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1" r:id="rId3"/>
    <p:sldId id="262" r:id="rId4"/>
    <p:sldId id="272" r:id="rId5"/>
    <p:sldId id="273" r:id="rId6"/>
    <p:sldId id="274" r:id="rId7"/>
    <p:sldId id="263" r:id="rId8"/>
    <p:sldId id="264" r:id="rId9"/>
    <p:sldId id="265" r:id="rId10"/>
    <p:sldId id="270" r:id="rId11"/>
    <p:sldId id="266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2" d="100"/>
          <a:sy n="72" d="100"/>
        </p:scale>
        <p:origin x="-13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C1B85-5ADA-4EC0-8D8C-9A407A3DE57C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7D8FB-3E78-462C-8A1A-6513B4CC5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4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C230D7DF-9A54-4C7F-9080-78A2353D6258}" type="datetime1">
              <a:rPr lang="ru-RU"/>
              <a:pPr/>
              <a:t>15.10.2017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50F8-5C4B-490E-9517-90EEC27D2A76}" type="datetime1">
              <a:rPr lang="ru-RU"/>
              <a:pPr/>
              <a:t>15.10.2017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F948-BAEC-4412-8865-2ED9A393D0E8}" type="datetime1">
              <a:rPr lang="ru-RU"/>
              <a:pPr/>
              <a:t>15.10.2017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1A9C-1FA6-46C3-A2C5-DDD93EB5705A}" type="datetime1">
              <a:rPr lang="ru-RU"/>
              <a:pPr/>
              <a:t>15.10.2017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3F2D-3C69-4B09-8961-04B1CF41F150}" type="datetime1">
              <a:rPr lang="ru-RU"/>
              <a:pPr/>
              <a:t>15.10.2017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422-0C4D-4F10-98EE-853822C28068}" type="datetime1">
              <a:rPr lang="ru-RU"/>
              <a:pPr/>
              <a:t>15.10.2017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E8-161A-4DA9-8069-964CFF350849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FF5B-7591-4B29-A74A-08C8D69ED84B}" type="datetime1">
              <a:rPr lang="ru-RU"/>
              <a:pPr/>
              <a:t>15.10.2017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B68-D3DE-4D15-8775-7265D37D5442}" type="datetime1">
              <a:rPr lang="ru-RU"/>
              <a:pPr/>
              <a:t>15.10.2017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F8DD-171E-4103-BDCF-360604A90395}" type="datetime1">
              <a:rPr lang="ru-RU"/>
              <a:pPr/>
              <a:t>15.10.2017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A308-50E9-40BB-93A3-480D9EF55114}" type="datetime1">
              <a:rPr lang="ru-RU"/>
              <a:pPr/>
              <a:t>15.10.2017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A8AE-17A6-44FE-A8D6-2BACC4B287BB}" type="datetime1">
              <a:rPr lang="ru-RU"/>
              <a:pPr/>
              <a:t>15.10.2017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667D-E1E4-4A24-8096-9861A741B26D}" type="datetime1">
              <a:rPr lang="ru-RU"/>
              <a:pPr/>
              <a:t>15.10.2017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0348-8346-46E7-9CC2-98F108BF95F5}" type="datetime1">
              <a:rPr lang="ru-RU"/>
              <a:pPr/>
              <a:t>15.10.2017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A05E-13CC-4D8D-8C18-087C8EABDD89}" type="datetime1">
              <a:rPr lang="ru-RU"/>
              <a:pPr/>
              <a:t>15.10.2017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21382-D60C-42BF-80B2-71C971838E6F}" type="slidenum">
              <a:rPr/>
              <a:pPr/>
              <a:t>‹#›</a:t>
            </a:fld>
            <a:endParaRPr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00562" y="1071546"/>
            <a:ext cx="4357718" cy="357190"/>
          </a:xfrm>
        </p:spPr>
        <p:txBody>
          <a:bodyPr/>
          <a:lstStyle/>
          <a:p>
            <a:pPr>
              <a:defRPr/>
            </a:pPr>
            <a:endParaRPr lang="ru-RU" sz="1600" dirty="0" smtClean="0">
              <a:solidFill>
                <a:schemeClr val="tx1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786058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66"/>
                </a:solidFill>
                <a:latin typeface="Times New Roman" charset="0"/>
              </a:rPr>
              <a:t>ДИГИБРИДНОЕ СКРЕЩИВАНИЕ</a:t>
            </a:r>
            <a:endParaRPr lang="ru-RU" sz="3600" b="1" dirty="0" smtClean="0">
              <a:solidFill>
                <a:srgbClr val="FF0066"/>
              </a:solidFill>
              <a:latin typeface="Times New Roman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910016" cy="199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071834" cy="22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88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8604"/>
            <a:ext cx="8568952" cy="6168748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9 различных генотипов: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ААВВ, ААВ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проявляются в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4 фенотипов: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желтые-гладкие (ААВВ, ААВ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желтые-морщинистые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зеленые-гладкие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зеленые-морщинистые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Соотношение фенотипов: 9:3:3:1.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цвету (гладкости)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3:1.Выполняется правило расщепления.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924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Менделя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независимого расщепления или закон независимого комбинирования признаков)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дигибридном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скрещивании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гены и признаки, за которые эти гены отвечают, наследуются независимо друг от друга.</a:t>
            </a:r>
          </a:p>
          <a:p>
            <a:pPr algn="ctr">
              <a:spcBef>
                <a:spcPct val="50000"/>
              </a:spcBef>
            </a:pP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справедлив в тех случаях, когда гены рассматриваемых  признаков  располагаются в разных  негомологичных  хромосомах.</a:t>
            </a:r>
            <a:endParaRPr lang="ru-RU" sz="2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924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Менделя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единообразия гибридов первого поколения  или правило доминирования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моногибридном скрещивании у гибридов первого поколения проявляются только доминантные признаки – оно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фенотипически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единообразно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Менделя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расщепления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потомстве, полученном от скрещивания гибридов первого поколения, наблюдается явление расщепления: четверть особей из гибридов второго поколения несёт рецессивный признак, три четверти – доминантный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Менделя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независимого расщепления или закон независимого комбинирования признаков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дигибридном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скрещивании у гибридов каждая пара признаков наследуется независимо от других и даёт с ними разные сочетания. Образуются фенотипические группы, характеризующиеся отношением 9:3:3:1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расщепление по каждой паре генов идёт независимо от других пар генов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8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447800" y="-1467544"/>
            <a:ext cx="6629400" cy="207714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404664"/>
            <a:ext cx="7267034" cy="576064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крещивание особей, у которых учитывают отличия друг от друга по двум признакам –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дигибридное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трем признакам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тригибридное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многим признакам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полигибридное.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39042" cy="103345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Дигибридное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01122" cy="48577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Скрещивание, при котором родительские формы отличаются по двум парам альтернативных признаков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парам аллелей),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называется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дигибридным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39042" cy="1033450"/>
          </a:xfrm>
        </p:spPr>
        <p:txBody>
          <a:bodyPr>
            <a:normAutofit/>
          </a:bodyPr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Дигибридное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031836" cy="559211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характера расщепления при скрещивании двух чистых линий гороха, различающихся по двум признакам:</a:t>
            </a:r>
          </a:p>
          <a:p>
            <a:pPr algn="ctr"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вету семян(желтые или зеленые);</a:t>
            </a:r>
          </a:p>
          <a:p>
            <a:pPr algn="ctr"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орме семян (гладкие или морщинистые).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39042" cy="1033450"/>
          </a:xfrm>
        </p:spPr>
        <p:txBody>
          <a:bodyPr>
            <a:normAutofit/>
          </a:bodyPr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Дигибридное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031836" cy="559211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определяются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парами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генов:</a:t>
            </a: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пара генов отвечает за цвет семян, </a:t>
            </a: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– за форму.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39042" cy="1033450"/>
          </a:xfrm>
        </p:spPr>
        <p:txBody>
          <a:bodyPr>
            <a:normAutofit/>
          </a:bodyPr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Дигибридное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031836" cy="559211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елтая окраска горошин (А) доминирует над зеленой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гладкая форма горошин(В) доминирует над морщинистой(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39042" cy="622992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17526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828800" y="137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752600" y="144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981200" y="9144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АА ВВ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54864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5638800" y="1066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943600" y="8382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267200" y="9906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447800" y="15240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жёлтые, гладкие семена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562600" y="15240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зелёные, морщинистые семена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1323956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(гаметы)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209800" y="2286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553200" y="22860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2895600" y="3048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5257800" y="2971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838200" y="3505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3886200" y="35052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Bb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895600" y="4267200"/>
            <a:ext cx="3657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жёлтые, гладкие семена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animBg="1"/>
      <p:bldP spid="35846" grpId="0" animBg="1"/>
      <p:bldP spid="35847" grpId="0" animBg="1"/>
      <p:bldP spid="35848" grpId="0"/>
      <p:bldP spid="35849" grpId="0" animBg="1"/>
      <p:bldP spid="35850" grpId="0" animBg="1"/>
      <p:bldP spid="35851" grpId="0"/>
      <p:bldP spid="35852" grpId="0"/>
      <p:bldP spid="35853" grpId="0"/>
      <p:bldP spid="35854" grpId="0"/>
      <p:bldP spid="35855" grpId="0"/>
      <p:bldP spid="35856" grpId="0"/>
      <p:bldP spid="35857" grpId="0"/>
      <p:bldP spid="35858" grpId="0" animBg="1"/>
      <p:bldP spid="35859" grpId="0" animBg="1"/>
      <p:bldP spid="35860" grpId="0"/>
      <p:bldP spid="35861" grpId="0"/>
      <p:bldP spid="358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9248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Менделя –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закон независимого расщепления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676400" y="8382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Bb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жёлтые, гладкие семена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12954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371600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2954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50292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5181600" y="1143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562600" y="8382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Bb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572000" y="16002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жёлтые, гладкие семена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28600" y="2133600"/>
            <a:ext cx="1343004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(гаметы</a:t>
            </a:r>
            <a:r>
              <a:rPr lang="ru-RU" dirty="0"/>
              <a:t>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895600" y="2667000"/>
            <a:ext cx="4495800" cy="3200400"/>
            <a:chOff x="1392" y="1728"/>
            <a:chExt cx="2832" cy="2016"/>
          </a:xfrm>
        </p:grpSpPr>
        <p:sp>
          <p:nvSpPr>
            <p:cNvPr id="23595" name="Line 17"/>
            <p:cNvSpPr>
              <a:spLocks noChangeShapeType="1"/>
            </p:cNvSpPr>
            <p:nvPr/>
          </p:nvSpPr>
          <p:spPr bwMode="auto">
            <a:xfrm>
              <a:off x="1392" y="1728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6" name="Line 18"/>
            <p:cNvSpPr>
              <a:spLocks noChangeShapeType="1"/>
            </p:cNvSpPr>
            <p:nvPr/>
          </p:nvSpPr>
          <p:spPr bwMode="auto">
            <a:xfrm flipV="1">
              <a:off x="1392" y="2208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7" name="Line 19"/>
            <p:cNvSpPr>
              <a:spLocks noChangeShapeType="1"/>
            </p:cNvSpPr>
            <p:nvPr/>
          </p:nvSpPr>
          <p:spPr bwMode="auto">
            <a:xfrm flipV="1">
              <a:off x="1392" y="2688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8" name="Line 20"/>
            <p:cNvSpPr>
              <a:spLocks noChangeShapeType="1"/>
            </p:cNvSpPr>
            <p:nvPr/>
          </p:nvSpPr>
          <p:spPr bwMode="auto">
            <a:xfrm>
              <a:off x="1392" y="172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Line 21"/>
            <p:cNvSpPr>
              <a:spLocks noChangeShapeType="1"/>
            </p:cNvSpPr>
            <p:nvPr/>
          </p:nvSpPr>
          <p:spPr bwMode="auto">
            <a:xfrm>
              <a:off x="1392" y="3216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0" name="Line 22"/>
            <p:cNvSpPr>
              <a:spLocks noChangeShapeType="1"/>
            </p:cNvSpPr>
            <p:nvPr/>
          </p:nvSpPr>
          <p:spPr bwMode="auto">
            <a:xfrm>
              <a:off x="1392" y="3744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1" name="Line 23"/>
            <p:cNvSpPr>
              <a:spLocks noChangeShapeType="1"/>
            </p:cNvSpPr>
            <p:nvPr/>
          </p:nvSpPr>
          <p:spPr bwMode="auto">
            <a:xfrm>
              <a:off x="2112" y="172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24"/>
            <p:cNvSpPr>
              <a:spLocks noChangeShapeType="1"/>
            </p:cNvSpPr>
            <p:nvPr/>
          </p:nvSpPr>
          <p:spPr bwMode="auto">
            <a:xfrm>
              <a:off x="2832" y="172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Line 25"/>
            <p:cNvSpPr>
              <a:spLocks noChangeShapeType="1"/>
            </p:cNvSpPr>
            <p:nvPr/>
          </p:nvSpPr>
          <p:spPr bwMode="auto">
            <a:xfrm>
              <a:off x="3552" y="172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Line 26"/>
            <p:cNvSpPr>
              <a:spLocks noChangeShapeType="1"/>
            </p:cNvSpPr>
            <p:nvPr/>
          </p:nvSpPr>
          <p:spPr bwMode="auto">
            <a:xfrm>
              <a:off x="4224" y="172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8" name="Text Box 28"/>
          <p:cNvSpPr txBox="1">
            <a:spLocks noChangeArrowheads="1"/>
          </p:cNvSpPr>
          <p:nvPr/>
        </p:nvSpPr>
        <p:spPr bwMode="auto">
          <a:xfrm>
            <a:off x="2895600" y="19812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124200" y="20574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	  Ab	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ab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2057400" y="2819400"/>
            <a:ext cx="762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2743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V="1">
            <a:off x="2895600" y="2057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2286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23622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22860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63246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51816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41148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28956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6324600" y="358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5181600" y="358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4038600" y="358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2895600" y="358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63246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51816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4114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12" name="Text Box 48"/>
          <p:cNvSpPr txBox="1">
            <a:spLocks noChangeArrowheads="1"/>
          </p:cNvSpPr>
          <p:nvPr/>
        </p:nvSpPr>
        <p:spPr bwMode="auto">
          <a:xfrm>
            <a:off x="28956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6324600" y="5257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181600" y="5257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4038600" y="5257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2895600" y="5257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2" name="Text Box 53"/>
          <p:cNvSpPr txBox="1">
            <a:spLocks noChangeArrowheads="1"/>
          </p:cNvSpPr>
          <p:nvPr/>
        </p:nvSpPr>
        <p:spPr bwMode="auto">
          <a:xfrm>
            <a:off x="1066800" y="5943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2209800" y="5867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		3		3		1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1752600" y="62484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 гл. с.		ж.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морщ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	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гл. с.	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морщ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t="2187"/>
          <a:stretch>
            <a:fillRect/>
          </a:stretch>
        </p:blipFill>
        <p:spPr bwMode="auto">
          <a:xfrm>
            <a:off x="2153478" y="106263"/>
            <a:ext cx="5572164" cy="664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  <p:bldP spid="36869" grpId="0"/>
      <p:bldP spid="36870" grpId="0"/>
      <p:bldP spid="36871" grpId="0" animBg="1"/>
      <p:bldP spid="36872" grpId="0" animBg="1"/>
      <p:bldP spid="36873" grpId="0" animBg="1"/>
      <p:bldP spid="36875" grpId="0" animBg="1"/>
      <p:bldP spid="36876" grpId="0" animBg="1"/>
      <p:bldP spid="36877" grpId="0"/>
      <p:bldP spid="36878" grpId="0"/>
      <p:bldP spid="36879" grpId="0"/>
      <p:bldP spid="36880" grpId="0"/>
      <p:bldP spid="36893" grpId="0"/>
      <p:bldP spid="36895" grpId="0"/>
      <p:bldP spid="36896" grpId="0" animBg="1"/>
      <p:bldP spid="36897" grpId="0" animBg="1"/>
      <p:bldP spid="36898" grpId="0" animBg="1"/>
      <p:bldP spid="36899" grpId="0" animBg="1"/>
      <p:bldP spid="36900" grpId="0" animBg="1"/>
      <p:bldP spid="36901" grpId="0"/>
      <p:bldP spid="36902" grpId="0"/>
      <p:bldP spid="36903" grpId="0"/>
      <p:bldP spid="36904" grpId="0"/>
      <p:bldP spid="36905" grpId="0"/>
      <p:bldP spid="36906" grpId="0"/>
      <p:bldP spid="36907" grpId="0"/>
      <p:bldP spid="36908" grpId="0"/>
      <p:bldP spid="36909" grpId="0"/>
      <p:bldP spid="36910" grpId="0"/>
      <p:bldP spid="36911" grpId="0"/>
      <p:bldP spid="36912" grpId="0"/>
      <p:bldP spid="36913" grpId="0"/>
      <p:bldP spid="36914" grpId="0"/>
      <p:bldP spid="36915" grpId="0"/>
      <p:bldP spid="36916" grpId="0"/>
      <p:bldP spid="36918" grpId="0"/>
      <p:bldP spid="36920" grpId="0"/>
    </p:bld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558</TotalTime>
  <Words>404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Bubbles</vt:lpstr>
      <vt:lpstr>Презентация PowerPoint</vt:lpstr>
      <vt:lpstr>Презентация PowerPoint</vt:lpstr>
      <vt:lpstr>Дигибридное скрещивание</vt:lpstr>
      <vt:lpstr>Дигибридное скрещивание</vt:lpstr>
      <vt:lpstr>Дигибридное скрещивание</vt:lpstr>
      <vt:lpstr>Дигибридное скрещивание</vt:lpstr>
      <vt:lpstr>Презентация PowerPoint</vt:lpstr>
      <vt:lpstr>Презентация PowerPoint</vt:lpstr>
      <vt:lpstr>III закон Менделя –    закон независимого расщепления</vt:lpstr>
      <vt:lpstr>Возникают 9 различных генотипов: ААВВ, ААВb, AaBB, AaBb, AAbb, Aabb, aaBB, aaBb, aabb. Они проявляются в виде 4 фенотипов: - желтые-гладкие (ААВВ, ААВb, AaBB, AaBb); - желтые-морщинистые (AAbb, Aabb); - зеленые-гладкие (aaBB, aaBb); - зеленые-морщинистые (aabb). Соотношение фенотипов: 9:3:3:1. По цвету (гладкости) – 3:1.Выполняется правило расщепления.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49</cp:revision>
  <dcterms:created xsi:type="dcterms:W3CDTF">2011-11-30T15:37:12Z</dcterms:created>
  <dcterms:modified xsi:type="dcterms:W3CDTF">2017-10-15T12:31:05Z</dcterms:modified>
</cp:coreProperties>
</file>