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2" r:id="rId3"/>
    <p:sldId id="261" r:id="rId4"/>
    <p:sldId id="260" r:id="rId5"/>
    <p:sldId id="259" r:id="rId6"/>
    <p:sldId id="258" r:id="rId7"/>
    <p:sldId id="257" r:id="rId8"/>
    <p:sldId id="263" r:id="rId9"/>
    <p:sldId id="264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15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828800" y="3159760"/>
            <a:ext cx="457200" cy="1034129"/>
          </a:xfrm>
          <a:prstGeom prst="rect">
            <a:avLst/>
          </a:prstGeom>
          <a:noFill/>
        </p:spPr>
        <p:txBody>
          <a:bodyPr wrap="square" lIns="0" tIns="9144" rIns="0" bIns="9144" rtlCol="0" anchor="ctr" anchorCtr="0">
            <a:spAutoFit/>
          </a:bodyPr>
          <a:lstStyle/>
          <a:p>
            <a:r>
              <a:rPr lang="en-US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77240" y="1219200"/>
            <a:ext cx="7543800" cy="2152650"/>
          </a:xfrm>
        </p:spPr>
        <p:txBody>
          <a:bodyPr>
            <a:noAutofit/>
          </a:bodyPr>
          <a:lstStyle>
            <a:lvl1pPr>
              <a:defRPr sz="600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33600" y="3375491"/>
            <a:ext cx="6172200" cy="685800"/>
          </a:xfrm>
        </p:spPr>
        <p:txBody>
          <a:bodyPr anchor="ctr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25.01.2023</a:t>
            </a:fld>
            <a:endParaRPr lang="ru-RU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133600" y="685801"/>
            <a:ext cx="5791200" cy="3505199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09600" y="609601"/>
            <a:ext cx="2133600" cy="51816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895600" y="685801"/>
            <a:ext cx="5029200" cy="45720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25.01.2023</a:t>
            </a:fld>
            <a:endParaRPr lang="ru-RU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4267200" y="4074497"/>
            <a:ext cx="457200" cy="1015663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0" y="4267368"/>
            <a:ext cx="3733800" cy="731520"/>
          </a:xfrm>
        </p:spPr>
        <p:txBody>
          <a:bodyPr anchor="ctr">
            <a:norm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25.01.2023</a:t>
            </a:fld>
            <a:endParaRPr lang="ru-RU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286000" y="1905000"/>
            <a:ext cx="6035040" cy="2350008"/>
          </a:xfrm>
        </p:spPr>
        <p:txBody>
          <a:bodyPr/>
          <a:lstStyle>
            <a:lvl1pPr marL="0" algn="l" defTabSz="914400" rtl="0" eaLnBrk="1" latinLnBrk="0" hangingPunct="1">
              <a:spcBef>
                <a:spcPct val="0"/>
              </a:spcBef>
              <a:buNone/>
              <a:defRPr lang="en-US" sz="5400" b="0" kern="1200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25.01.2023</a:t>
            </a:fld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>
          <a:xfrm>
            <a:off x="1344168" y="658368"/>
            <a:ext cx="3273552" cy="3429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4"/>
          </p:nvPr>
        </p:nvSpPr>
        <p:spPr>
          <a:xfrm>
            <a:off x="5029200" y="658368"/>
            <a:ext cx="3273552" cy="34321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41120" y="661976"/>
            <a:ext cx="3273552" cy="639762"/>
          </a:xfrm>
        </p:spPr>
        <p:txBody>
          <a:bodyPr anchor="ctr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44168" y="1371600"/>
            <a:ext cx="3276600" cy="27432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29200" y="661976"/>
            <a:ext cx="3273552" cy="639762"/>
          </a:xfrm>
        </p:spPr>
        <p:txBody>
          <a:bodyPr anchor="ctr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29200" y="1371600"/>
            <a:ext cx="3273552" cy="27432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56640" y="520192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780280" y="520192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25.01.2023</a:t>
            </a:fld>
            <a:endParaRPr lang="ru-RU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25.01.2023</a:t>
            </a:fld>
            <a:endParaRPr lang="ru-RU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25.01.2023</a:t>
            </a:fld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5328920" y="1774588"/>
            <a:ext cx="457200" cy="123110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8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8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1"/>
            <a:ext cx="4343400" cy="3429000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15000" y="685801"/>
            <a:ext cx="2590800" cy="3429000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25.01.2023</a:t>
            </a:fld>
            <a:endParaRPr lang="ru-RU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8" name="Title 1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219200" y="612775"/>
            <a:ext cx="6705600" cy="2546985"/>
          </a:xfrm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743200" y="3453047"/>
            <a:ext cx="5029200" cy="720804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435352" y="3331464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25.01.2023</a:t>
            </a:fld>
            <a:endParaRPr lang="ru-RU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chemeClr val="accent6">
                  <a:lumMod val="50000"/>
                  <a:alpha val="36000"/>
                </a:schemeClr>
              </a:gs>
              <a:gs pos="100000">
                <a:schemeClr val="bg2">
                  <a:alpha val="1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 rot="19724275">
            <a:off x="1373221" y="1038440"/>
            <a:ext cx="7240620" cy="570698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7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 rot="17656910">
            <a:off x="-274211" y="1165875"/>
            <a:ext cx="5538472" cy="4480459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 rot="19724275">
            <a:off x="3277955" y="116854"/>
            <a:ext cx="6479362" cy="475475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77240" y="4876800"/>
            <a:ext cx="7543800" cy="9144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33600" y="685801"/>
            <a:ext cx="6096000" cy="36575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5473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1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fld id="{B4C71EC6-210F-42DE-9C53-41977AD35B3D}" type="datetimeFigureOut">
              <a:rPr lang="ru-RU" smtClean="0"/>
              <a:t>25.01.2023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22960" y="6154738"/>
            <a:ext cx="45720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2960" y="5842000"/>
            <a:ext cx="2133600" cy="304800"/>
          </a:xfrm>
          <a:prstGeom prst="rect">
            <a:avLst/>
          </a:prstGeom>
        </p:spPr>
        <p:txBody>
          <a:bodyPr vert="horz" lIns="91440" tIns="45720" rIns="91440" bIns="9144" rtlCol="0" anchor="b"/>
          <a:lstStyle>
            <a:lvl1pPr algn="l">
              <a:defRPr sz="16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56032" algn="l" defTabSz="914400" rtl="0" eaLnBrk="1" latinLnBrk="0" hangingPunct="1">
        <a:spcBef>
          <a:spcPct val="20000"/>
        </a:spcBef>
        <a:spcAft>
          <a:spcPts val="0"/>
        </a:spcAft>
        <a:buSzPct val="60000"/>
        <a:buFont typeface="Wingdings" pitchFamily="2" charset="2"/>
        <a:buChar char=""/>
        <a:defRPr sz="21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1pPr>
      <a:lvl2pPr marL="64008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"/>
        <a:defRPr sz="1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2pPr>
      <a:lvl3pPr marL="100584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"/>
        <a:defRPr sz="17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3pPr>
      <a:lvl4pPr marL="137160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"/>
        <a:defRPr sz="16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4pPr>
      <a:lvl5pPr marL="164592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"/>
        <a:defRPr sz="15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5pPr>
      <a:lvl6pPr marL="196596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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6pPr>
      <a:lvl7pPr marL="224028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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7pPr>
      <a:lvl8pPr marL="251460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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8pPr>
      <a:lvl9pPr marL="283464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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99592" y="3861048"/>
            <a:ext cx="7543800" cy="2152650"/>
          </a:xfrm>
        </p:spPr>
        <p:txBody>
          <a:bodyPr/>
          <a:lstStyle/>
          <a:p>
            <a:r>
              <a:rPr lang="ru-RU" dirty="0">
                <a:effectLst/>
              </a:rPr>
              <a:t>Влияние шума, вибрации в помещениях на организм человека.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306081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16632"/>
            <a:ext cx="8291736" cy="5112568"/>
          </a:xfrm>
        </p:spPr>
        <p:txBody>
          <a:bodyPr>
            <a:normAutofit fontScale="77500" lnSpcReduction="20000"/>
          </a:bodyPr>
          <a:lstStyle/>
          <a:p>
            <a:r>
              <a:rPr lang="ru-RU" sz="3100" dirty="0">
                <a:effectLst/>
              </a:rPr>
              <a:t>Шум — беспорядочное сочетание разных по силе и частоте звуков; способен оказывать неблагоприятное действие на организм. Источником шума является любой процесс, вызывающий местное изменение давления либо механические колебания в жестких, водянистых либо газообразных средах. Источниками шума могут быть  насосы, пневматические и электрические инструменты, молоты, молотилки, станки, центрифуги, бункеры и остальные установки, имеющие передвигающиеся детали. Не считая того, что возросло  развитие  городского транспорта, соответственно  возросла интенсивность шума и в быту.</a:t>
            </a:r>
          </a:p>
          <a:p>
            <a:r>
              <a:rPr lang="ru-RU" sz="3100" dirty="0">
                <a:effectLst/>
              </a:rPr>
              <a:t>Вибрация — это малые механические колебания, возникающие в упругих телах под воздействием переменных сил.</a:t>
            </a: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6476933"/>
            <a:ext cx="7543800" cy="352400"/>
          </a:xfrm>
        </p:spPr>
        <p:txBody>
          <a:bodyPr/>
          <a:lstStyle/>
          <a:p>
            <a:r>
              <a:rPr lang="ru-RU" b="1" dirty="0">
                <a:effectLst/>
              </a:rPr>
              <a:t>Шум и вибрация</a:t>
            </a:r>
            <a:br>
              <a:rPr lang="ru-RU" b="1" dirty="0">
                <a:effectLst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026432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916832"/>
            <a:ext cx="7896200" cy="4752528"/>
          </a:xfrm>
        </p:spPr>
        <p:txBody>
          <a:bodyPr>
            <a:normAutofit/>
          </a:bodyPr>
          <a:lstStyle/>
          <a:p>
            <a:r>
              <a:rPr lang="ru-RU" dirty="0">
                <a:effectLst/>
              </a:rPr>
              <a:t>Реакция человека на шум различна. Некоторые люди терпимы к шуму, у других он вызывает раздражение, стремление уйти от источника шума. Психологическая оценка шума в основном базируется на понятии восприятия, причем большое значение имеет внутренняя настройка к источнику шума. Она определяет, будет ли шум восприниматься как мешающий фактор. Часто шум, воспроизводимый самим человеком, не беспокоит его, в то время как небольшой шум, вызванный соседями или каким-нибудь другим источником, оказывает сильный раздражающий эффект.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628800"/>
            <a:ext cx="7543800" cy="914400"/>
          </a:xfrm>
        </p:spPr>
        <p:txBody>
          <a:bodyPr/>
          <a:lstStyle/>
          <a:p>
            <a:r>
              <a:rPr lang="ru-RU" b="1" dirty="0">
                <a:effectLst/>
              </a:rPr>
              <a:t>Влияние шума на организм человека</a:t>
            </a:r>
            <a:br>
              <a:rPr lang="ru-RU" b="1" dirty="0">
                <a:effectLst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228237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44624"/>
            <a:ext cx="8424936" cy="7056783"/>
          </a:xfrm>
        </p:spPr>
        <p:txBody>
          <a:bodyPr>
            <a:normAutofit/>
          </a:bodyPr>
          <a:lstStyle/>
          <a:p>
            <a:r>
              <a:rPr lang="ru-RU" dirty="0">
                <a:effectLst/>
              </a:rPr>
              <a:t>Под влиянием шума возникают явления утом­ления слуха и ослабления слуха. Эти явления с пре­кращением шума быстро проходят. Если же пере­утомление слуха повторяется систематически в течение длительного срока, то развивается тугоу­хость. Так, кратковременное воздействие уровня 120 дБ (рев самолета), не приводит к необратимым последствиям. Длительное воздействие шума 80-90 дБ приводит к профессиональной глухоте. Туго­ухость — стойкое понижение слуха, затрудняющее восприятие речи окружающих в обычных услови­ях. Оценка состояния слуха производится с помо­щью аудиометрии. Аудиометрия — изменение ост­роты слуха, — проводится с помощью специально­го электроакустического аппарата — аудиометра. Снижение слуха на 10 дБ человеком практически не ощущается, серьезное ослабление разборчивос­ти речи и потеря способности слышать слабые, но важные для общения звуковые сигналы, наступает при снижении слуха на 20 дБ.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274920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16632"/>
            <a:ext cx="8568952" cy="6343599"/>
          </a:xfrm>
        </p:spPr>
        <p:txBody>
          <a:bodyPr>
            <a:normAutofit/>
          </a:bodyPr>
          <a:lstStyle/>
          <a:p>
            <a:r>
              <a:rPr lang="ru-RU" dirty="0">
                <a:effectLst/>
              </a:rPr>
              <a:t>Уровень шума нормируется санитарными норма­ми и государственными стандартами и не должен превышать допустимых значений.</a:t>
            </a:r>
          </a:p>
          <a:p>
            <a:r>
              <a:rPr lang="ru-RU" dirty="0">
                <a:effectLst/>
              </a:rPr>
              <a:t>Интенсивный шум отрицательно действует на весь организм человека. Ослабляется внимание, снижается производительность труда.</a:t>
            </a:r>
          </a:p>
          <a:p>
            <a:r>
              <a:rPr lang="ru-RU" dirty="0">
                <a:effectLst/>
              </a:rPr>
              <a:t>Вибрация как и шум вредно воздействует на организм и в первую очередь вызывает заболевание периферической нервной системы так называемую виброболезнь, распространенному профессиональному заболеванию. Важно знать, что в течении вибрационной болезни, в зависимости от степени поражения, различают четыре стадии.</a:t>
            </a:r>
          </a:p>
          <a:p>
            <a:r>
              <a:rPr lang="ru-RU" dirty="0">
                <a:effectLst/>
              </a:rPr>
              <a:t>Больные страдают головокружениями, головными и загрудинными болями, изменения имеют стойкий характер.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333141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685801"/>
            <a:ext cx="7690048" cy="5839543"/>
          </a:xfrm>
        </p:spPr>
        <p:txBody>
          <a:bodyPr>
            <a:normAutofit lnSpcReduction="10000"/>
          </a:bodyPr>
          <a:lstStyle/>
          <a:p>
            <a:r>
              <a:rPr lang="ru-RU" dirty="0">
                <a:effectLst/>
              </a:rPr>
              <a:t>В целях предотвращения заболевания от воздействия шума и вибрации санитарным законодательством установлены предельно допустимые уровни шума и вибрации.</a:t>
            </a:r>
          </a:p>
          <a:p>
            <a:r>
              <a:rPr lang="ru-RU" dirty="0">
                <a:effectLst/>
              </a:rPr>
              <a:t>По характеру нарушения физиологических функций шум разделяется на:</a:t>
            </a:r>
          </a:p>
          <a:p>
            <a:r>
              <a:rPr lang="ru-RU" dirty="0">
                <a:effectLst/>
              </a:rPr>
              <a:t>— шум который мешает (препятствует языковой связи);</a:t>
            </a:r>
          </a:p>
          <a:p>
            <a:r>
              <a:rPr lang="ru-RU" dirty="0">
                <a:effectLst/>
              </a:rPr>
              <a:t>— раздражающий — (вызывает нервное напряжение и вследствие этого — снижения работоспособности, общее переутомление);</a:t>
            </a:r>
          </a:p>
          <a:p>
            <a:r>
              <a:rPr lang="ru-RU" dirty="0">
                <a:effectLst/>
              </a:rPr>
              <a:t>— вредный (нарушает физиологические функции на длительный период и вызывает развитие хронических заболеваний, которые            непосредственно связаны со слуховым восприятием: ухудшение слуха, гипертония, туберкулез, язва желудка);</a:t>
            </a:r>
          </a:p>
          <a:p>
            <a:r>
              <a:rPr lang="ru-RU" dirty="0">
                <a:effectLst/>
              </a:rPr>
              <a:t>— травмирующий (резко нарушает физиологические функции организма человека).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334620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685801"/>
            <a:ext cx="8208912" cy="5767535"/>
          </a:xfrm>
        </p:spPr>
        <p:txBody>
          <a:bodyPr>
            <a:normAutofit/>
          </a:bodyPr>
          <a:lstStyle/>
          <a:p>
            <a:r>
              <a:rPr lang="ru-RU" dirty="0">
                <a:effectLst/>
              </a:rPr>
              <a:t>Воздействие ЭМП на здоровье человека</a:t>
            </a:r>
          </a:p>
          <a:p>
            <a:r>
              <a:rPr lang="ru-RU" dirty="0">
                <a:effectLst/>
              </a:rPr>
              <a:t>Электромагнитная дисгармония часто оказывается причиной разных патологий. В самом общем виде эти неблагоприятные воздействия полей проявляются в нарушениях нервной, иммунной, эндокринной систем, равно как и репродуктивной сферы человека. Из международной научной программы ВОЗ по биологическому действию электромагнитных полей (на 2000-2004 гг.): «Предполагается, что медицинские последствия, такие, как заболевания раком, болезни Паркинсона и Альцгеймера и другие состояния, включая повышение уровня самоубийств, являются результатом воздействия электромагнитных полей». Многочисленные исследования в области биологического действия ЭМП позволят определить наиболее чувствительные системы организма человека: нервная, иммунная, эндокринная и половая.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118975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67544" y="685801"/>
            <a:ext cx="7762056" cy="5479503"/>
          </a:xfrm>
        </p:spPr>
        <p:txBody>
          <a:bodyPr/>
          <a:lstStyle/>
          <a:p>
            <a:r>
              <a:rPr lang="ru-RU" dirty="0">
                <a:effectLst/>
              </a:rPr>
              <a:t> Особо опасны ЭМП могут быть для детей, беременных женщин, людей с заболеваниями центральной нервной, гормональной, сердечно-сосудистой системы, аллергиков, людей с ослабленным иммунитетом. Биологический эффект ЭМП в условиях длительного многолетнего воздействия накапливается, в результате возможно развитие отдаленных последствий, включая</a:t>
            </a:r>
          </a:p>
          <a:p>
            <a:r>
              <a:rPr lang="ru-RU" dirty="0">
                <a:effectLst/>
              </a:rPr>
              <a:t>дегенеративные процессы центральной нервной системы;</a:t>
            </a:r>
          </a:p>
          <a:p>
            <a:r>
              <a:rPr lang="ru-RU" dirty="0">
                <a:effectLst/>
              </a:rPr>
              <a:t>рак крови (лейкозы);</a:t>
            </a:r>
          </a:p>
          <a:p>
            <a:r>
              <a:rPr lang="ru-RU" dirty="0">
                <a:effectLst/>
              </a:rPr>
              <a:t>опухоли мозга;</a:t>
            </a:r>
          </a:p>
          <a:p>
            <a:r>
              <a:rPr lang="ru-RU" dirty="0">
                <a:effectLst/>
              </a:rPr>
              <a:t>гормональные заболевания;</a:t>
            </a:r>
          </a:p>
          <a:p>
            <a:r>
              <a:rPr lang="ru-RU" dirty="0">
                <a:effectLst/>
              </a:rPr>
              <a:t>склонность к депрессиям и даже самоубийствам.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335576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683568" y="685801"/>
            <a:ext cx="7546032" cy="5695527"/>
          </a:xfrm>
        </p:spPr>
        <p:txBody>
          <a:bodyPr/>
          <a:lstStyle/>
          <a:p>
            <a:r>
              <a:rPr lang="ru-RU" dirty="0">
                <a:effectLst/>
              </a:rPr>
              <a:t>Объяснить связь между электромагнитными полями и болезнями несложно — ведь все биохимические процессы в клетках так или иначе зависят от электрохимических свойств участвующих в них молекул и ионов. Тем не менее, более точные механизмы этой связи остаются загадкой для ученых. Согласно одной из теорий, ЛЭП ионизируют пролетающие рядом пылевые частицы, которые затем попадают человеку в легкие и передают свои заряды клеткам, нарушая их функции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5597210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азовая">
  <a:themeElements>
    <a:clrScheme name="Базовая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Базовая">
      <a:maj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Базовая">
      <a: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48000">
              <a:schemeClr val="phClr">
                <a:tint val="54000"/>
                <a:satMod val="140000"/>
              </a:schemeClr>
            </a:gs>
            <a:gs pos="100000">
              <a:schemeClr val="phClr">
                <a:tint val="24000"/>
                <a:satMod val="260000"/>
              </a:schemeClr>
            </a:gs>
          </a:gsLst>
          <a:lin ang="1620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48000"/>
                <a:satMod val="180000"/>
                <a:lumMod val="94000"/>
              </a:schemeClr>
            </a:gs>
            <a:gs pos="100000">
              <a:schemeClr val="phClr">
                <a:shade val="48000"/>
                <a:satMod val="180000"/>
                <a:lumMod val="94000"/>
              </a:schemeClr>
            </a:gs>
          </a:gsLst>
          <a:lin ang="4140000" scaled="1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12700" dir="5400000" sx="102000" sy="102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19800000"/>
            </a:lightRig>
          </a:scene3d>
          <a:sp3d prstMaterial="metal">
            <a:bevelT w="38100" h="38100"/>
          </a:sp3d>
        </a:effectStyle>
        <a:effectStyle>
          <a:effectLst>
            <a:outerShdw blurRad="114300" dist="114300" dir="5400000" rotWithShape="0">
              <a:srgbClr val="000000">
                <a:alpha val="7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plastic"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5000"/>
              </a:schemeClr>
            </a:gs>
            <a:gs pos="100000">
              <a:schemeClr val="phClr">
                <a:shade val="40000"/>
                <a:satMod val="18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4000"/>
                <a:satMod val="280000"/>
              </a:schemeClr>
              <a:schemeClr val="phClr">
                <a:tint val="60000"/>
                <a:sat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Elemental</Template>
  <TotalTime>0</TotalTime>
  <Words>212</Words>
  <Application>Microsoft Office PowerPoint</Application>
  <PresentationFormat>Экран (4:3)</PresentationFormat>
  <Paragraphs>26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Базовая</vt:lpstr>
      <vt:lpstr>Влияние шума, вибрации в помещениях на организм человека.</vt:lpstr>
      <vt:lpstr>Шум и вибрация </vt:lpstr>
      <vt:lpstr>Влияние шума на организм человека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Влияние шума, вибрации в помещениях на организм человека.</dc:title>
  <dc:creator>Дима Князев</dc:creator>
  <cp:lastModifiedBy>Дмитрий</cp:lastModifiedBy>
  <cp:revision>1</cp:revision>
  <dcterms:created xsi:type="dcterms:W3CDTF">2023-01-25T11:19:38Z</dcterms:created>
  <dcterms:modified xsi:type="dcterms:W3CDTF">2023-01-25T11:29:31Z</dcterms:modified>
</cp:coreProperties>
</file>