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8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238875-F31E-33C8-3F47-506254E7A15C}"/>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65D3D45F-4F78-DDE2-FD52-E3EA498349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83756FF0-F64D-19A9-F16D-C4CE21D384CD}"/>
              </a:ext>
            </a:extLst>
          </p:cNvPr>
          <p:cNvSpPr>
            <a:spLocks noGrp="1"/>
          </p:cNvSpPr>
          <p:nvPr>
            <p:ph type="dt" sz="half" idx="10"/>
          </p:nvPr>
        </p:nvSpPr>
        <p:spPr/>
        <p:txBody>
          <a:bodyPr/>
          <a:lstStyle/>
          <a:p>
            <a:fld id="{9BF980E9-E401-44B1-AEFF-939DCD7D1710}" type="datetimeFigureOut">
              <a:rPr lang="ru-RU" smtClean="0"/>
              <a:t>06.09.2023</a:t>
            </a:fld>
            <a:endParaRPr lang="ru-RU"/>
          </a:p>
        </p:txBody>
      </p:sp>
      <p:sp>
        <p:nvSpPr>
          <p:cNvPr id="5" name="Нижний колонтитул 4">
            <a:extLst>
              <a:ext uri="{FF2B5EF4-FFF2-40B4-BE49-F238E27FC236}">
                <a16:creationId xmlns:a16="http://schemas.microsoft.com/office/drawing/2014/main" id="{91AE7EC4-CB21-6DC2-4E3D-CE0CC43571D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4C9120D-9414-0F5D-65EB-6C32764E7C01}"/>
              </a:ext>
            </a:extLst>
          </p:cNvPr>
          <p:cNvSpPr>
            <a:spLocks noGrp="1"/>
          </p:cNvSpPr>
          <p:nvPr>
            <p:ph type="sldNum" sz="quarter" idx="12"/>
          </p:nvPr>
        </p:nvSpPr>
        <p:spPr/>
        <p:txBody>
          <a:bodyPr/>
          <a:lstStyle/>
          <a:p>
            <a:fld id="{D3F6D3BC-49BC-437A-8C98-152846E4ACB8}" type="slidenum">
              <a:rPr lang="ru-RU" smtClean="0"/>
              <a:t>‹#›</a:t>
            </a:fld>
            <a:endParaRPr lang="ru-RU"/>
          </a:p>
        </p:txBody>
      </p:sp>
    </p:spTree>
    <p:extLst>
      <p:ext uri="{BB962C8B-B14F-4D97-AF65-F5344CB8AC3E}">
        <p14:creationId xmlns:p14="http://schemas.microsoft.com/office/powerpoint/2010/main" val="2047915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6BD658-B9CE-6E7E-1597-E48C231EBA4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3661CD39-94AE-5DD7-7194-FDD8D7B13909}"/>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E44907E-081D-DF51-C143-E6FA9CBCE62B}"/>
              </a:ext>
            </a:extLst>
          </p:cNvPr>
          <p:cNvSpPr>
            <a:spLocks noGrp="1"/>
          </p:cNvSpPr>
          <p:nvPr>
            <p:ph type="dt" sz="half" idx="10"/>
          </p:nvPr>
        </p:nvSpPr>
        <p:spPr/>
        <p:txBody>
          <a:bodyPr/>
          <a:lstStyle/>
          <a:p>
            <a:fld id="{9BF980E9-E401-44B1-AEFF-939DCD7D1710}" type="datetimeFigureOut">
              <a:rPr lang="ru-RU" smtClean="0"/>
              <a:t>06.09.2023</a:t>
            </a:fld>
            <a:endParaRPr lang="ru-RU"/>
          </a:p>
        </p:txBody>
      </p:sp>
      <p:sp>
        <p:nvSpPr>
          <p:cNvPr id="5" name="Нижний колонтитул 4">
            <a:extLst>
              <a:ext uri="{FF2B5EF4-FFF2-40B4-BE49-F238E27FC236}">
                <a16:creationId xmlns:a16="http://schemas.microsoft.com/office/drawing/2014/main" id="{3ECAFC5A-B269-09ED-54F1-7060098B9A3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0BC5526-27C1-69C2-6424-1D9E85BA1EC0}"/>
              </a:ext>
            </a:extLst>
          </p:cNvPr>
          <p:cNvSpPr>
            <a:spLocks noGrp="1"/>
          </p:cNvSpPr>
          <p:nvPr>
            <p:ph type="sldNum" sz="quarter" idx="12"/>
          </p:nvPr>
        </p:nvSpPr>
        <p:spPr/>
        <p:txBody>
          <a:bodyPr/>
          <a:lstStyle/>
          <a:p>
            <a:fld id="{D3F6D3BC-49BC-437A-8C98-152846E4ACB8}" type="slidenum">
              <a:rPr lang="ru-RU" smtClean="0"/>
              <a:t>‹#›</a:t>
            </a:fld>
            <a:endParaRPr lang="ru-RU"/>
          </a:p>
        </p:txBody>
      </p:sp>
    </p:spTree>
    <p:extLst>
      <p:ext uri="{BB962C8B-B14F-4D97-AF65-F5344CB8AC3E}">
        <p14:creationId xmlns:p14="http://schemas.microsoft.com/office/powerpoint/2010/main" val="568354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CC8178F1-6EF7-0B0B-A051-38B0CA0D01AF}"/>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385BD748-9751-93FE-F5F1-78E7479C2C2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7C1DD4B-E713-772B-51D5-E7A94992E40D}"/>
              </a:ext>
            </a:extLst>
          </p:cNvPr>
          <p:cNvSpPr>
            <a:spLocks noGrp="1"/>
          </p:cNvSpPr>
          <p:nvPr>
            <p:ph type="dt" sz="half" idx="10"/>
          </p:nvPr>
        </p:nvSpPr>
        <p:spPr/>
        <p:txBody>
          <a:bodyPr/>
          <a:lstStyle/>
          <a:p>
            <a:fld id="{9BF980E9-E401-44B1-AEFF-939DCD7D1710}" type="datetimeFigureOut">
              <a:rPr lang="ru-RU" smtClean="0"/>
              <a:t>06.09.2023</a:t>
            </a:fld>
            <a:endParaRPr lang="ru-RU"/>
          </a:p>
        </p:txBody>
      </p:sp>
      <p:sp>
        <p:nvSpPr>
          <p:cNvPr id="5" name="Нижний колонтитул 4">
            <a:extLst>
              <a:ext uri="{FF2B5EF4-FFF2-40B4-BE49-F238E27FC236}">
                <a16:creationId xmlns:a16="http://schemas.microsoft.com/office/drawing/2014/main" id="{911D233E-1E38-5F5D-4EDE-D4BA7086BE9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75F8988-094B-4B65-5AD7-C20EC7FF1EB5}"/>
              </a:ext>
            </a:extLst>
          </p:cNvPr>
          <p:cNvSpPr>
            <a:spLocks noGrp="1"/>
          </p:cNvSpPr>
          <p:nvPr>
            <p:ph type="sldNum" sz="quarter" idx="12"/>
          </p:nvPr>
        </p:nvSpPr>
        <p:spPr/>
        <p:txBody>
          <a:bodyPr/>
          <a:lstStyle/>
          <a:p>
            <a:fld id="{D3F6D3BC-49BC-437A-8C98-152846E4ACB8}" type="slidenum">
              <a:rPr lang="ru-RU" smtClean="0"/>
              <a:t>‹#›</a:t>
            </a:fld>
            <a:endParaRPr lang="ru-RU"/>
          </a:p>
        </p:txBody>
      </p:sp>
    </p:spTree>
    <p:extLst>
      <p:ext uri="{BB962C8B-B14F-4D97-AF65-F5344CB8AC3E}">
        <p14:creationId xmlns:p14="http://schemas.microsoft.com/office/powerpoint/2010/main" val="1017474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E8AEAB-77F7-5E68-025F-F29A4C074B9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63560497-176B-EEF0-0790-67E9DA7A54A4}"/>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F02012F-351D-D81E-C2B0-72161AD1FACE}"/>
              </a:ext>
            </a:extLst>
          </p:cNvPr>
          <p:cNvSpPr>
            <a:spLocks noGrp="1"/>
          </p:cNvSpPr>
          <p:nvPr>
            <p:ph type="dt" sz="half" idx="10"/>
          </p:nvPr>
        </p:nvSpPr>
        <p:spPr/>
        <p:txBody>
          <a:bodyPr/>
          <a:lstStyle/>
          <a:p>
            <a:fld id="{9BF980E9-E401-44B1-AEFF-939DCD7D1710}" type="datetimeFigureOut">
              <a:rPr lang="ru-RU" smtClean="0"/>
              <a:t>06.09.2023</a:t>
            </a:fld>
            <a:endParaRPr lang="ru-RU"/>
          </a:p>
        </p:txBody>
      </p:sp>
      <p:sp>
        <p:nvSpPr>
          <p:cNvPr id="5" name="Нижний колонтитул 4">
            <a:extLst>
              <a:ext uri="{FF2B5EF4-FFF2-40B4-BE49-F238E27FC236}">
                <a16:creationId xmlns:a16="http://schemas.microsoft.com/office/drawing/2014/main" id="{2E9D6084-63E8-C56C-8AC5-B85608FB548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061C250-F532-54B9-AF82-B15D1AA58D15}"/>
              </a:ext>
            </a:extLst>
          </p:cNvPr>
          <p:cNvSpPr>
            <a:spLocks noGrp="1"/>
          </p:cNvSpPr>
          <p:nvPr>
            <p:ph type="sldNum" sz="quarter" idx="12"/>
          </p:nvPr>
        </p:nvSpPr>
        <p:spPr/>
        <p:txBody>
          <a:bodyPr/>
          <a:lstStyle/>
          <a:p>
            <a:fld id="{D3F6D3BC-49BC-437A-8C98-152846E4ACB8}" type="slidenum">
              <a:rPr lang="ru-RU" smtClean="0"/>
              <a:t>‹#›</a:t>
            </a:fld>
            <a:endParaRPr lang="ru-RU"/>
          </a:p>
        </p:txBody>
      </p:sp>
    </p:spTree>
    <p:extLst>
      <p:ext uri="{BB962C8B-B14F-4D97-AF65-F5344CB8AC3E}">
        <p14:creationId xmlns:p14="http://schemas.microsoft.com/office/powerpoint/2010/main" val="1970327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B93907-53E6-5031-51BE-DF752AD5792C}"/>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26ECCE8B-A02F-68DE-1F60-24365094A0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3665C8A4-66F0-2CB8-4C8A-97D560BF938A}"/>
              </a:ext>
            </a:extLst>
          </p:cNvPr>
          <p:cNvSpPr>
            <a:spLocks noGrp="1"/>
          </p:cNvSpPr>
          <p:nvPr>
            <p:ph type="dt" sz="half" idx="10"/>
          </p:nvPr>
        </p:nvSpPr>
        <p:spPr/>
        <p:txBody>
          <a:bodyPr/>
          <a:lstStyle/>
          <a:p>
            <a:fld id="{9BF980E9-E401-44B1-AEFF-939DCD7D1710}" type="datetimeFigureOut">
              <a:rPr lang="ru-RU" smtClean="0"/>
              <a:t>06.09.2023</a:t>
            </a:fld>
            <a:endParaRPr lang="ru-RU"/>
          </a:p>
        </p:txBody>
      </p:sp>
      <p:sp>
        <p:nvSpPr>
          <p:cNvPr id="5" name="Нижний колонтитул 4">
            <a:extLst>
              <a:ext uri="{FF2B5EF4-FFF2-40B4-BE49-F238E27FC236}">
                <a16:creationId xmlns:a16="http://schemas.microsoft.com/office/drawing/2014/main" id="{9371542C-D1C0-48A5-6CE2-DF87B3CAE70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98B7661-C572-CF67-C3E7-0607F02E9F3B}"/>
              </a:ext>
            </a:extLst>
          </p:cNvPr>
          <p:cNvSpPr>
            <a:spLocks noGrp="1"/>
          </p:cNvSpPr>
          <p:nvPr>
            <p:ph type="sldNum" sz="quarter" idx="12"/>
          </p:nvPr>
        </p:nvSpPr>
        <p:spPr/>
        <p:txBody>
          <a:bodyPr/>
          <a:lstStyle/>
          <a:p>
            <a:fld id="{D3F6D3BC-49BC-437A-8C98-152846E4ACB8}" type="slidenum">
              <a:rPr lang="ru-RU" smtClean="0"/>
              <a:t>‹#›</a:t>
            </a:fld>
            <a:endParaRPr lang="ru-RU"/>
          </a:p>
        </p:txBody>
      </p:sp>
    </p:spTree>
    <p:extLst>
      <p:ext uri="{BB962C8B-B14F-4D97-AF65-F5344CB8AC3E}">
        <p14:creationId xmlns:p14="http://schemas.microsoft.com/office/powerpoint/2010/main" val="1080843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46377F-B2AB-C5DE-32EF-11A6D371351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6E2BAD1-873C-87BE-C1E7-4DB71A7B9BC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ACB19C63-60F1-AA62-FBBD-9E2729283C2E}"/>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2CEB8CAC-9CEE-3D86-FB36-4E54BF994188}"/>
              </a:ext>
            </a:extLst>
          </p:cNvPr>
          <p:cNvSpPr>
            <a:spLocks noGrp="1"/>
          </p:cNvSpPr>
          <p:nvPr>
            <p:ph type="dt" sz="half" idx="10"/>
          </p:nvPr>
        </p:nvSpPr>
        <p:spPr/>
        <p:txBody>
          <a:bodyPr/>
          <a:lstStyle/>
          <a:p>
            <a:fld id="{9BF980E9-E401-44B1-AEFF-939DCD7D1710}" type="datetimeFigureOut">
              <a:rPr lang="ru-RU" smtClean="0"/>
              <a:t>06.09.2023</a:t>
            </a:fld>
            <a:endParaRPr lang="ru-RU"/>
          </a:p>
        </p:txBody>
      </p:sp>
      <p:sp>
        <p:nvSpPr>
          <p:cNvPr id="6" name="Нижний колонтитул 5">
            <a:extLst>
              <a:ext uri="{FF2B5EF4-FFF2-40B4-BE49-F238E27FC236}">
                <a16:creationId xmlns:a16="http://schemas.microsoft.com/office/drawing/2014/main" id="{EA7B3157-998A-ACEC-BD8C-77B0677AF3E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F44AC96-9BE3-BBFA-EB32-9D173E3955E4}"/>
              </a:ext>
            </a:extLst>
          </p:cNvPr>
          <p:cNvSpPr>
            <a:spLocks noGrp="1"/>
          </p:cNvSpPr>
          <p:nvPr>
            <p:ph type="sldNum" sz="quarter" idx="12"/>
          </p:nvPr>
        </p:nvSpPr>
        <p:spPr/>
        <p:txBody>
          <a:bodyPr/>
          <a:lstStyle/>
          <a:p>
            <a:fld id="{D3F6D3BC-49BC-437A-8C98-152846E4ACB8}" type="slidenum">
              <a:rPr lang="ru-RU" smtClean="0"/>
              <a:t>‹#›</a:t>
            </a:fld>
            <a:endParaRPr lang="ru-RU"/>
          </a:p>
        </p:txBody>
      </p:sp>
    </p:spTree>
    <p:extLst>
      <p:ext uri="{BB962C8B-B14F-4D97-AF65-F5344CB8AC3E}">
        <p14:creationId xmlns:p14="http://schemas.microsoft.com/office/powerpoint/2010/main" val="1468629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5A882F-365C-B590-91A9-C094C14A3D57}"/>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B960D092-FC92-4635-4A8B-BA456A8D8F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A2BDF993-7531-76CC-03E8-A5B5C425405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987BCB2-F06B-EFD7-34AE-8A9445356A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83D5EB78-5D7D-F3B4-539D-90463F710A1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3AF7AD70-26B1-0C8E-CF16-C4E47C6A9609}"/>
              </a:ext>
            </a:extLst>
          </p:cNvPr>
          <p:cNvSpPr>
            <a:spLocks noGrp="1"/>
          </p:cNvSpPr>
          <p:nvPr>
            <p:ph type="dt" sz="half" idx="10"/>
          </p:nvPr>
        </p:nvSpPr>
        <p:spPr/>
        <p:txBody>
          <a:bodyPr/>
          <a:lstStyle/>
          <a:p>
            <a:fld id="{9BF980E9-E401-44B1-AEFF-939DCD7D1710}" type="datetimeFigureOut">
              <a:rPr lang="ru-RU" smtClean="0"/>
              <a:t>06.09.2023</a:t>
            </a:fld>
            <a:endParaRPr lang="ru-RU"/>
          </a:p>
        </p:txBody>
      </p:sp>
      <p:sp>
        <p:nvSpPr>
          <p:cNvPr id="8" name="Нижний колонтитул 7">
            <a:extLst>
              <a:ext uri="{FF2B5EF4-FFF2-40B4-BE49-F238E27FC236}">
                <a16:creationId xmlns:a16="http://schemas.microsoft.com/office/drawing/2014/main" id="{3BCEC880-2DB0-8A1E-FF9B-4448A01453B5}"/>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69AE4C59-0BDA-3514-EA7B-F2809F8FD267}"/>
              </a:ext>
            </a:extLst>
          </p:cNvPr>
          <p:cNvSpPr>
            <a:spLocks noGrp="1"/>
          </p:cNvSpPr>
          <p:nvPr>
            <p:ph type="sldNum" sz="quarter" idx="12"/>
          </p:nvPr>
        </p:nvSpPr>
        <p:spPr/>
        <p:txBody>
          <a:bodyPr/>
          <a:lstStyle/>
          <a:p>
            <a:fld id="{D3F6D3BC-49BC-437A-8C98-152846E4ACB8}" type="slidenum">
              <a:rPr lang="ru-RU" smtClean="0"/>
              <a:t>‹#›</a:t>
            </a:fld>
            <a:endParaRPr lang="ru-RU"/>
          </a:p>
        </p:txBody>
      </p:sp>
    </p:spTree>
    <p:extLst>
      <p:ext uri="{BB962C8B-B14F-4D97-AF65-F5344CB8AC3E}">
        <p14:creationId xmlns:p14="http://schemas.microsoft.com/office/powerpoint/2010/main" val="208658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4A8C60-F9D4-AB9F-6F4B-E8B8E2AA3B2D}"/>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BEE1532C-E091-1949-51C1-28F8EDC8B48C}"/>
              </a:ext>
            </a:extLst>
          </p:cNvPr>
          <p:cNvSpPr>
            <a:spLocks noGrp="1"/>
          </p:cNvSpPr>
          <p:nvPr>
            <p:ph type="dt" sz="half" idx="10"/>
          </p:nvPr>
        </p:nvSpPr>
        <p:spPr/>
        <p:txBody>
          <a:bodyPr/>
          <a:lstStyle/>
          <a:p>
            <a:fld id="{9BF980E9-E401-44B1-AEFF-939DCD7D1710}" type="datetimeFigureOut">
              <a:rPr lang="ru-RU" smtClean="0"/>
              <a:t>06.09.2023</a:t>
            </a:fld>
            <a:endParaRPr lang="ru-RU"/>
          </a:p>
        </p:txBody>
      </p:sp>
      <p:sp>
        <p:nvSpPr>
          <p:cNvPr id="4" name="Нижний колонтитул 3">
            <a:extLst>
              <a:ext uri="{FF2B5EF4-FFF2-40B4-BE49-F238E27FC236}">
                <a16:creationId xmlns:a16="http://schemas.microsoft.com/office/drawing/2014/main" id="{8366E618-B9C1-2A43-535E-66D6B5C98F90}"/>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B264229E-C2AD-B15A-C6D2-22196AB4087D}"/>
              </a:ext>
            </a:extLst>
          </p:cNvPr>
          <p:cNvSpPr>
            <a:spLocks noGrp="1"/>
          </p:cNvSpPr>
          <p:nvPr>
            <p:ph type="sldNum" sz="quarter" idx="12"/>
          </p:nvPr>
        </p:nvSpPr>
        <p:spPr/>
        <p:txBody>
          <a:bodyPr/>
          <a:lstStyle/>
          <a:p>
            <a:fld id="{D3F6D3BC-49BC-437A-8C98-152846E4ACB8}" type="slidenum">
              <a:rPr lang="ru-RU" smtClean="0"/>
              <a:t>‹#›</a:t>
            </a:fld>
            <a:endParaRPr lang="ru-RU"/>
          </a:p>
        </p:txBody>
      </p:sp>
    </p:spTree>
    <p:extLst>
      <p:ext uri="{BB962C8B-B14F-4D97-AF65-F5344CB8AC3E}">
        <p14:creationId xmlns:p14="http://schemas.microsoft.com/office/powerpoint/2010/main" val="598491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66BA3924-1BA4-4CCE-F9E2-3EA32899501A}"/>
              </a:ext>
            </a:extLst>
          </p:cNvPr>
          <p:cNvSpPr>
            <a:spLocks noGrp="1"/>
          </p:cNvSpPr>
          <p:nvPr>
            <p:ph type="dt" sz="half" idx="10"/>
          </p:nvPr>
        </p:nvSpPr>
        <p:spPr/>
        <p:txBody>
          <a:bodyPr/>
          <a:lstStyle/>
          <a:p>
            <a:fld id="{9BF980E9-E401-44B1-AEFF-939DCD7D1710}" type="datetimeFigureOut">
              <a:rPr lang="ru-RU" smtClean="0"/>
              <a:t>06.09.2023</a:t>
            </a:fld>
            <a:endParaRPr lang="ru-RU"/>
          </a:p>
        </p:txBody>
      </p:sp>
      <p:sp>
        <p:nvSpPr>
          <p:cNvPr id="3" name="Нижний колонтитул 2">
            <a:extLst>
              <a:ext uri="{FF2B5EF4-FFF2-40B4-BE49-F238E27FC236}">
                <a16:creationId xmlns:a16="http://schemas.microsoft.com/office/drawing/2014/main" id="{27B56FD3-E480-71BA-5BB7-44D140BEF432}"/>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CABE42D5-295E-B7F4-65F1-76DB341A7D13}"/>
              </a:ext>
            </a:extLst>
          </p:cNvPr>
          <p:cNvSpPr>
            <a:spLocks noGrp="1"/>
          </p:cNvSpPr>
          <p:nvPr>
            <p:ph type="sldNum" sz="quarter" idx="12"/>
          </p:nvPr>
        </p:nvSpPr>
        <p:spPr/>
        <p:txBody>
          <a:bodyPr/>
          <a:lstStyle/>
          <a:p>
            <a:fld id="{D3F6D3BC-49BC-437A-8C98-152846E4ACB8}" type="slidenum">
              <a:rPr lang="ru-RU" smtClean="0"/>
              <a:t>‹#›</a:t>
            </a:fld>
            <a:endParaRPr lang="ru-RU"/>
          </a:p>
        </p:txBody>
      </p:sp>
    </p:spTree>
    <p:extLst>
      <p:ext uri="{BB962C8B-B14F-4D97-AF65-F5344CB8AC3E}">
        <p14:creationId xmlns:p14="http://schemas.microsoft.com/office/powerpoint/2010/main" val="1903877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8CB244-4EC3-DDA3-1F3B-622A0E4C552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B1ECEAEE-D9CB-6FEE-B2A4-827AFA9591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0D044220-C04B-4F76-78D3-B8EBC221E6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3253C6D-CDEB-26E9-7194-E885CC62CBB6}"/>
              </a:ext>
            </a:extLst>
          </p:cNvPr>
          <p:cNvSpPr>
            <a:spLocks noGrp="1"/>
          </p:cNvSpPr>
          <p:nvPr>
            <p:ph type="dt" sz="half" idx="10"/>
          </p:nvPr>
        </p:nvSpPr>
        <p:spPr/>
        <p:txBody>
          <a:bodyPr/>
          <a:lstStyle/>
          <a:p>
            <a:fld id="{9BF980E9-E401-44B1-AEFF-939DCD7D1710}" type="datetimeFigureOut">
              <a:rPr lang="ru-RU" smtClean="0"/>
              <a:t>06.09.2023</a:t>
            </a:fld>
            <a:endParaRPr lang="ru-RU"/>
          </a:p>
        </p:txBody>
      </p:sp>
      <p:sp>
        <p:nvSpPr>
          <p:cNvPr id="6" name="Нижний колонтитул 5">
            <a:extLst>
              <a:ext uri="{FF2B5EF4-FFF2-40B4-BE49-F238E27FC236}">
                <a16:creationId xmlns:a16="http://schemas.microsoft.com/office/drawing/2014/main" id="{9A0E6F55-7B25-DCAD-E59E-D6F5B7B36CA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1D6E36C-50B4-63CA-466A-9EBC8944A210}"/>
              </a:ext>
            </a:extLst>
          </p:cNvPr>
          <p:cNvSpPr>
            <a:spLocks noGrp="1"/>
          </p:cNvSpPr>
          <p:nvPr>
            <p:ph type="sldNum" sz="quarter" idx="12"/>
          </p:nvPr>
        </p:nvSpPr>
        <p:spPr/>
        <p:txBody>
          <a:bodyPr/>
          <a:lstStyle/>
          <a:p>
            <a:fld id="{D3F6D3BC-49BC-437A-8C98-152846E4ACB8}" type="slidenum">
              <a:rPr lang="ru-RU" smtClean="0"/>
              <a:t>‹#›</a:t>
            </a:fld>
            <a:endParaRPr lang="ru-RU"/>
          </a:p>
        </p:txBody>
      </p:sp>
    </p:spTree>
    <p:extLst>
      <p:ext uri="{BB962C8B-B14F-4D97-AF65-F5344CB8AC3E}">
        <p14:creationId xmlns:p14="http://schemas.microsoft.com/office/powerpoint/2010/main" val="2310779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31017B-3841-792D-1F10-329C91EFF37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74340F08-D1C4-7B63-615B-FAFD13A602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753A1CFB-45D1-49E8-0DE4-2D72FB43C4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D6279CA-F83F-CC23-D666-5AA5F5B6ED2E}"/>
              </a:ext>
            </a:extLst>
          </p:cNvPr>
          <p:cNvSpPr>
            <a:spLocks noGrp="1"/>
          </p:cNvSpPr>
          <p:nvPr>
            <p:ph type="dt" sz="half" idx="10"/>
          </p:nvPr>
        </p:nvSpPr>
        <p:spPr/>
        <p:txBody>
          <a:bodyPr/>
          <a:lstStyle/>
          <a:p>
            <a:fld id="{9BF980E9-E401-44B1-AEFF-939DCD7D1710}" type="datetimeFigureOut">
              <a:rPr lang="ru-RU" smtClean="0"/>
              <a:t>06.09.2023</a:t>
            </a:fld>
            <a:endParaRPr lang="ru-RU"/>
          </a:p>
        </p:txBody>
      </p:sp>
      <p:sp>
        <p:nvSpPr>
          <p:cNvPr id="6" name="Нижний колонтитул 5">
            <a:extLst>
              <a:ext uri="{FF2B5EF4-FFF2-40B4-BE49-F238E27FC236}">
                <a16:creationId xmlns:a16="http://schemas.microsoft.com/office/drawing/2014/main" id="{C1236BE8-48E8-8846-B94D-A269DA33EE5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A887A8D-1844-D1FF-B314-0B1C9AA4FEE9}"/>
              </a:ext>
            </a:extLst>
          </p:cNvPr>
          <p:cNvSpPr>
            <a:spLocks noGrp="1"/>
          </p:cNvSpPr>
          <p:nvPr>
            <p:ph type="sldNum" sz="quarter" idx="12"/>
          </p:nvPr>
        </p:nvSpPr>
        <p:spPr/>
        <p:txBody>
          <a:bodyPr/>
          <a:lstStyle/>
          <a:p>
            <a:fld id="{D3F6D3BC-49BC-437A-8C98-152846E4ACB8}" type="slidenum">
              <a:rPr lang="ru-RU" smtClean="0"/>
              <a:t>‹#›</a:t>
            </a:fld>
            <a:endParaRPr lang="ru-RU"/>
          </a:p>
        </p:txBody>
      </p:sp>
    </p:spTree>
    <p:extLst>
      <p:ext uri="{BB962C8B-B14F-4D97-AF65-F5344CB8AC3E}">
        <p14:creationId xmlns:p14="http://schemas.microsoft.com/office/powerpoint/2010/main" val="2549432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35990E-E9A1-66F7-F1DA-4154FD60D7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DFB3A5F5-753E-698F-3DCC-500772D87B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E112A28-12D5-776F-33C1-625A7C2A9E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F980E9-E401-44B1-AEFF-939DCD7D1710}" type="datetimeFigureOut">
              <a:rPr lang="ru-RU" smtClean="0"/>
              <a:t>06.09.2023</a:t>
            </a:fld>
            <a:endParaRPr lang="ru-RU"/>
          </a:p>
        </p:txBody>
      </p:sp>
      <p:sp>
        <p:nvSpPr>
          <p:cNvPr id="5" name="Нижний колонтитул 4">
            <a:extLst>
              <a:ext uri="{FF2B5EF4-FFF2-40B4-BE49-F238E27FC236}">
                <a16:creationId xmlns:a16="http://schemas.microsoft.com/office/drawing/2014/main" id="{1AB42503-1F00-FA54-5CAE-CB4C8F3492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A62B0A67-F58F-EBD0-0AD6-222F0D484A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6D3BC-49BC-437A-8C98-152846E4ACB8}" type="slidenum">
              <a:rPr lang="ru-RU" smtClean="0"/>
              <a:t>‹#›</a:t>
            </a:fld>
            <a:endParaRPr lang="ru-RU"/>
          </a:p>
        </p:txBody>
      </p:sp>
    </p:spTree>
    <p:extLst>
      <p:ext uri="{BB962C8B-B14F-4D97-AF65-F5344CB8AC3E}">
        <p14:creationId xmlns:p14="http://schemas.microsoft.com/office/powerpoint/2010/main" val="1917358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2F8B15-A95C-C0B5-74FD-CEFCB8473BB2}"/>
              </a:ext>
            </a:extLst>
          </p:cNvPr>
          <p:cNvSpPr>
            <a:spLocks noGrp="1"/>
          </p:cNvSpPr>
          <p:nvPr>
            <p:ph type="ctrTitle"/>
          </p:nvPr>
        </p:nvSpPr>
        <p:spPr>
          <a:xfrm>
            <a:off x="963561" y="-647443"/>
            <a:ext cx="10628671" cy="2387600"/>
          </a:xfrm>
        </p:spPr>
        <p:txBody>
          <a:bodyPr/>
          <a:lstStyle/>
          <a:p>
            <a:r>
              <a:rPr lang="ru-RU"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ПЗ№1. Кейс-задание: работа с историческими документами по Второй Мировой войне</a:t>
            </a:r>
            <a:br>
              <a:rPr lang="ru-RU"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Подзаголовок 2">
            <a:extLst>
              <a:ext uri="{FF2B5EF4-FFF2-40B4-BE49-F238E27FC236}">
                <a16:creationId xmlns:a16="http://schemas.microsoft.com/office/drawing/2014/main" id="{F5B6DCED-4489-1630-7636-B55E3E75CF34}"/>
              </a:ext>
            </a:extLst>
          </p:cNvPr>
          <p:cNvSpPr>
            <a:spLocks noGrp="1"/>
          </p:cNvSpPr>
          <p:nvPr>
            <p:ph type="subTitle" idx="1"/>
          </p:nvPr>
        </p:nvSpPr>
        <p:spPr>
          <a:xfrm>
            <a:off x="570271" y="1350451"/>
            <a:ext cx="11051458" cy="1655762"/>
          </a:xfrm>
        </p:spPr>
        <p:txBody>
          <a:bodyPr>
            <a:normAutofit fontScale="25000" lnSpcReduction="20000"/>
          </a:bodyPr>
          <a:lstStyle/>
          <a:p>
            <a:pPr lvl="0" algn="just">
              <a:lnSpc>
                <a:spcPct val="150000"/>
              </a:lnSpc>
              <a:spcAft>
                <a:spcPts val="800"/>
              </a:spcAft>
            </a:pPr>
            <a:r>
              <a:rPr lang="ru-RU" sz="6400" b="1" kern="100" spc="-50" dirty="0">
                <a:effectLst/>
                <a:latin typeface="Times New Roman" panose="02020603050405020304" pitchFamily="18" charset="0"/>
                <a:ea typeface="Calibri" panose="020F0502020204030204" pitchFamily="34" charset="0"/>
                <a:cs typeface="Times New Roman" panose="02020603050405020304" pitchFamily="18" charset="0"/>
              </a:rPr>
              <a:t>Цель: </a:t>
            </a:r>
            <a:r>
              <a:rPr lang="ru-RU" sz="6400" kern="100" spc="-50" dirty="0">
                <a:effectLst/>
                <a:latin typeface="Times New Roman" panose="02020603050405020304" pitchFamily="18" charset="0"/>
                <a:ea typeface="Calibri" panose="020F0502020204030204" pitchFamily="34" charset="0"/>
                <a:cs typeface="Times New Roman" panose="02020603050405020304" pitchFamily="18" charset="0"/>
              </a:rPr>
              <a:t>работа с историческими источниками – документами – это расширение, углубление и систематизация получаемых знаний, придание учебному процессу исследовательского характера. </a:t>
            </a:r>
            <a:r>
              <a:rPr lang="ru-RU" sz="6400" kern="100" dirty="0">
                <a:latin typeface="Calibri" panose="020F0502020204030204" pitchFamily="34" charset="0"/>
                <a:ea typeface="Calibri" panose="020F0502020204030204" pitchFamily="34" charset="0"/>
                <a:cs typeface="Times New Roman" panose="02020603050405020304" pitchFamily="18" charset="0"/>
              </a:rPr>
              <a:t> </a:t>
            </a:r>
            <a:r>
              <a:rPr lang="ru-RU" sz="6400" kern="100" spc="-50" dirty="0">
                <a:effectLst/>
                <a:latin typeface="Times New Roman" panose="02020603050405020304" pitchFamily="18" charset="0"/>
                <a:ea typeface="Calibri" panose="020F0502020204030204" pitchFamily="34" charset="0"/>
                <a:cs typeface="Times New Roman" panose="02020603050405020304" pitchFamily="18" charset="0"/>
              </a:rPr>
              <a:t>Анализ исторического источника позволяет сформировать представление об особенностях развития СССР в годы Второй Мировой войны.</a:t>
            </a:r>
          </a:p>
          <a:p>
            <a:pPr algn="just">
              <a:lnSpc>
                <a:spcPct val="107000"/>
              </a:lnSpc>
              <a:spcAft>
                <a:spcPts val="800"/>
              </a:spcAft>
            </a:pPr>
            <a:r>
              <a:rPr lang="ru-RU" sz="6400" b="1" kern="100" spc="-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64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Памятка для работы с источником:</a:t>
            </a:r>
            <a:endParaRPr lang="ru-RU" sz="64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6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Прочитайте документ и определите его характер (официальный документ, газетная хроника, мемуары, письмо, записки очевидца, дневник).</a:t>
            </a:r>
            <a:endParaRPr lang="ru-RU" sz="6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6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Установите происхождение документа, время его создания, его полноту (целиком или фрагмент).</a:t>
            </a:r>
            <a:endParaRPr lang="ru-RU" sz="6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6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Определите основное содержание документа, ключевые слова, выделите главные события, действующих лиц.</a:t>
            </a:r>
            <a:endParaRPr lang="ru-RU" sz="6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6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Найдите в документе основные акценты автора. Чьи взгляды он представляет? Какова компетентность автора в описываемых событиях (возможно ли определить его профессию, образование, статус).</a:t>
            </a:r>
            <a:endParaRPr lang="ru-RU" sz="6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6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Подчеркните те места в документе, которые непонятны, уточните их смысл в словаре, учебнике, в сети Интернет.</a:t>
            </a:r>
            <a:endParaRPr lang="ru-RU" sz="6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6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Ответьте на вопросы к тексту</a:t>
            </a:r>
            <a:r>
              <a:rPr lang="ru-RU" sz="2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ru-RU" sz="1800" kern="100" spc="-5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91149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26088A33-6C3C-F395-7C5B-64EB9D6C3F61}"/>
              </a:ext>
            </a:extLst>
          </p:cNvPr>
          <p:cNvSpPr txBox="1"/>
          <p:nvPr/>
        </p:nvSpPr>
        <p:spPr>
          <a:xfrm>
            <a:off x="4925962" y="210753"/>
            <a:ext cx="3008670" cy="463397"/>
          </a:xfrm>
          <a:prstGeom prst="rect">
            <a:avLst/>
          </a:prstGeom>
          <a:noFill/>
        </p:spPr>
        <p:txBody>
          <a:bodyPr wrap="square">
            <a:spAutoFit/>
          </a:bodyPr>
          <a:lstStyle/>
          <a:p>
            <a:pPr>
              <a:lnSpc>
                <a:spcPct val="150000"/>
              </a:lnSpc>
              <a:spcAft>
                <a:spcPts val="800"/>
              </a:spcAft>
            </a:pPr>
            <a:r>
              <a:rPr lang="ru-RU" sz="1800" b="1" kern="100" dirty="0">
                <a:effectLst/>
                <a:latin typeface="Times New Roman" panose="02020603050405020304" pitchFamily="18" charset="0"/>
                <a:ea typeface="Calibri" panose="020F0502020204030204" pitchFamily="34" charset="0"/>
                <a:cs typeface="Times New Roman" panose="02020603050405020304" pitchFamily="18" charset="0"/>
              </a:rPr>
              <a:t>Критерии оценивания:</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2" name="Таблица 11">
            <a:extLst>
              <a:ext uri="{FF2B5EF4-FFF2-40B4-BE49-F238E27FC236}">
                <a16:creationId xmlns:a16="http://schemas.microsoft.com/office/drawing/2014/main" id="{6D33A369-2986-7A5F-6978-DF4CF6C982A1}"/>
              </a:ext>
            </a:extLst>
          </p:cNvPr>
          <p:cNvGraphicFramePr>
            <a:graphicFrameLocks noGrp="1"/>
          </p:cNvGraphicFramePr>
          <p:nvPr>
            <p:extLst>
              <p:ext uri="{D42A27DB-BD31-4B8C-83A1-F6EECF244321}">
                <p14:modId xmlns:p14="http://schemas.microsoft.com/office/powerpoint/2010/main" val="3047816399"/>
              </p:ext>
            </p:extLst>
          </p:nvPr>
        </p:nvGraphicFramePr>
        <p:xfrm>
          <a:off x="599768" y="674150"/>
          <a:ext cx="10923638" cy="5652326"/>
        </p:xfrm>
        <a:graphic>
          <a:graphicData uri="http://schemas.openxmlformats.org/drawingml/2006/table">
            <a:tbl>
              <a:tblPr firstRow="1" firstCol="1" bandRow="1"/>
              <a:tblGrid>
                <a:gridCol w="2876536">
                  <a:extLst>
                    <a:ext uri="{9D8B030D-6E8A-4147-A177-3AD203B41FA5}">
                      <a16:colId xmlns:a16="http://schemas.microsoft.com/office/drawing/2014/main" val="4183563238"/>
                    </a:ext>
                  </a:extLst>
                </a:gridCol>
                <a:gridCol w="8047102">
                  <a:extLst>
                    <a:ext uri="{9D8B030D-6E8A-4147-A177-3AD203B41FA5}">
                      <a16:colId xmlns:a16="http://schemas.microsoft.com/office/drawing/2014/main" val="4147181693"/>
                    </a:ext>
                  </a:extLst>
                </a:gridCol>
              </a:tblGrid>
              <a:tr h="0">
                <a:tc>
                  <a:txBody>
                    <a:bodyPr/>
                    <a:lstStyle/>
                    <a:p>
                      <a:pPr algn="ctr">
                        <a:lnSpc>
                          <a:spcPct val="107000"/>
                        </a:lnSpc>
                      </a:pPr>
                      <a:r>
                        <a:rPr lang="ru-RU" sz="1600" b="0"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Уровень освоения</a:t>
                      </a:r>
                      <a:endParaRPr lang="ru-RU" sz="1600" b="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122" marR="551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pPr>
                      <a:r>
                        <a:rPr lang="ru-RU" sz="1600" b="0"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Критерии</a:t>
                      </a:r>
                      <a:endParaRPr lang="ru-RU" sz="1600" b="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122" marR="551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1324104"/>
                  </a:ext>
                </a:extLst>
              </a:tr>
              <a:tr h="1405090">
                <a:tc>
                  <a:txBody>
                    <a:bodyPr/>
                    <a:lstStyle/>
                    <a:p>
                      <a:pPr algn="ctr">
                        <a:lnSpc>
                          <a:spcPct val="107000"/>
                        </a:lnSpc>
                      </a:pPr>
                      <a:r>
                        <a:rPr lang="ru-RU" sz="1600" b="0"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 – 85 баллов – оценка </a:t>
                      </a:r>
                      <a:r>
                        <a:rPr lang="ru-RU" sz="1600" b="0" i="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«отлично»</a:t>
                      </a:r>
                      <a:endParaRPr lang="ru-RU" sz="1600" b="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122" marR="551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pPr>
                      <a:r>
                        <a:rPr lang="ru-RU" sz="1600" b="0"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выставляется студенту, если он установил тип источника и время и дату его появления, извлек из источника историческую информацию, на основе которой сформулировал и раскрыл, поднятую в тексте проблему, сопоставил факты нескольких исторических источников, дал теоретическое обоснование информации источника и прокомментировал ее с использованием научной терминологии, привел собственную точку зрения на рассматриваемую проблему, аргументировал свою позицию с опорой на исторические факты и собственный жизненный опыт.</a:t>
                      </a:r>
                      <a:endParaRPr lang="ru-RU" sz="1600" b="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122" marR="551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9063861"/>
                  </a:ext>
                </a:extLst>
              </a:tr>
              <a:tr h="1247789">
                <a:tc>
                  <a:txBody>
                    <a:bodyPr/>
                    <a:lstStyle/>
                    <a:p>
                      <a:pPr algn="ctr">
                        <a:lnSpc>
                          <a:spcPct val="107000"/>
                        </a:lnSpc>
                      </a:pPr>
                      <a:r>
                        <a:rPr lang="ru-RU" sz="1600" b="0"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84 – 70 баллов – оценка </a:t>
                      </a:r>
                      <a:r>
                        <a:rPr lang="ru-RU" sz="1600" b="0" i="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«хорошо»</a:t>
                      </a:r>
                      <a:endParaRPr lang="ru-RU" sz="1600" b="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122" marR="551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pPr>
                      <a:r>
                        <a:rPr lang="ru-RU" sz="1600" b="0"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выставляется студенту, если он определил тип источника и историческую эпоху его появления, извлек из источника историческую информацию. На основе которой обозначил и пояснил, поднятую в тексте проблему, сопоставил факты нескольких исторических источников, прокомментировал информацию источника с использованием научной терминологии, привел собственную точку зрения на рассматриваемую проблему, но затруднился с аргументацией собственной позиции.</a:t>
                      </a:r>
                      <a:endParaRPr lang="ru-RU" sz="1600" b="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122" marR="551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430347"/>
                  </a:ext>
                </a:extLst>
              </a:tr>
              <a:tr h="933188">
                <a:tc>
                  <a:txBody>
                    <a:bodyPr/>
                    <a:lstStyle/>
                    <a:p>
                      <a:pPr algn="ctr">
                        <a:lnSpc>
                          <a:spcPct val="107000"/>
                        </a:lnSpc>
                      </a:pPr>
                      <a:r>
                        <a:rPr lang="ru-RU" sz="1600" b="0"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69 – 50 баллов – оценка </a:t>
                      </a:r>
                      <a:r>
                        <a:rPr lang="ru-RU" sz="1600" b="0" i="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«удовлетворительно»</a:t>
                      </a:r>
                      <a:endParaRPr lang="ru-RU" sz="1600" b="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122" marR="551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pPr>
                      <a:r>
                        <a:rPr lang="ru-RU" sz="1600" b="0"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выставляется студенту, если он не узнал тип источника, но указал примерное время его появления, на основе информации источника увидел проблему, но не смог ее сформулировать, попытался раскрыть проблему общими суждениями при слабой опоре на информацию источника, не сформулировал собственную точку зрения при ответе на вопросы к источнику.</a:t>
                      </a:r>
                      <a:endParaRPr lang="ru-RU" sz="1600" b="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122" marR="551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3104008"/>
                  </a:ext>
                </a:extLst>
              </a:tr>
              <a:tr h="618587">
                <a:tc>
                  <a:txBody>
                    <a:bodyPr/>
                    <a:lstStyle/>
                    <a:p>
                      <a:pPr algn="ctr">
                        <a:lnSpc>
                          <a:spcPct val="107000"/>
                        </a:lnSpc>
                      </a:pPr>
                      <a:r>
                        <a:rPr lang="ru-RU" sz="1600" b="0"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49 – 0 баллов – оценка </a:t>
                      </a:r>
                      <a:r>
                        <a:rPr lang="ru-RU" sz="1600" b="0" i="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«неудовлетворительно»</a:t>
                      </a:r>
                      <a:endParaRPr lang="ru-RU" sz="1600" b="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122" marR="551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pPr>
                      <a:r>
                        <a:rPr lang="ru-RU" sz="1600" b="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выставляется студенту, если он не указал тип источника, но сделал попытку ответить на поставленные вопросы, не увидел проблему и не смог ее сформулировать, пересказал текст источника без его комментирования или дал ответ не в контексте задания.</a:t>
                      </a:r>
                      <a:endParaRPr lang="ru-RU" sz="16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122" marR="551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5178422"/>
                  </a:ext>
                </a:extLst>
              </a:tr>
            </a:tbl>
          </a:graphicData>
        </a:graphic>
      </p:graphicFrame>
    </p:spTree>
    <p:extLst>
      <p:ext uri="{BB962C8B-B14F-4D97-AF65-F5344CB8AC3E}">
        <p14:creationId xmlns:p14="http://schemas.microsoft.com/office/powerpoint/2010/main" val="2459337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EE5BB5-16B0-F037-A6FB-6B254AB987B6}"/>
              </a:ext>
            </a:extLst>
          </p:cNvPr>
          <p:cNvSpPr txBox="1"/>
          <p:nvPr/>
        </p:nvSpPr>
        <p:spPr>
          <a:xfrm>
            <a:off x="707922" y="266424"/>
            <a:ext cx="10982632" cy="6269345"/>
          </a:xfrm>
          <a:prstGeom prst="rect">
            <a:avLst/>
          </a:prstGeom>
          <a:noFill/>
        </p:spPr>
        <p:txBody>
          <a:bodyPr wrap="square">
            <a:spAutoFit/>
          </a:bodyPr>
          <a:lstStyle/>
          <a:p>
            <a:pPr algn="ctr">
              <a:lnSpc>
                <a:spcPct val="107000"/>
              </a:lnSpc>
              <a:spcAft>
                <a:spcPts val="800"/>
              </a:spcAft>
            </a:pPr>
            <a:r>
              <a:rPr lang="ru-RU"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ВОСТОЧНАЯ ПОЛИТИКА ГИТЛЕРОВСКОЙ ГЕРМАНИИ</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200" b="1" kern="100" cap="sm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Подготовка фашистской Германии к нападению на СССР </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Из директивы № 21. План «Барбаросса»</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Ставка фюрера. 18 декабря 1940 г.</a:t>
            </a:r>
            <a:endParaRPr lang="ru-RU" sz="1100" b="1"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Германские вооруженные силы должны быть готовы разбить Советскую Россию в ходе кратковременной кампании еще до того, как будет закончена война против Англии. (Вариант «Барбаросса»).</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Сухопутные силы должны использовать для этой цели все находящиеся в их распоряжении соединения, за исключением тех. которые необходимы для защиты оккупированных территорий от всяких неожиданностей. &lt;...&gt;</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Приказ о стратегическом развертывании вооруженных сил против Советского Союза я отдам в случае необходимости за восемь недель до намеченного срока начала операции.</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Приготовления, требующие более продолжительного времени, если они не начались, следует начать уже сейчас и закончить к 15.5.41 г.</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Решающее значение должно быть придано тому, чтобы наши намерения напасть не были распознаны. &lt;...&gt;</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Общий замысел.</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Основные силы русских сухопутных войск, находящиеся в Западной России, должны быть уничтожены в смелых операциях посредством глубокого, быстрого выдвижения танковых клиньев.</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Отступление боеспособных войск противника на широкие просторы русской территории должно быть предотвращено.</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Путем быстрого преследования должна быть достигнута линия, с которой русские военно-воздушные силы будут не в состоянии совершать налеты на имперскую территорию Германии.</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Конечной целью операции является создание заградительного барьера против Азиатской России по общей линии Волга - Архангельск. Таким образом, в случае необходимости последний индустриальный район, остающийся у русских на Урале, можно будет парализовать с помощью авиации.</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 ходе этих операций русский Балтийский флот быстро потеряет свои базы и окажется. таким образом, не способным продолжать борьбу.</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2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Эффективные действия русских военно-воздушных сил должны быть предотвращены нашими мощными ударами уже в самом начале операции. &lt;...&gt;</a:t>
            </a:r>
            <a:endParaRPr lang="ru-RU"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890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2F5ED5-AD66-8837-52C4-E631AA042E49}"/>
              </a:ext>
            </a:extLst>
          </p:cNvPr>
          <p:cNvSpPr txBox="1"/>
          <p:nvPr/>
        </p:nvSpPr>
        <p:spPr>
          <a:xfrm>
            <a:off x="373626" y="174524"/>
            <a:ext cx="11277600" cy="6374630"/>
          </a:xfrm>
          <a:prstGeom prst="rect">
            <a:avLst/>
          </a:prstGeom>
          <a:noFill/>
        </p:spPr>
        <p:txBody>
          <a:bodyPr wrap="square">
            <a:spAutoFit/>
          </a:bodyPr>
          <a:lstStyle/>
          <a:p>
            <a:pPr algn="ctr">
              <a:lnSpc>
                <a:spcPct val="107000"/>
              </a:lnSpc>
              <a:spcAft>
                <a:spcPts val="800"/>
              </a:spcAft>
            </a:pPr>
            <a:r>
              <a:rPr lang="ru-RU" sz="1600" b="1" kern="100" cap="sm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Приказ верховного командования вермахта от</a:t>
            </a:r>
            <a:r>
              <a:rPr lang="ru-RU" sz="16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6 июня 1941 </a:t>
            </a:r>
            <a:r>
              <a:rPr lang="ru-RU" sz="1600" b="1" kern="100" cap="sm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года</a:t>
            </a:r>
            <a:endParaRPr lang="ru-RU"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6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ОТНОСИТЕЛЬНО ОБРАЩЕНИЯ С ПОЛИТИЧЕСКИМИ КОМИССАРАМИ СОВЕТСКОЙ АРМИИ </a:t>
            </a:r>
            <a:endParaRPr lang="ru-RU"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6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Основные директивы по обращению с политическими комиссарами</a:t>
            </a:r>
            <a:r>
              <a:rPr lang="ru-RU" sz="1600" b="1" kern="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6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 борьбе с большевизмом нельзя строить отношения с врагом на принципах гуманизма и международного права. Как раз от политических комиссаров всякого ранга как носителей сопротивления следует ожидать ненависти, жестокого обращения с нашими пленными.</a:t>
            </a:r>
            <a:endParaRPr lang="ru-RU" sz="14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6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Войска должны осознавать следующее:</a:t>
            </a:r>
            <a:endParaRPr lang="ru-RU"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Clr>
                <a:srgbClr val="000000"/>
              </a:buClr>
              <a:buSzPts val="1300"/>
              <a:buFont typeface="+mj-lt"/>
              <a:buAutoNum type="arabicParenR"/>
            </a:pPr>
            <a:r>
              <a:rPr lang="ru-RU" sz="1600" u="none" strike="noStrike" kern="100"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 этой войне милосердие и соблюдение международных правовых норм по отношению к этим элементам неуместны. Они представляют собой угрозу нашей безопасности и для быстрого умиротворения захваченных областей.</a:t>
            </a:r>
            <a:endParaRPr lang="ru-RU" sz="1400" u="none" strike="noStrike" kern="100" spc="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Clr>
                <a:srgbClr val="000000"/>
              </a:buClr>
              <a:buSzPts val="1300"/>
              <a:buFont typeface="+mj-lt"/>
              <a:buAutoNum type="arabicParenR"/>
            </a:pPr>
            <a:r>
              <a:rPr lang="ru-RU" sz="1600" u="none" strike="noStrike" kern="100"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Политические комиссары являются инициаторами варварских азиатских методов борьбы. Поэтому с ними необходимо бороться без снисхождения, со всей беспощадностью.</a:t>
            </a:r>
            <a:endParaRPr lang="ru-RU" sz="1400" u="none" strike="noStrike" kern="100" spc="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6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Поэтому с ними, захваченными в бою или при оказании сопротивления, необходимо расправляться. применяя оружие.</a:t>
            </a:r>
            <a:endParaRPr lang="ru-RU" sz="14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6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 остальном нужно выполнять следующее:</a:t>
            </a:r>
            <a:endParaRPr lang="ru-RU" sz="14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6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&lt;...&gt; Политические комиссары как члены органов войск противника имеют особый знак отличия - красную звезду с вышитым серпом и молотом на рукаве (подробности см. в «Вооруженных силах СССР» отдела иностранных армий от 15.01.1941 г. в приложении 9д). Их следует немедленно, т.е. еще на поле боя. отделять от других военнопленных. Это необходимо, чтобы лишить их всякой возможности влияния на пленных солдат. Эти комиссары не считаются солдатами: на них не распространяется международно-правовая защита в отношении военнопленных. После отделения от военнопленных их следует уничтожать. ...</a:t>
            </a:r>
            <a:endParaRPr lang="ru-RU"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ru-RU" sz="16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Начальник верховного командования вермахта генерал-фельдмаршал</a:t>
            </a:r>
            <a:r>
              <a:rPr lang="ru-RU" sz="16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600" b="1" i="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Кейтель</a:t>
            </a:r>
            <a:endParaRPr lang="ru-RU" sz="1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9474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1051738-E585-47A7-43E3-2DFF0E385479}"/>
              </a:ext>
            </a:extLst>
          </p:cNvPr>
          <p:cNvSpPr txBox="1"/>
          <p:nvPr/>
        </p:nvSpPr>
        <p:spPr>
          <a:xfrm>
            <a:off x="442451" y="453439"/>
            <a:ext cx="11474245" cy="5858142"/>
          </a:xfrm>
          <a:prstGeom prst="rect">
            <a:avLst/>
          </a:prstGeom>
          <a:noFill/>
        </p:spPr>
        <p:txBody>
          <a:bodyPr wrap="square">
            <a:spAutoFit/>
          </a:bodyPr>
          <a:lstStyle/>
          <a:p>
            <a:pPr algn="ctr">
              <a:lnSpc>
                <a:spcPct val="107000"/>
              </a:lnSpc>
              <a:spcAft>
                <a:spcPts val="800"/>
              </a:spcAft>
            </a:pPr>
            <a:r>
              <a:rPr lang="ru-RU" sz="20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Из РАСПОРЯЖЕНИЯ УПОЛНОМОЧЕННОГО ПО ЧЕТЫРЕХЛЕТНЕМУ ПЛАНУ ГЕРИНГА ОБ ЭКОНОМИЧЕСКОЙ НАПРАВЛЕННОСТИ НЕМЕЦКОЙ ОККУПАЦИОННОЙ ПОЛИТИКЕ</a:t>
            </a:r>
            <a:endParaRPr lang="ru-RU"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Берлин. 27 июня 1941 г.</a:t>
            </a:r>
            <a:endParaRPr lang="ru-RU"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На основании приказа фюрера об экономике в оккупированных восточных областях от 29 июня 1941 г. предписываю следующее:</a:t>
            </a:r>
            <a:endParaRPr lang="ru-RU"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Целью экономического руководства не является быстрейшее приведение в порядок всего хозяйства: протяженность русской территории и недостаток соответствующих специалистов заставляют сделать четкий акцент на тех отраслях экономики, которые играют решающую роль для германского военного хозяйства. Этими решающими направлениями являются зерно, масличные культуры, нефть и легкие металлы. ...</a:t>
            </a:r>
            <a:endParaRPr lang="ru-RU"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В принципе при выборе средств, с помощью которых должны управляться важные в военном отношении отрасли хозяйства, решающим является только факт деловой целесообразности, т.е. вопрос, как достичь возможно большей производительности. ...</a:t>
            </a:r>
            <a:endParaRPr lang="ru-RU"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20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Решающим для всех мер является, наконец, то. что абсолютный приоритет имеют отрасли военного назначения. Я ожидаю от всех хозяйственных ведомств в оккупированных восточных областях, что этот принцип будет соблюдаться при любых обстоятельствах.</a:t>
            </a:r>
            <a:endParaRPr lang="ru-RU"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2635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EAF75D-DB12-C56E-50C4-08F4C9C2ED27}"/>
              </a:ext>
            </a:extLst>
          </p:cNvPr>
          <p:cNvSpPr txBox="1"/>
          <p:nvPr/>
        </p:nvSpPr>
        <p:spPr>
          <a:xfrm>
            <a:off x="550606" y="486366"/>
            <a:ext cx="11218607" cy="6050246"/>
          </a:xfrm>
          <a:prstGeom prst="rect">
            <a:avLst/>
          </a:prstGeom>
          <a:noFill/>
        </p:spPr>
        <p:txBody>
          <a:bodyPr wrap="square">
            <a:spAutoFit/>
          </a:bodyPr>
          <a:lstStyle/>
          <a:p>
            <a:pPr algn="ctr">
              <a:lnSpc>
                <a:spcPct val="107000"/>
              </a:lnSpc>
              <a:spcAft>
                <a:spcPts val="800"/>
              </a:spcAft>
            </a:pPr>
            <a:r>
              <a:rPr lang="ru-RU" sz="14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ИЗ «ГЕНЕРАЛЬНОГО ПЛАНА ОСТ»</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4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 ГЕРМАНИЗАЦИИ ОККУПИРОВАННЫХ СОВЕТСКИХ ТЕРРИТОРИЙ</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Июнь 1942 г.</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Часть С. Разграничение территорий поселений в оккупированных восточных областях н принципы восстановления:</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Проникновение немецкой жизни на большие территории Востока ставят рейх перед неотложной необходимостью найти новые формы поселения, чтобы привести в соответствие размеры территории и количество имеющихся немецких лиц.</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 Генеральном плане Ост от 15 июля 1941 г. разграничение новых территорий было предусмотрено в качестве основы развития на 30 лет. На основе указаний рейхсфюрера СС следует исходить в первую очередь из заселения следующих областей:</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Ингерманландия (Петербургская область);</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ru-RU" sz="1400"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Готенграу</a:t>
            </a:r>
            <a:r>
              <a:rPr lang="ru-RU"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(Крым и Херсонская область, ранее Таврия);</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далее к заселению предлагается:</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Мемель-Нарвская область (район Белосток и Западная Литва).</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Эта область с включенными восточными областями относится к передовым позициям и является геополитической точкой двух крупных поселенческих направлений. Онемечивание Западной Литвы уже происходит путем возвращения исконных немцев («фольксдойче»). Представляется необходимым создать в этих трех областях как пограничных районах поселений специальные правовые условия, так как они выполняют особую задачу в качестве форпоста немецкого народа.</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Чтобы теснее связать эти пограничные районы поселений с рейхом н обеспечить транспортную связь между ними, предлагается построить вдаль главных железнодорожных линий и автомобильных дорог 36 опорных поселенческих пунктов (из них 14 в генерал-губернаторстве). Эти пункты примыкают к имеющимся на сегодня благо­приятно расположенным центральным пунктам и прикрываются опорными пунктами СС и полиции. Расстояние между опорными пунктами составляет около 100 км. Общая площадь каждого опорного пункта составляет около 2000 кв. км н соответствует, таким образом, величине одного-двух земельных округов старого рейха. </a:t>
            </a:r>
            <a:endParaRPr lang="ru-RU"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8948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E8B7B7-4616-9E90-5A8C-A0059E85563B}"/>
              </a:ext>
            </a:extLst>
          </p:cNvPr>
          <p:cNvSpPr txBox="1"/>
          <p:nvPr/>
        </p:nvSpPr>
        <p:spPr>
          <a:xfrm>
            <a:off x="845574" y="689413"/>
            <a:ext cx="10628671" cy="5332485"/>
          </a:xfrm>
          <a:prstGeom prst="rect">
            <a:avLst/>
          </a:prstGeom>
          <a:noFill/>
        </p:spPr>
        <p:txBody>
          <a:bodyPr wrap="square">
            <a:spAutoFit/>
          </a:bodyPr>
          <a:lstStyle/>
          <a:p>
            <a:pPr algn="ctr">
              <a:lnSpc>
                <a:spcPct val="107000"/>
              </a:lnSpc>
              <a:spcAft>
                <a:spcPts val="800"/>
              </a:spcAft>
            </a:pPr>
            <a:r>
              <a:rPr lang="ru-RU" sz="18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УКАЗ ПРЕЗИДИУМА ВЕРХОВНОГО СОВЕТА СССР (22 ИЮНЯ 1941 Г.)</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8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(ИЗВЛЕЧЕНИЕ)</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Военное положение, в соответствии со ст. 49 п. Конституции СССР, объявляется в отдельных местностях или по всему СССР в интересах обороны СССР и для обеспечения общественного порядка и государственной безопасности.</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 местах, объявленных на военном положении, все функции органов государственной власти в области обороны, обеспечения общественного порядка и государственной безопасности принадлежат военным советам фронтов, армий, военных округов, а там. где нет военных советов, - высшему командованию войсковых соединений. &lt;...&gt;</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Все местные органы государственной власти, государственные и общественные учреждения, организации и предприятия обязаны оказывать полное содействие военному командованию в использовании сил и средств данной местности для нужд обороны страны н обеспечения общественного порядка и безопасности.</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 неподчинение распоряжениям и приказам военных властей, а также за преступления, совершенные в местностях, объявленных из военном положении, виновные принадлежат уголовной ответственности по законам военного времени. &lt;...&gt;</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8364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4691B4B-55BE-9FD4-8278-63BCAD082F5C}"/>
              </a:ext>
            </a:extLst>
          </p:cNvPr>
          <p:cNvSpPr txBox="1"/>
          <p:nvPr/>
        </p:nvSpPr>
        <p:spPr>
          <a:xfrm>
            <a:off x="1209368" y="837553"/>
            <a:ext cx="9773264" cy="4842351"/>
          </a:xfrm>
          <a:prstGeom prst="rect">
            <a:avLst/>
          </a:prstGeom>
          <a:noFill/>
        </p:spPr>
        <p:txBody>
          <a:bodyPr wrap="square">
            <a:spAutoFit/>
          </a:bodyPr>
          <a:lstStyle/>
          <a:p>
            <a:pPr algn="ctr">
              <a:lnSpc>
                <a:spcPct val="107000"/>
              </a:lnSpc>
              <a:spcAft>
                <a:spcPts val="800"/>
              </a:spcAft>
            </a:pPr>
            <a:r>
              <a:rPr lang="ru-RU" sz="18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ИЗ ЗАЯВЛЕНИЯ СОВЕТСКОГО ПРАВИТЕЛЬСТВА 22 ИЮНЯ 1941 Г.</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800" b="1" kern="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...Сегодня, в 4 часа утра, без предъявления каких-либо претензий к Советскому Союзу, без объявления войны германские войска напали на нашу страну, атаковали наши границы во многих местах и подвергли бомбежке со своих самолетов наши города...</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Теперь, когда нападение на Советский Союз уже совершилось. Советским правительством дан нашим войскам приказ - отбить разбойничье нападение...</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 первый раз нашему народу приходится иметь дело с нападающим зазнавшимся врагом. В свое время на поход Наполеона в Россию наш народ ответил Отечественной войной н Наполеон потерпел поражение, пришел к своему краху. То же будет и с зазнавшимся Гитлером, объявившим новый поход против нашей страны. Красная Армия и весь наш народ вновь поведут победоносную отечественную войну за Родину, за честь, за свободу...</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8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Наше дело правое. Враг будет разбит. Победа будет за нами.</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8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94765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FB7B65-FB03-032E-5B1D-AE453E402365}"/>
              </a:ext>
            </a:extLst>
          </p:cNvPr>
          <p:cNvSpPr txBox="1"/>
          <p:nvPr/>
        </p:nvSpPr>
        <p:spPr>
          <a:xfrm>
            <a:off x="835742" y="326163"/>
            <a:ext cx="10766322" cy="6205673"/>
          </a:xfrm>
          <a:prstGeom prst="rect">
            <a:avLst/>
          </a:prstGeom>
          <a:noFill/>
        </p:spPr>
        <p:txBody>
          <a:bodyPr wrap="square">
            <a:spAutoFit/>
          </a:bodyPr>
          <a:lstStyle/>
          <a:p>
            <a:pPr algn="ctr">
              <a:lnSpc>
                <a:spcPct val="107000"/>
              </a:lnSpc>
              <a:spcAft>
                <a:spcPts val="800"/>
              </a:spcAft>
            </a:pPr>
            <a:r>
              <a:rPr lang="ru-RU" sz="24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ИЗ ВЫСТУПЛЕНИЯ ПО РАДИО И.В. СТАЛИНА 3 ИЮЛЯ 1941 г.</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2400" b="1" kern="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07000"/>
              </a:lnSpc>
              <a:spcAft>
                <a:spcPts val="800"/>
              </a:spcAft>
            </a:pPr>
            <a:r>
              <a:rPr lang="ru-RU" sz="2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...Войну с фашистской Германией нельзя считать войной обычной. Она является не только войной между двумя армиями. Она является вместе с тем великой войной всего советского народа против немецко-фашистских войск. Целью этой всенародной Отечественной войны против фашистских угнетателей является не только ликвидация опасности, нависшей над нашей страной, но н помощь всем народам Европы, стонущим под игом германского фашизма. В этой освободительной войне мы не будем одинокими. В этой великой войне мы будем иметь верных союзников в лице народов Европы и Америки, в том числе в лице германского народа, порабощенного гитлеровскими заправилами. Наша война за свободу нашего Отечества сольется с борьбой народов Европы и Америки за их независимость, за демократические свободы. Это будет единый фронт народов, стоящих за свободу против порабощения и угрозы порабощения со стороны фашистских армий Гитлера...</a:t>
            </a:r>
            <a:endParaRPr lang="ru-RU"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7506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B5B3F4-425D-883F-70E3-24FA71F129D5}"/>
              </a:ext>
            </a:extLst>
          </p:cNvPr>
          <p:cNvSpPr txBox="1"/>
          <p:nvPr/>
        </p:nvSpPr>
        <p:spPr>
          <a:xfrm>
            <a:off x="963561" y="598784"/>
            <a:ext cx="10432026" cy="4589654"/>
          </a:xfrm>
          <a:prstGeom prst="rect">
            <a:avLst/>
          </a:prstGeom>
          <a:noFill/>
        </p:spPr>
        <p:txBody>
          <a:bodyPr wrap="square">
            <a:spAutoFit/>
          </a:bodyPr>
          <a:lstStyle/>
          <a:p>
            <a:pPr algn="ctr">
              <a:lnSpc>
                <a:spcPct val="107000"/>
              </a:lnSpc>
              <a:spcAft>
                <a:spcPts val="800"/>
              </a:spcAft>
            </a:pPr>
            <a:r>
              <a:rPr lang="ru-RU" sz="3200" b="1" kern="100" dirty="0">
                <a:effectLst/>
                <a:latin typeface="Times New Roman" panose="02020603050405020304" pitchFamily="18" charset="0"/>
                <a:ea typeface="Calibri" panose="020F0502020204030204" pitchFamily="34" charset="0"/>
                <a:cs typeface="Times New Roman" panose="02020603050405020304" pitchFamily="18" charset="0"/>
              </a:rPr>
              <a:t>Вопросы к документам:</a:t>
            </a:r>
            <a:endParaRPr lang="ru-RU"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3200" b="1" kern="100" dirty="0">
                <a:effectLst/>
                <a:latin typeface="Times New Roman" panose="02020603050405020304" pitchFamily="18" charset="0"/>
                <a:ea typeface="Calibri" panose="020F0502020204030204" pitchFamily="34" charset="0"/>
                <a:cs typeface="Times New Roman" panose="02020603050405020304" pitchFamily="18" charset="0"/>
              </a:rPr>
              <a:t>1.</a:t>
            </a:r>
            <a:r>
              <a:rPr lang="ru-RU" sz="3200" kern="100" dirty="0">
                <a:effectLst/>
                <a:latin typeface="Times New Roman" panose="02020603050405020304" pitchFamily="18" charset="0"/>
                <a:ea typeface="Calibri" panose="020F0502020204030204" pitchFamily="34" charset="0"/>
                <a:cs typeface="Times New Roman" panose="02020603050405020304" pitchFamily="18" charset="0"/>
              </a:rPr>
              <a:t> В чем суть восточной политики гитлеровской Германии?</a:t>
            </a:r>
            <a:endParaRPr lang="ru-RU"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3200" b="1" kern="100" dirty="0">
                <a:effectLst/>
                <a:latin typeface="Times New Roman" panose="02020603050405020304" pitchFamily="18" charset="0"/>
                <a:ea typeface="Calibri" panose="020F0502020204030204" pitchFamily="34" charset="0"/>
                <a:cs typeface="Times New Roman" panose="02020603050405020304" pitchFamily="18" charset="0"/>
              </a:rPr>
              <a:t>2.</a:t>
            </a:r>
            <a:r>
              <a:rPr lang="ru-RU" sz="3200" kern="100" dirty="0">
                <a:effectLst/>
                <a:latin typeface="Times New Roman" panose="02020603050405020304" pitchFamily="18" charset="0"/>
                <a:ea typeface="Calibri" panose="020F0502020204030204" pitchFamily="34" charset="0"/>
                <a:cs typeface="Times New Roman" panose="02020603050405020304" pitchFamily="18" charset="0"/>
              </a:rPr>
              <a:t> С чего началась Великая Отечественная война? Какие меры были приняты по обеспечению перестройки страны на военный лад?</a:t>
            </a:r>
            <a:endParaRPr lang="ru-RU"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3200" b="1" kern="100" dirty="0">
                <a:effectLst/>
                <a:latin typeface="Times New Roman" panose="02020603050405020304" pitchFamily="18" charset="0"/>
                <a:ea typeface="Calibri" panose="020F0502020204030204" pitchFamily="34" charset="0"/>
                <a:cs typeface="Times New Roman" panose="02020603050405020304" pitchFamily="18" charset="0"/>
              </a:rPr>
              <a:t>3. </a:t>
            </a:r>
            <a:r>
              <a:rPr lang="ru-RU" sz="3200" kern="100" dirty="0">
                <a:effectLst/>
                <a:latin typeface="Times New Roman" panose="02020603050405020304" pitchFamily="18" charset="0"/>
                <a:ea typeface="Calibri" panose="020F0502020204030204" pitchFamily="34" charset="0"/>
                <a:cs typeface="Times New Roman" panose="02020603050405020304" pitchFamily="18" charset="0"/>
              </a:rPr>
              <a:t>Какое значение имела речь М.В. Молотова и И.В. Сталина для советского общества?</a:t>
            </a:r>
            <a:endParaRPr lang="ru-RU"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202640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1981</Words>
  <Application>Microsoft Office PowerPoint</Application>
  <PresentationFormat>Широкоэкранный</PresentationFormat>
  <Paragraphs>87</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ПЗ№1. Кейс-задание: работа с историческими документами по Второй Мировой войне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ПЗ№1. Кейс-задание: работа с историческими документами по Второй Мировой войне </dc:title>
  <dc:creator>Алексей Завьялов</dc:creator>
  <cp:lastModifiedBy>Алексей Завьялов</cp:lastModifiedBy>
  <cp:revision>1</cp:revision>
  <dcterms:created xsi:type="dcterms:W3CDTF">2023-09-06T15:51:47Z</dcterms:created>
  <dcterms:modified xsi:type="dcterms:W3CDTF">2023-09-06T15:51:47Z</dcterms:modified>
</cp:coreProperties>
</file>