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BF4A6-C7F2-4087-BF18-ED129F819CB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A131A-7E97-42C8-88DC-F5CBFFCDC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A24B-2287-4EBF-8B9A-C7B7AE23FDCB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756A-9F0B-41AD-82DC-9406CB48B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33B4-8184-4759-ABDF-0CF80E1FE132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65890-0C12-41DB-A67B-16E356E70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EDE2-D91B-4DA9-B9F0-201A4C903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483125-5FD2-4058-BCC1-9CF3FC20C208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FCEA06-B8D8-491B-8635-80B258BAD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DD0E9-4603-4E37-92DB-E59569F8A099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E4E8-1FA1-4031-A020-3BE0A0161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3B7A-8F61-44A0-9062-9E62DBE3585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BE69-0E0C-4CCE-A052-FE0CF9900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CD81-6257-4F79-995B-65FBEDA970F7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7C28-67B0-41BA-8202-72646A439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BE9E7D-E7BF-45A0-9F56-4488A49F58BB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EEA74B-51F2-48D2-8550-458B51162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621F-9596-49DD-ACCA-FE6571C246B8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91F9-6E2A-452B-BBD1-B3088533B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C2633C-7578-4B2A-80A8-54C99CC2BE1C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85AB61-5AFA-47CC-B2AC-7683B9688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616025-E856-4E85-9A21-CC25503EDD7B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C6569B-2CAE-4A0D-BA90-F2BAB585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4A2F262-2522-4C38-BA68-029E93CF0CBB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E4DBBA5-89DD-4321-AFEA-FC41B1B90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693" r:id="rId4"/>
    <p:sldLayoutId id="2147483694" r:id="rId5"/>
    <p:sldLayoutId id="2147483701" r:id="rId6"/>
    <p:sldLayoutId id="2147483695" r:id="rId7"/>
    <p:sldLayoutId id="2147483702" r:id="rId8"/>
    <p:sldLayoutId id="2147483703" r:id="rId9"/>
    <p:sldLayoutId id="2147483696" r:id="rId10"/>
    <p:sldLayoutId id="2147483697" r:id="rId11"/>
    <p:sldLayoutId id="2147483704" r:id="rId12"/>
  </p:sldLayoutIdLst>
  <p:transition spd="slow">
    <p:pull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kulturR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1" y="2214554"/>
            <a:ext cx="8572559" cy="2507107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Духовная жизнь 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 90-е годы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pptcloud.ru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Кинотав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4071937" cy="59007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59" name="Рисунок 2" descr="МКиноф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428625"/>
            <a:ext cx="3717925" cy="52863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57188" y="6273800"/>
            <a:ext cx="4071937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entury Schoolbook" pitchFamily="18" charset="0"/>
              </a:rPr>
              <a:t>Режиссер Ф.Бондарчук на «Кинотавре»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072063" y="5857875"/>
            <a:ext cx="3500437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entury Schoolbook" pitchFamily="18" charset="0"/>
              </a:rPr>
              <a:t>Актриса Рената Литвинова на Московском кинофестивале</a:t>
            </a: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715375" cy="1323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entury Schoolbook" pitchFamily="18" charset="0"/>
              </a:rPr>
              <a:t>После развала Союза, за границу уехали многие деятели музыки. Большой популярностью в стране пользовался ансамбль </a:t>
            </a:r>
            <a:r>
              <a:rPr lang="ru-RU" sz="2000" b="1" i="1">
                <a:solidFill>
                  <a:srgbClr val="FF0000"/>
                </a:solidFill>
                <a:latin typeface="Century Schoolbook" pitchFamily="18" charset="0"/>
              </a:rPr>
              <a:t>Мариинского театра</a:t>
            </a:r>
            <a:r>
              <a:rPr lang="ru-RU" sz="2000" b="1" i="1">
                <a:latin typeface="Century Schoolbook" pitchFamily="18" charset="0"/>
              </a:rPr>
              <a:t> во главе с </a:t>
            </a:r>
            <a:r>
              <a:rPr lang="ru-RU" sz="2000" b="1" i="1">
                <a:solidFill>
                  <a:srgbClr val="FF0000"/>
                </a:solidFill>
                <a:latin typeface="Century Schoolbook" pitchFamily="18" charset="0"/>
              </a:rPr>
              <a:t>В.Гергиевым</a:t>
            </a:r>
            <a:r>
              <a:rPr lang="ru-RU" sz="2000" b="1" i="1">
                <a:latin typeface="Century Schoolbook" pitchFamily="18" charset="0"/>
              </a:rPr>
              <a:t>. Артисты балета </a:t>
            </a:r>
            <a:r>
              <a:rPr lang="ru-RU" sz="2000" b="1" i="1">
                <a:solidFill>
                  <a:srgbClr val="FF0000"/>
                </a:solidFill>
                <a:latin typeface="Century Schoolbook" pitchFamily="18" charset="0"/>
              </a:rPr>
              <a:t>Н.Цискаридзе, А.Волочкова </a:t>
            </a:r>
            <a:r>
              <a:rPr lang="ru-RU" sz="2000" b="1" i="1">
                <a:latin typeface="Century Schoolbook" pitchFamily="18" charset="0"/>
              </a:rPr>
              <a:t>и др.</a:t>
            </a:r>
          </a:p>
        </p:txBody>
      </p:sp>
      <p:pic>
        <p:nvPicPr>
          <p:cNvPr id="20483" name="Рисунок 2" descr="943112_cribvE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14500"/>
            <a:ext cx="2928938" cy="4408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71500" y="6286500"/>
            <a:ext cx="2857500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entury Schoolbook" pitchFamily="18" charset="0"/>
              </a:rPr>
              <a:t>Николай Цискаридзе</a:t>
            </a:r>
          </a:p>
        </p:txBody>
      </p:sp>
      <p:pic>
        <p:nvPicPr>
          <p:cNvPr id="20485" name="Рисунок 5" descr="В.Гергие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785938"/>
            <a:ext cx="2857500" cy="42719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072063" y="6286500"/>
            <a:ext cx="2857500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entury Schoolbook" pitchFamily="18" charset="0"/>
              </a:rPr>
              <a:t>Валерий Гергиев</a:t>
            </a:r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715375" cy="1323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entury Schoolbook" pitchFamily="18" charset="0"/>
              </a:rPr>
              <a:t>Полные залы собирали оперный певец </a:t>
            </a:r>
            <a:r>
              <a:rPr lang="ru-RU" sz="2000" b="1" i="1">
                <a:solidFill>
                  <a:srgbClr val="FF0000"/>
                </a:solidFill>
                <a:latin typeface="Century Schoolbook" pitchFamily="18" charset="0"/>
              </a:rPr>
              <a:t>Д.Хворостовский</a:t>
            </a:r>
            <a:r>
              <a:rPr lang="ru-RU" sz="2000" b="1" i="1">
                <a:latin typeface="Century Schoolbook" pitchFamily="18" charset="0"/>
              </a:rPr>
              <a:t>, певица </a:t>
            </a:r>
            <a:r>
              <a:rPr lang="ru-RU" sz="2000" b="1" i="1">
                <a:solidFill>
                  <a:srgbClr val="FF0000"/>
                </a:solidFill>
                <a:latin typeface="Century Schoolbook" pitchFamily="18" charset="0"/>
              </a:rPr>
              <a:t>Земфира</a:t>
            </a:r>
            <a:r>
              <a:rPr lang="ru-RU" sz="2000" b="1" i="1">
                <a:latin typeface="Century Schoolbook" pitchFamily="18" charset="0"/>
              </a:rPr>
              <a:t>, группы </a:t>
            </a:r>
            <a:r>
              <a:rPr lang="ru-RU" sz="2000" b="1" i="1">
                <a:solidFill>
                  <a:srgbClr val="FF0000"/>
                </a:solidFill>
                <a:latin typeface="Century Schoolbook" pitchFamily="18" charset="0"/>
              </a:rPr>
              <a:t>«Руки вверх»</a:t>
            </a:r>
            <a:r>
              <a:rPr lang="ru-RU" sz="2000" b="1" i="1">
                <a:latin typeface="Century Schoolbook" pitchFamily="18" charset="0"/>
              </a:rPr>
              <a:t>, </a:t>
            </a:r>
            <a:r>
              <a:rPr lang="ru-RU" sz="2000" b="1" i="1">
                <a:solidFill>
                  <a:srgbClr val="FF0000"/>
                </a:solidFill>
                <a:latin typeface="Century Schoolbook" pitchFamily="18" charset="0"/>
              </a:rPr>
              <a:t>«Мумий Тролль»</a:t>
            </a:r>
            <a:r>
              <a:rPr lang="ru-RU" sz="2000" b="1" i="1">
                <a:latin typeface="Century Schoolbook" pitchFamily="18" charset="0"/>
              </a:rPr>
              <a:t>, </a:t>
            </a:r>
            <a:r>
              <a:rPr lang="ru-RU" sz="2000" b="1" i="1">
                <a:solidFill>
                  <a:srgbClr val="FF0000"/>
                </a:solidFill>
                <a:latin typeface="Century Schoolbook" pitchFamily="18" charset="0"/>
              </a:rPr>
              <a:t>«Фристайл»</a:t>
            </a:r>
            <a:r>
              <a:rPr lang="ru-RU" sz="2000" b="1" i="1">
                <a:latin typeface="Century Schoolbook" pitchFamily="18" charset="0"/>
              </a:rPr>
              <a:t>, певицы </a:t>
            </a:r>
            <a:r>
              <a:rPr lang="ru-RU" sz="2000" b="1" i="1">
                <a:solidFill>
                  <a:srgbClr val="FF0000"/>
                </a:solidFill>
                <a:latin typeface="Century Schoolbook" pitchFamily="18" charset="0"/>
              </a:rPr>
              <a:t>Т.Буланова, И.Аллегрова, А.Пугачева </a:t>
            </a:r>
            <a:r>
              <a:rPr lang="ru-RU" sz="2000" b="1" i="1">
                <a:latin typeface="Century Schoolbook" pitchFamily="18" charset="0"/>
              </a:rPr>
              <a:t>и др. </a:t>
            </a:r>
          </a:p>
        </p:txBody>
      </p:sp>
      <p:pic>
        <p:nvPicPr>
          <p:cNvPr id="21507" name="Рисунок 2" descr="294778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2976563" cy="44640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85750" y="6286500"/>
            <a:ext cx="2857500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entury Schoolbook" pitchFamily="18" charset="0"/>
              </a:rPr>
              <a:t>Д. Хворостовский</a:t>
            </a:r>
          </a:p>
        </p:txBody>
      </p:sp>
      <p:pic>
        <p:nvPicPr>
          <p:cNvPr id="21509" name="Рисунок 4" descr="42501521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857375"/>
            <a:ext cx="4049713" cy="36337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786313" y="5786438"/>
            <a:ext cx="2857500" cy="3381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entury Schoolbook" pitchFamily="18" charset="0"/>
              </a:rPr>
              <a:t>Алла Пугачева</a:t>
            </a:r>
          </a:p>
        </p:txBody>
      </p:sp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3abe60bfed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0"/>
            <a:ext cx="3286125" cy="32702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531" name="Рисунок 2" descr="1243279641_3df56bd14f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429000"/>
            <a:ext cx="2786062" cy="27860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85750" y="6286500"/>
            <a:ext cx="2643188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entury Schoolbook" pitchFamily="18" charset="0"/>
              </a:rPr>
              <a:t>Т.Буланова</a:t>
            </a:r>
          </a:p>
        </p:txBody>
      </p:sp>
      <p:pic>
        <p:nvPicPr>
          <p:cNvPr id="22533" name="Рисунок 4" descr="Земфир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0"/>
            <a:ext cx="3000375" cy="34274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5000625" y="3571875"/>
            <a:ext cx="2857500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entury Schoolbook" pitchFamily="18" charset="0"/>
              </a:rPr>
              <a:t>Земфира</a:t>
            </a:r>
          </a:p>
        </p:txBody>
      </p:sp>
      <p:pic>
        <p:nvPicPr>
          <p:cNvPr id="22535" name="Рисунок 6" descr="Руки вверх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4071938"/>
            <a:ext cx="3214687" cy="24495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6715125" y="6143625"/>
            <a:ext cx="2143125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entury Schoolbook" pitchFamily="18" charset="0"/>
              </a:rPr>
              <a:t>«Руки вверх»</a:t>
            </a:r>
          </a:p>
        </p:txBody>
      </p:sp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715375" cy="1016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Стали проводиться концерты и фестивали, такие как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«МАКСИДРОМ»</a:t>
            </a:r>
            <a:r>
              <a:rPr lang="ru-RU" sz="2000" b="1" i="1" dirty="0">
                <a:latin typeface="+mn-lt"/>
              </a:rPr>
              <a:t>, мюзикл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«МЕТРО»</a:t>
            </a:r>
            <a:r>
              <a:rPr lang="ru-RU" sz="2000" b="1" i="1" dirty="0">
                <a:latin typeface="+mn-lt"/>
              </a:rPr>
              <a:t>, открылись радиостанции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«Европа плюс»</a:t>
            </a:r>
            <a:r>
              <a:rPr lang="ru-RU" sz="2000" b="1" i="1" dirty="0">
                <a:latin typeface="+mn-lt"/>
              </a:rPr>
              <a:t>,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«Радио МАКСИМУМ»</a:t>
            </a:r>
            <a:r>
              <a:rPr lang="ru-RU" sz="2000" b="1" i="1" dirty="0">
                <a:latin typeface="+mn-lt"/>
              </a:rPr>
              <a:t> и др.</a:t>
            </a:r>
          </a:p>
        </p:txBody>
      </p:sp>
      <p:pic>
        <p:nvPicPr>
          <p:cNvPr id="23555" name="Рисунок 2" descr="Максидром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5715000" cy="42862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3556" name="Рисунок 3" descr="Метр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1428750"/>
            <a:ext cx="2803525" cy="42148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71500" y="5929313"/>
            <a:ext cx="5072063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Schoolbook" pitchFamily="18" charset="0"/>
              </a:rPr>
              <a:t>МАКСИДРОМ</a:t>
            </a:r>
          </a:p>
        </p:txBody>
      </p:sp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715375" cy="16319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Открылись новые телеканала, кроме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ОРТ</a:t>
            </a:r>
            <a:r>
              <a:rPr lang="ru-RU" sz="2000" b="1" i="1" dirty="0">
                <a:latin typeface="+mn-lt"/>
              </a:rPr>
              <a:t> и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РТР</a:t>
            </a:r>
            <a:r>
              <a:rPr lang="ru-RU" sz="2000" b="1" i="1" dirty="0">
                <a:latin typeface="+mn-lt"/>
              </a:rPr>
              <a:t>, появились первые частные канала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ТВ, НТВ, </a:t>
            </a:r>
            <a:r>
              <a:rPr lang="ru-RU" sz="2000" b="1" i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Рен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ТВ, ТВ 6 Москва, МТВ</a:t>
            </a:r>
            <a:r>
              <a:rPr lang="ru-RU" sz="2000" b="1" i="1" dirty="0">
                <a:latin typeface="+mn-lt"/>
              </a:rPr>
              <a:t>, появился телеканал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«КУЛЬТУРА»</a:t>
            </a:r>
            <a:r>
              <a:rPr lang="ru-RU" sz="2000" b="1" i="1" dirty="0">
                <a:latin typeface="+mn-lt"/>
              </a:rPr>
              <a:t>, десятки газет и журналов разной тематики. В конце 90-х,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4 млн. россиян </a:t>
            </a:r>
            <a:r>
              <a:rPr lang="ru-RU" sz="2000" b="1" i="1" dirty="0">
                <a:latin typeface="+mn-lt"/>
              </a:rPr>
              <a:t>были пользователями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Интернета.</a:t>
            </a:r>
          </a:p>
        </p:txBody>
      </p:sp>
      <p:pic>
        <p:nvPicPr>
          <p:cNvPr id="24579" name="Рисунок 2" descr="69430e20edd26d8c60a7ab653b9efd30_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71688"/>
            <a:ext cx="28321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90013_108534854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14818"/>
            <a:ext cx="3048000" cy="228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581" name="Рисунок 4" descr="b99c7d1669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143125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43168053aa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143380"/>
            <a:ext cx="3000396" cy="22502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mtv_01555-4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2143116"/>
            <a:ext cx="2381247" cy="17859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584" name="Рисунок 7" descr="1249048752_berloga_net_145767008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4500563"/>
            <a:ext cx="20383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715375" cy="1016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Активно развивалось ИЗО, архитектура. Признанными мастерами здесь были художники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Н.Сафронов, А.Шилов, </a:t>
            </a:r>
            <a:r>
              <a:rPr lang="ru-RU" sz="2000" b="1" i="1" dirty="0">
                <a:latin typeface="+mn-lt"/>
              </a:rPr>
              <a:t>скульптор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З.Церетели</a:t>
            </a:r>
            <a:r>
              <a:rPr lang="ru-RU" sz="2000" b="1" i="1" dirty="0">
                <a:latin typeface="+mn-lt"/>
              </a:rPr>
              <a:t> и др.</a:t>
            </a:r>
          </a:p>
        </p:txBody>
      </p:sp>
      <p:pic>
        <p:nvPicPr>
          <p:cNvPr id="25603" name="Рисунок 2" descr="Церетел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3500437" cy="48688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28625" y="6357938"/>
            <a:ext cx="3071813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З.Церетели</a:t>
            </a:r>
          </a:p>
        </p:txBody>
      </p:sp>
      <p:pic>
        <p:nvPicPr>
          <p:cNvPr id="25605" name="Рисунок 4" descr="Сафроно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571625"/>
            <a:ext cx="4349750" cy="29146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929188" y="4786313"/>
            <a:ext cx="3071812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Никас Сафронов</a:t>
            </a:r>
          </a:p>
        </p:txBody>
      </p:sp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98882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4000500" cy="60007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6627" name="Рисунок 2" descr="0efec90b1c6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785813"/>
            <a:ext cx="3829050" cy="28717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000625" y="4000500"/>
            <a:ext cx="3643313" cy="923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Памятник Петру </a:t>
            </a:r>
            <a:r>
              <a:rPr lang="en-US">
                <a:latin typeface="Century Schoolbook" pitchFamily="18" charset="0"/>
              </a:rPr>
              <a:t>I </a:t>
            </a:r>
            <a:r>
              <a:rPr lang="ru-RU">
                <a:latin typeface="Century Schoolbook" pitchFamily="18" charset="0"/>
              </a:rPr>
              <a:t>в Москве и комплекс на Поклонной горе Зураба Церетели.</a:t>
            </a:r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c5630adf74f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4090988" cy="5857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00063" y="6215063"/>
            <a:ext cx="3643312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entury Schoolbook" pitchFamily="18" charset="0"/>
              </a:rPr>
              <a:t> Портрет балерины А.Волочковой. Н.Сафронов</a:t>
            </a:r>
          </a:p>
        </p:txBody>
      </p:sp>
      <p:pic>
        <p:nvPicPr>
          <p:cNvPr id="27652" name="Рисунок 3" descr="Шилов портрет афганц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57188"/>
            <a:ext cx="381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4929188" y="4857750"/>
            <a:ext cx="3643312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Портрет афганца. А.Шилов</a:t>
            </a:r>
          </a:p>
        </p:txBody>
      </p:sp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Янтарная комнат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8286750" cy="58467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14313" y="6215063"/>
            <a:ext cx="8715375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entury Schoolbook" pitchFamily="18" charset="0"/>
              </a:rPr>
              <a:t>Янтарная комната, фрагменты которой были возвращены в Россию в 90-е годы</a:t>
            </a: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00063"/>
            <a:ext cx="7467600" cy="631825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/>
              <a:t>План: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900988" cy="4873625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1. Исторические условия развития культуры.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2. Литература.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3. Кино. Театр.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4. Музыка.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5. Изобразительное искусство.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6. Средства массовой информации.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7. Религии.</a:t>
            </a:r>
          </a:p>
        </p:txBody>
      </p:sp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715375" cy="14779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Крах коммунизма привел к возрождению религии в России. Кроме православия и ислама, активизировались буддизм, иудаизм. Были восстановлены тысячи храмов и мечетей, построены сотни новых, в частности в Москве восстановлен взорванный в 30-е годы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Храм Христа Спасителя.</a:t>
            </a:r>
          </a:p>
        </p:txBody>
      </p:sp>
      <p:pic>
        <p:nvPicPr>
          <p:cNvPr id="29699" name="Рисунок 2" descr="0_15d94_6b0a2232_XL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57375"/>
            <a:ext cx="2786063" cy="39989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9700" name="Рисунок 3" descr="Равиль Гайнутди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857375"/>
            <a:ext cx="2643187" cy="39735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143000" y="6000750"/>
            <a:ext cx="2714625" cy="523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Schoolbook" pitchFamily="18" charset="0"/>
              </a:rPr>
              <a:t>Патриарх Московский и всея Руси Алексий </a:t>
            </a:r>
            <a:r>
              <a:rPr lang="en-US" sz="1400" b="1">
                <a:latin typeface="Century Schoolbook" pitchFamily="18" charset="0"/>
              </a:rPr>
              <a:t>II</a:t>
            </a:r>
            <a:endParaRPr lang="ru-RU" sz="1400" b="1">
              <a:latin typeface="Century Schoolbook" pitchFamily="18" charset="0"/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214938" y="5929313"/>
            <a:ext cx="2714625" cy="738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Schoolbook" pitchFamily="18" charset="0"/>
              </a:rPr>
              <a:t>Председатель совета муфтиев России Р.Гайнутдин</a:t>
            </a:r>
          </a:p>
        </p:txBody>
      </p:sp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a481d4a2bd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3786188" cy="56737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23" name="Рисунок 2" descr="Казан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1150"/>
            <a:ext cx="4743450" cy="33321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857250" y="6072188"/>
            <a:ext cx="2714625" cy="523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Schoolbook" pitchFamily="18" charset="0"/>
              </a:rPr>
              <a:t>Храм Христа Спасителя в Москве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5214938" y="4000500"/>
            <a:ext cx="2714625" cy="523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Schoolbook" pitchFamily="18" charset="0"/>
              </a:rPr>
              <a:t>Кафедральная мечеть в Казани.</a:t>
            </a:r>
          </a:p>
        </p:txBody>
      </p:sp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Вопрос урока: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1323975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002060"/>
                </a:solidFill>
              </a:rPr>
              <a:t>Какие изменения произошли в культуре после распада СССР?</a:t>
            </a:r>
          </a:p>
          <a:p>
            <a:pPr algn="ctr">
              <a:buFont typeface="Wingdings" pitchFamily="2" charset="2"/>
              <a:buNone/>
            </a:pPr>
            <a:endParaRPr lang="ru-RU" sz="2800"/>
          </a:p>
        </p:txBody>
      </p:sp>
      <p:graphicFrame>
        <p:nvGraphicFramePr>
          <p:cNvPr id="38935" name="Group 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0148841"/>
              </p:ext>
            </p:extLst>
          </p:nvPr>
        </p:nvGraphicFramePr>
        <p:xfrm>
          <a:off x="395288" y="4005263"/>
          <a:ext cx="8291512" cy="1249680"/>
        </p:xfrm>
        <a:graphic>
          <a:graphicData uri="http://schemas.openxmlformats.org/drawingml/2006/table">
            <a:tbl>
              <a:tblPr/>
              <a:tblGrid>
                <a:gridCol w="271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Особенности культуры в первой половине 90х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Изменения в культурной жизни в последнее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десятилетиеХХв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66" name="Text Box 4"/>
          <p:cNvSpPr txBox="1">
            <a:spLocks noChangeArrowheads="1"/>
          </p:cNvSpPr>
          <p:nvPr/>
        </p:nvSpPr>
        <p:spPr bwMode="auto">
          <a:xfrm>
            <a:off x="395288" y="3357563"/>
            <a:ext cx="8497887" cy="3667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2060"/>
                </a:solidFill>
                <a:latin typeface="Century Schoolbook" pitchFamily="18" charset="0"/>
              </a:rPr>
              <a:t>Заполнить на уроке таблицу.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714744" y="6429375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pptcloud.ru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428625" y="214313"/>
            <a:ext cx="8286750" cy="1754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Schoolbook" pitchFamily="18" charset="0"/>
              </a:rPr>
              <a:t>После развала СССР, появилась возможность свободного развития культуры, но практически полностью прекратилось финансирование культуры в стране. Место советской культуры заняли потоки низкой западной культуры, под действием которой произошло падение нравственности и культуры в стране.</a:t>
            </a:r>
          </a:p>
        </p:txBody>
      </p:sp>
      <p:pic>
        <p:nvPicPr>
          <p:cNvPr id="12291" name="Рисунок 3" descr="normal_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71688"/>
            <a:ext cx="6143625" cy="46101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6715125" y="5429250"/>
            <a:ext cx="2214563" cy="1077913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>
                <a:solidFill>
                  <a:srgbClr val="FFFF00"/>
                </a:solidFill>
                <a:latin typeface="Century Schoolbook" pitchFamily="18" charset="0"/>
              </a:rPr>
              <a:t>Новые герои 90-х. Афиша фильма «Терминатор». США.</a:t>
            </a:r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28625" y="214313"/>
            <a:ext cx="8286750" cy="1200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Schoolbook" pitchFamily="18" charset="0"/>
              </a:rPr>
              <a:t>2. Писателям в новых условиях стало нелегко. Литература 90-х, наполнена растерянностью, разочарованием, ностальгическими настроениями. Они появляются в творчестве </a:t>
            </a:r>
            <a:r>
              <a:rPr lang="ru-RU" b="1" i="1">
                <a:solidFill>
                  <a:srgbClr val="FF0000"/>
                </a:solidFill>
                <a:latin typeface="Century Schoolbook" pitchFamily="18" charset="0"/>
              </a:rPr>
              <a:t>Солженицына, Викулова, Распутина и др. </a:t>
            </a:r>
          </a:p>
        </p:txBody>
      </p:sp>
      <p:pic>
        <p:nvPicPr>
          <p:cNvPr id="13315" name="Рисунок 2" descr="7528p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00188"/>
            <a:ext cx="2847975" cy="4219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57188" y="5929313"/>
            <a:ext cx="2928937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А.Солженицын</a:t>
            </a:r>
          </a:p>
        </p:txBody>
      </p:sp>
      <p:pic>
        <p:nvPicPr>
          <p:cNvPr id="13317" name="Рисунок 4" descr="p58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571625"/>
            <a:ext cx="3786188" cy="49514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28625" y="214313"/>
            <a:ext cx="8286750" cy="1754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Schoolbook" pitchFamily="18" charset="0"/>
              </a:rPr>
              <a:t>3. В 90-е годы кинематограф вступил в новый век. Избавившись от опеки партии и государства режиссеры, начали копировать западные фильмы с </a:t>
            </a:r>
            <a:r>
              <a:rPr lang="ru-RU" b="1" i="1">
                <a:solidFill>
                  <a:srgbClr val="FF0000"/>
                </a:solidFill>
                <a:latin typeface="Century Schoolbook" pitchFamily="18" charset="0"/>
              </a:rPr>
              <a:t>лужами крови, криминалом </a:t>
            </a:r>
            <a:r>
              <a:rPr lang="ru-RU" b="1" i="1">
                <a:latin typeface="Century Schoolbook" pitchFamily="18" charset="0"/>
              </a:rPr>
              <a:t>итд. Тем не менее, именно в эти годы появились яркие киноленты </a:t>
            </a:r>
            <a:r>
              <a:rPr lang="ru-RU" b="1" i="1">
                <a:solidFill>
                  <a:srgbClr val="FF0000"/>
                </a:solidFill>
                <a:latin typeface="Century Schoolbook" pitchFamily="18" charset="0"/>
              </a:rPr>
              <a:t>«Утомленные солнцем», «Сибирский цирюльник», Н. Михалкова, «Брат» С. Бодрова, «Страна глухих» В.Тодоровского и др.</a:t>
            </a:r>
          </a:p>
        </p:txBody>
      </p:sp>
      <p:pic>
        <p:nvPicPr>
          <p:cNvPr id="14339" name="Рисунок 2" descr="092bebe064643f4bd077f5020b5324cf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25"/>
            <a:ext cx="3143250" cy="43164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857625" y="5786438"/>
            <a:ext cx="4714875" cy="6461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Н.Михалков и фрагмент фильма «Утомленные солнцем».</a:t>
            </a:r>
          </a:p>
        </p:txBody>
      </p:sp>
      <p:pic>
        <p:nvPicPr>
          <p:cNvPr id="14341" name="Рисунок 4" descr="Утомленные солнцем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675" y="2357438"/>
            <a:ext cx="4624388" cy="30003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Сибирский цирюльни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4572000" cy="3200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7188" y="3571875"/>
            <a:ext cx="4500562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entury Schoolbook" pitchFamily="18" charset="0"/>
              </a:rPr>
              <a:t>Фрагмент фильма «Сибирский цирюльник» режиссера Н.Михалкова.</a:t>
            </a:r>
          </a:p>
        </p:txBody>
      </p:sp>
      <p:pic>
        <p:nvPicPr>
          <p:cNvPr id="15364" name="Рисунок 3" descr="img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14313"/>
            <a:ext cx="3571875" cy="5067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143500" y="5572125"/>
            <a:ext cx="3571875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entury Schoolbook" pitchFamily="18" charset="0"/>
              </a:rPr>
              <a:t>Афиша фильма В.Тодоровского «Страна глухих»</a:t>
            </a:r>
          </a:p>
        </p:txBody>
      </p:sp>
      <p:pic>
        <p:nvPicPr>
          <p:cNvPr id="15366" name="Рисунок 5" descr="6a00d8341c39e753ef0128767b0302970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4500563"/>
            <a:ext cx="1984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Тодоров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3667125" cy="5334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28625" y="5786438"/>
            <a:ext cx="3714750" cy="3381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entury Schoolbook" pitchFamily="18" charset="0"/>
              </a:rPr>
              <a:t>Режиссер В.Тодоровский.</a:t>
            </a:r>
          </a:p>
        </p:txBody>
      </p:sp>
      <p:pic>
        <p:nvPicPr>
          <p:cNvPr id="16388" name="Рисунок 3" descr="Брат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428625"/>
            <a:ext cx="4610100" cy="3162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786313" y="4000500"/>
            <a:ext cx="3714750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entury Schoolbook" pitchFamily="18" charset="0"/>
              </a:rPr>
              <a:t>Фрагмент фильма «Брат», режиссера С.Бодрова</a:t>
            </a: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lalbum_1506175008.p_1506180307_89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4214812" cy="63230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572000" y="6000750"/>
            <a:ext cx="3500438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entury Schoolbook" pitchFamily="18" charset="0"/>
              </a:rPr>
              <a:t>Афиша фильма П.Чухрая «Водитель для Веры»</a:t>
            </a:r>
          </a:p>
        </p:txBody>
      </p:sp>
      <p:pic>
        <p:nvPicPr>
          <p:cNvPr id="5" name="Рисунок 4" descr="18396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28604"/>
            <a:ext cx="3401794" cy="261938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715375" cy="1200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entury Schoolbook" pitchFamily="18" charset="0"/>
              </a:rPr>
              <a:t>Постоянно стали проводиться кинофестивали, такие как «Кинотавр» в Сочи и традиционный Московский Международный Кинофестиваль</a:t>
            </a:r>
          </a:p>
        </p:txBody>
      </p:sp>
      <p:pic>
        <p:nvPicPr>
          <p:cNvPr id="18435" name="Рисунок 2" descr="7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8501063" cy="49307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277</TotalTime>
  <Words>633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Century Schoolbook</vt:lpstr>
      <vt:lpstr>Tahoma</vt:lpstr>
      <vt:lpstr>Times New Roman</vt:lpstr>
      <vt:lpstr>Wingdings</vt:lpstr>
      <vt:lpstr>Wingdings 2</vt:lpstr>
      <vt:lpstr>Эркер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урока: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GENA</dc:creator>
  <cp:lastModifiedBy>Admin</cp:lastModifiedBy>
  <cp:revision>14</cp:revision>
  <dcterms:created xsi:type="dcterms:W3CDTF">2010-03-31T12:54:13Z</dcterms:created>
  <dcterms:modified xsi:type="dcterms:W3CDTF">2020-05-06T09:26:45Z</dcterms:modified>
</cp:coreProperties>
</file>