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2DB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2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7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6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7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0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5DA7-AF3D-4D61-864F-45F4C3C5CE87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B1BD-A422-421B-AF35-C8082C37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1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9" b="-38284"/>
          <a:stretch/>
        </p:blipFill>
        <p:spPr>
          <a:xfrm>
            <a:off x="-982800" y="2571750"/>
            <a:ext cx="10813606" cy="42012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069"/>
          <a:stretch/>
        </p:blipFill>
        <p:spPr>
          <a:xfrm>
            <a:off x="-982800" y="1146129"/>
            <a:ext cx="10813606" cy="2911521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t="68103" r="36539" b="-2"/>
          <a:stretch/>
        </p:blipFill>
        <p:spPr>
          <a:xfrm>
            <a:off x="1544400" y="2139702"/>
            <a:ext cx="5871600" cy="4133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772400" cy="8299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Электрический ток в жидкостях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Цилиндр 4"/>
          <p:cNvSpPr/>
          <p:nvPr/>
        </p:nvSpPr>
        <p:spPr>
          <a:xfrm>
            <a:off x="6084168" y="1635646"/>
            <a:ext cx="360040" cy="2152256"/>
          </a:xfrm>
          <a:prstGeom prst="can">
            <a:avLst/>
          </a:prstGeom>
          <a:gradFill>
            <a:gsLst>
              <a:gs pos="33000">
                <a:schemeClr val="accent5">
                  <a:alpha val="96000"/>
                  <a:lumMod val="65000"/>
                </a:schemeClr>
              </a:gs>
              <a:gs pos="75000">
                <a:schemeClr val="accent5">
                  <a:lumMod val="60000"/>
                  <a:lumOff val="40000"/>
                  <a:alpha val="81000"/>
                </a:schemeClr>
              </a:gs>
              <a:gs pos="83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2411760" y="1635646"/>
            <a:ext cx="360040" cy="2152256"/>
          </a:xfrm>
          <a:prstGeom prst="can">
            <a:avLst/>
          </a:prstGeom>
          <a:gradFill>
            <a:gsLst>
              <a:gs pos="33000">
                <a:schemeClr val="accent5">
                  <a:alpha val="96000"/>
                  <a:lumMod val="65000"/>
                </a:schemeClr>
              </a:gs>
              <a:gs pos="75000">
                <a:schemeClr val="accent5">
                  <a:lumMod val="60000"/>
                  <a:lumOff val="40000"/>
                  <a:alpha val="81000"/>
                </a:schemeClr>
              </a:gs>
              <a:gs pos="83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929680" y="2571750"/>
            <a:ext cx="504032" cy="504032"/>
            <a:chOff x="1450504" y="2618606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люс 18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5378896" y="3273229"/>
            <a:ext cx="504000" cy="504000"/>
            <a:chOff x="2826961" y="2665462"/>
            <a:chExt cx="914400" cy="914400"/>
          </a:xfrm>
        </p:grpSpPr>
        <p:sp>
          <p:nvSpPr>
            <p:cNvPr id="21" name="Овал 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>
            <a:off x="3181696" y="2823766"/>
            <a:ext cx="598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079788" y="3529595"/>
            <a:ext cx="598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6914" y="1658144"/>
            <a:ext cx="794385" cy="369332"/>
          </a:xfrm>
          <a:prstGeom prst="rect">
            <a:avLst/>
          </a:prstGeom>
          <a:gradFill>
            <a:gsLst>
              <a:gs pos="0">
                <a:schemeClr val="accent5">
                  <a:alpha val="96000"/>
                  <a:lumMod val="65000"/>
                </a:schemeClr>
              </a:gs>
              <a:gs pos="100000">
                <a:schemeClr val="accent5">
                  <a:lumMod val="60000"/>
                  <a:lumOff val="40000"/>
                  <a:alpha val="81000"/>
                </a:schemeClr>
              </a:gs>
            </a:gsLst>
            <a:lin ang="16200000" scaled="0"/>
          </a:gra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1966" y="1659600"/>
            <a:ext cx="710194" cy="369332"/>
          </a:xfrm>
          <a:prstGeom prst="rect">
            <a:avLst/>
          </a:prstGeom>
          <a:gradFill>
            <a:gsLst>
              <a:gs pos="0">
                <a:schemeClr val="accent5">
                  <a:alpha val="96000"/>
                  <a:lumMod val="65000"/>
                </a:schemeClr>
              </a:gs>
              <a:gs pos="100000">
                <a:schemeClr val="accent5">
                  <a:lumMod val="60000"/>
                  <a:lumOff val="40000"/>
                  <a:alpha val="81000"/>
                </a:schemeClr>
              </a:gs>
            </a:gsLst>
            <a:lin ang="16200000" scaled="0"/>
          </a:gra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>
            <a:endCxn id="5" idx="0"/>
          </p:cNvCxnSpPr>
          <p:nvPr/>
        </p:nvCxnSpPr>
        <p:spPr>
          <a:xfrm flipH="1">
            <a:off x="6264188" y="1356989"/>
            <a:ext cx="5614" cy="36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253200" y="1354409"/>
            <a:ext cx="109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507247" y="1370029"/>
            <a:ext cx="109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331744" y="128121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63231" y="129802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7320024" y="1219768"/>
            <a:ext cx="15573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351511" y="1239403"/>
            <a:ext cx="15573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люс 38"/>
          <p:cNvSpPr/>
          <p:nvPr/>
        </p:nvSpPr>
        <p:spPr>
          <a:xfrm>
            <a:off x="7556092" y="1206133"/>
            <a:ext cx="315301" cy="315301"/>
          </a:xfrm>
          <a:prstGeom prst="mathPlu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>
            <a:off x="1006643" y="1219768"/>
            <a:ext cx="315301" cy="315301"/>
          </a:xfrm>
          <a:prstGeom prst="mathMinu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591780" y="1357200"/>
            <a:ext cx="5614" cy="36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Группа 252"/>
          <p:cNvGrpSpPr/>
          <p:nvPr/>
        </p:nvGrpSpPr>
        <p:grpSpPr>
          <a:xfrm>
            <a:off x="-446683" y="1796710"/>
            <a:ext cx="5633011" cy="2931165"/>
            <a:chOff x="-982800" y="1146129"/>
            <a:chExt cx="10813606" cy="5626913"/>
          </a:xfrm>
        </p:grpSpPr>
        <p:pic>
          <p:nvPicPr>
            <p:cNvPr id="254" name="Рисунок 25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89" b="-38284"/>
            <a:stretch/>
          </p:blipFill>
          <p:spPr>
            <a:xfrm>
              <a:off x="-982800" y="2571750"/>
              <a:ext cx="10813606" cy="4201292"/>
            </a:xfrm>
            <a:prstGeom prst="rect">
              <a:avLst/>
            </a:prstGeom>
          </p:spPr>
        </p:pic>
        <p:pic>
          <p:nvPicPr>
            <p:cNvPr id="255" name="Рисунок 25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2069"/>
            <a:stretch/>
          </p:blipFill>
          <p:spPr>
            <a:xfrm>
              <a:off x="-982800" y="1146129"/>
              <a:ext cx="10813606" cy="2911521"/>
            </a:xfrm>
            <a:prstGeom prst="rect">
              <a:avLst/>
            </a:prstGeom>
          </p:spPr>
        </p:pic>
        <p:pic>
          <p:nvPicPr>
            <p:cNvPr id="256" name="Рисунок 255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0" t="68103" r="36539" b="-2"/>
            <a:stretch/>
          </p:blipFill>
          <p:spPr>
            <a:xfrm>
              <a:off x="1544400" y="2139702"/>
              <a:ext cx="5871600" cy="4133377"/>
            </a:xfrm>
            <a:prstGeom prst="rect">
              <a:avLst/>
            </a:prstGeom>
          </p:spPr>
        </p:pic>
        <p:sp>
          <p:nvSpPr>
            <p:cNvPr id="257" name="Цилиндр 256"/>
            <p:cNvSpPr/>
            <p:nvPr/>
          </p:nvSpPr>
          <p:spPr>
            <a:xfrm>
              <a:off x="6084168" y="1635646"/>
              <a:ext cx="360040" cy="2152256"/>
            </a:xfrm>
            <a:prstGeom prst="can">
              <a:avLst/>
            </a:prstGeom>
            <a:gradFill>
              <a:gsLst>
                <a:gs pos="33000">
                  <a:schemeClr val="accent5">
                    <a:alpha val="96000"/>
                    <a:lumMod val="65000"/>
                  </a:schemeClr>
                </a:gs>
                <a:gs pos="75000">
                  <a:schemeClr val="accent5">
                    <a:lumMod val="60000"/>
                    <a:lumOff val="40000"/>
                    <a:alpha val="81000"/>
                  </a:schemeClr>
                </a:gs>
                <a:gs pos="83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Цилиндр 257"/>
            <p:cNvSpPr/>
            <p:nvPr/>
          </p:nvSpPr>
          <p:spPr>
            <a:xfrm>
              <a:off x="2411760" y="1635646"/>
              <a:ext cx="360040" cy="2152256"/>
            </a:xfrm>
            <a:prstGeom prst="can">
              <a:avLst/>
            </a:prstGeom>
            <a:gradFill>
              <a:gsLst>
                <a:gs pos="33000">
                  <a:schemeClr val="accent5">
                    <a:alpha val="96000"/>
                    <a:lumMod val="65000"/>
                  </a:schemeClr>
                </a:gs>
                <a:gs pos="75000">
                  <a:schemeClr val="accent5">
                    <a:lumMod val="60000"/>
                    <a:lumOff val="40000"/>
                    <a:alpha val="81000"/>
                  </a:schemeClr>
                </a:gs>
                <a:gs pos="83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4" name="Прямая соединительная линия 193"/>
          <p:cNvCxnSpPr/>
          <p:nvPr/>
        </p:nvCxnSpPr>
        <p:spPr>
          <a:xfrm flipH="1">
            <a:off x="568678" y="3995641"/>
            <a:ext cx="99625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H="1">
            <a:off x="558613" y="1800340"/>
            <a:ext cx="86958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6" name="Группа 195"/>
          <p:cNvGrpSpPr/>
          <p:nvPr/>
        </p:nvGrpSpPr>
        <p:grpSpPr>
          <a:xfrm>
            <a:off x="2093300" y="3904556"/>
            <a:ext cx="120958" cy="223711"/>
            <a:chOff x="5466009" y="4155926"/>
            <a:chExt cx="155736" cy="288032"/>
          </a:xfrm>
        </p:grpSpPr>
        <p:sp>
          <p:nvSpPr>
            <p:cNvPr id="197" name="Овал 196"/>
            <p:cNvSpPr/>
            <p:nvPr/>
          </p:nvSpPr>
          <p:spPr>
            <a:xfrm>
              <a:off x="5477729" y="4217368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 flipH="1">
              <a:off x="5466009" y="4155926"/>
              <a:ext cx="15573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Группа 198"/>
          <p:cNvGrpSpPr/>
          <p:nvPr/>
        </p:nvGrpSpPr>
        <p:grpSpPr>
          <a:xfrm>
            <a:off x="1557614" y="3903371"/>
            <a:ext cx="120958" cy="223711"/>
            <a:chOff x="4776304" y="4169560"/>
            <a:chExt cx="155736" cy="288032"/>
          </a:xfrm>
        </p:grpSpPr>
        <p:sp>
          <p:nvSpPr>
            <p:cNvPr id="200" name="Овал 199"/>
            <p:cNvSpPr/>
            <p:nvPr/>
          </p:nvSpPr>
          <p:spPr>
            <a:xfrm>
              <a:off x="4788024" y="4228178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1" name="Прямая соединительная линия 200"/>
            <p:cNvCxnSpPr/>
            <p:nvPr/>
          </p:nvCxnSpPr>
          <p:spPr>
            <a:xfrm flipH="1">
              <a:off x="4776304" y="4169560"/>
              <a:ext cx="15573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Плюс 201"/>
          <p:cNvSpPr/>
          <p:nvPr/>
        </p:nvSpPr>
        <p:spPr>
          <a:xfrm>
            <a:off x="2048887" y="4133390"/>
            <a:ext cx="244891" cy="244891"/>
          </a:xfrm>
          <a:prstGeom prst="mathPlu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Минус 202"/>
          <p:cNvSpPr/>
          <p:nvPr/>
        </p:nvSpPr>
        <p:spPr>
          <a:xfrm>
            <a:off x="1509159" y="4133391"/>
            <a:ext cx="244891" cy="244891"/>
          </a:xfrm>
          <a:prstGeom prst="mathMinu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 flipH="1">
            <a:off x="1411023" y="1790376"/>
            <a:ext cx="4360" cy="2863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981544" y="1276772"/>
            <a:ext cx="794385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985615" y="1275606"/>
            <a:ext cx="710194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570150" y="1790376"/>
            <a:ext cx="0" cy="22183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H="1">
            <a:off x="2221022" y="3995641"/>
            <a:ext cx="99625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2" name="Группа 211"/>
          <p:cNvGrpSpPr/>
          <p:nvPr/>
        </p:nvGrpSpPr>
        <p:grpSpPr>
          <a:xfrm>
            <a:off x="3191211" y="3757942"/>
            <a:ext cx="1202405" cy="475399"/>
            <a:chOff x="971600" y="2967778"/>
            <a:chExt cx="1548118" cy="612084"/>
          </a:xfrm>
        </p:grpSpPr>
        <p:sp>
          <p:nvSpPr>
            <p:cNvPr id="213" name="Овал 212"/>
            <p:cNvSpPr/>
            <p:nvPr/>
          </p:nvSpPr>
          <p:spPr>
            <a:xfrm rot="2700000">
              <a:off x="1439636" y="2967778"/>
              <a:ext cx="612084" cy="61208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4" name="Группа 213"/>
            <p:cNvGrpSpPr/>
            <p:nvPr/>
          </p:nvGrpSpPr>
          <p:grpSpPr>
            <a:xfrm>
              <a:off x="971600" y="2967778"/>
              <a:ext cx="1548118" cy="612084"/>
              <a:chOff x="971600" y="2967778"/>
              <a:chExt cx="1548118" cy="612084"/>
            </a:xfrm>
          </p:grpSpPr>
          <p:cxnSp>
            <p:nvCxnSpPr>
              <p:cNvPr id="215" name="Прямая соединительная линия 214"/>
              <p:cNvCxnSpPr>
                <a:stCxn id="213" idx="0"/>
                <a:endCxn id="213" idx="4"/>
              </p:cNvCxnSpPr>
              <p:nvPr/>
            </p:nvCxnSpPr>
            <p:spPr>
              <a:xfrm rot="2700000">
                <a:off x="1745678" y="2967778"/>
                <a:ext cx="0" cy="6120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/>
              <p:cNvCxnSpPr>
                <a:stCxn id="213" idx="2"/>
                <a:endCxn id="213" idx="6"/>
              </p:cNvCxnSpPr>
              <p:nvPr/>
            </p:nvCxnSpPr>
            <p:spPr>
              <a:xfrm rot="2700000">
                <a:off x="1439636" y="3273820"/>
                <a:ext cx="61208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/>
              <p:cNvCxnSpPr>
                <a:stCxn id="213" idx="7"/>
              </p:cNvCxnSpPr>
              <p:nvPr/>
            </p:nvCxnSpPr>
            <p:spPr>
              <a:xfrm>
                <a:off x="2051718" y="3273820"/>
                <a:ext cx="468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/>
              <p:cNvCxnSpPr>
                <a:stCxn id="213" idx="3"/>
              </p:cNvCxnSpPr>
              <p:nvPr/>
            </p:nvCxnSpPr>
            <p:spPr>
              <a:xfrm flipH="1">
                <a:off x="971600" y="3273820"/>
                <a:ext cx="46803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Группа 218"/>
          <p:cNvGrpSpPr/>
          <p:nvPr/>
        </p:nvGrpSpPr>
        <p:grpSpPr>
          <a:xfrm>
            <a:off x="3554730" y="3757942"/>
            <a:ext cx="475398" cy="475399"/>
            <a:chOff x="6594635" y="3327113"/>
            <a:chExt cx="612084" cy="612084"/>
          </a:xfrm>
        </p:grpSpPr>
        <p:sp>
          <p:nvSpPr>
            <p:cNvPr id="220" name="Овал 219"/>
            <p:cNvSpPr/>
            <p:nvPr/>
          </p:nvSpPr>
          <p:spPr>
            <a:xfrm rot="2700000">
              <a:off x="6594635" y="3327113"/>
              <a:ext cx="612084" cy="612084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1" name="Прямая соединительная линия 220"/>
            <p:cNvCxnSpPr>
              <a:stCxn id="220" idx="0"/>
              <a:endCxn id="220" idx="4"/>
            </p:cNvCxnSpPr>
            <p:nvPr/>
          </p:nvCxnSpPr>
          <p:spPr>
            <a:xfrm flipH="1">
              <a:off x="6684273" y="3416751"/>
              <a:ext cx="432808" cy="4328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>
              <a:stCxn id="220" idx="2"/>
              <a:endCxn id="220" idx="6"/>
            </p:cNvCxnSpPr>
            <p:nvPr/>
          </p:nvCxnSpPr>
          <p:spPr>
            <a:xfrm>
              <a:off x="6684273" y="3416751"/>
              <a:ext cx="432808" cy="4328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3" name="Прямая соединительная линия 222"/>
          <p:cNvCxnSpPr/>
          <p:nvPr/>
        </p:nvCxnSpPr>
        <p:spPr>
          <a:xfrm>
            <a:off x="4378056" y="1800340"/>
            <a:ext cx="0" cy="2208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H="1">
            <a:off x="3332323" y="1800720"/>
            <a:ext cx="105971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H="1">
            <a:off x="3340712" y="1796710"/>
            <a:ext cx="4360" cy="2863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9" name="Группа 228"/>
          <p:cNvGrpSpPr>
            <a:grpSpLocks noChangeAspect="1"/>
          </p:cNvGrpSpPr>
          <p:nvPr/>
        </p:nvGrpSpPr>
        <p:grpSpPr>
          <a:xfrm>
            <a:off x="1769741" y="2820052"/>
            <a:ext cx="207372" cy="207372"/>
            <a:chOff x="2826961" y="2665462"/>
            <a:chExt cx="914400" cy="914400"/>
          </a:xfrm>
        </p:grpSpPr>
        <p:sp>
          <p:nvSpPr>
            <p:cNvPr id="230" name="Овал 2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Минус 2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2" name="Группа 231"/>
          <p:cNvGrpSpPr>
            <a:grpSpLocks noChangeAspect="1"/>
          </p:cNvGrpSpPr>
          <p:nvPr/>
        </p:nvGrpSpPr>
        <p:grpSpPr>
          <a:xfrm>
            <a:off x="2019144" y="2858329"/>
            <a:ext cx="207372" cy="207372"/>
            <a:chOff x="2826961" y="2665462"/>
            <a:chExt cx="914400" cy="914400"/>
          </a:xfrm>
        </p:grpSpPr>
        <p:sp>
          <p:nvSpPr>
            <p:cNvPr id="233" name="Овал 2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Минус 2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/>
          <p:cNvGrpSpPr>
            <a:grpSpLocks noChangeAspect="1"/>
          </p:cNvGrpSpPr>
          <p:nvPr/>
        </p:nvGrpSpPr>
        <p:grpSpPr>
          <a:xfrm>
            <a:off x="2263793" y="2709198"/>
            <a:ext cx="207372" cy="207372"/>
            <a:chOff x="2826961" y="2665462"/>
            <a:chExt cx="914400" cy="914400"/>
          </a:xfrm>
        </p:grpSpPr>
        <p:sp>
          <p:nvSpPr>
            <p:cNvPr id="236" name="Овал 2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Минус 2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8" name="Группа 237"/>
          <p:cNvGrpSpPr>
            <a:grpSpLocks noChangeAspect="1"/>
          </p:cNvGrpSpPr>
          <p:nvPr/>
        </p:nvGrpSpPr>
        <p:grpSpPr>
          <a:xfrm>
            <a:off x="2402984" y="2393429"/>
            <a:ext cx="207372" cy="207372"/>
            <a:chOff x="2826961" y="2665462"/>
            <a:chExt cx="914400" cy="914400"/>
          </a:xfrm>
        </p:grpSpPr>
        <p:sp>
          <p:nvSpPr>
            <p:cNvPr id="239" name="Овал 2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Минус 2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1" name="Группа 240"/>
          <p:cNvGrpSpPr>
            <a:grpSpLocks noChangeAspect="1"/>
          </p:cNvGrpSpPr>
          <p:nvPr/>
        </p:nvGrpSpPr>
        <p:grpSpPr>
          <a:xfrm>
            <a:off x="2202723" y="2982832"/>
            <a:ext cx="206910" cy="206910"/>
            <a:chOff x="1450504" y="2618606"/>
            <a:chExt cx="914400" cy="914400"/>
          </a:xfrm>
        </p:grpSpPr>
        <p:sp>
          <p:nvSpPr>
            <p:cNvPr id="242" name="Овал 241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люс 242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4" name="Группа 243"/>
          <p:cNvGrpSpPr>
            <a:grpSpLocks noChangeAspect="1"/>
          </p:cNvGrpSpPr>
          <p:nvPr/>
        </p:nvGrpSpPr>
        <p:grpSpPr>
          <a:xfrm>
            <a:off x="2665678" y="2598570"/>
            <a:ext cx="206910" cy="206910"/>
            <a:chOff x="1450504" y="2618606"/>
            <a:chExt cx="914400" cy="914400"/>
          </a:xfrm>
        </p:grpSpPr>
        <p:sp>
          <p:nvSpPr>
            <p:cNvPr id="245" name="Овал 244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люс 245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7" name="Группа 246"/>
          <p:cNvGrpSpPr>
            <a:grpSpLocks noChangeAspect="1"/>
          </p:cNvGrpSpPr>
          <p:nvPr/>
        </p:nvGrpSpPr>
        <p:grpSpPr>
          <a:xfrm>
            <a:off x="2526544" y="2885980"/>
            <a:ext cx="206910" cy="206910"/>
            <a:chOff x="1450504" y="2618606"/>
            <a:chExt cx="914400" cy="914400"/>
          </a:xfrm>
        </p:grpSpPr>
        <p:sp>
          <p:nvSpPr>
            <p:cNvPr id="248" name="Овал 247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люс 248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0" name="Группа 249"/>
          <p:cNvGrpSpPr>
            <a:grpSpLocks noChangeAspect="1"/>
          </p:cNvGrpSpPr>
          <p:nvPr/>
        </p:nvGrpSpPr>
        <p:grpSpPr>
          <a:xfrm>
            <a:off x="2169843" y="2413067"/>
            <a:ext cx="206910" cy="206910"/>
            <a:chOff x="1450504" y="2618606"/>
            <a:chExt cx="914400" cy="914400"/>
          </a:xfrm>
        </p:grpSpPr>
        <p:sp>
          <p:nvSpPr>
            <p:cNvPr id="251" name="Овал 250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люс 251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3" name="Прямая со стрелкой 262"/>
          <p:cNvCxnSpPr/>
          <p:nvPr/>
        </p:nvCxnSpPr>
        <p:spPr>
          <a:xfrm>
            <a:off x="1678572" y="843558"/>
            <a:ext cx="577198" cy="1549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 flipH="1">
            <a:off x="2530581" y="843558"/>
            <a:ext cx="426131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200367" y="474226"/>
            <a:ext cx="953146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Катион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483768" y="474226"/>
            <a:ext cx="865943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Анион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" name="Рисунок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054097" y="-1014248"/>
            <a:ext cx="5524914" cy="6368064"/>
          </a:xfrm>
          <a:prstGeom prst="rect">
            <a:avLst/>
          </a:prstGeom>
          <a:noFill/>
        </p:spPr>
      </p:pic>
      <p:sp>
        <p:nvSpPr>
          <p:cNvPr id="278" name="Объект 2"/>
          <p:cNvSpPr txBox="1">
            <a:spLocks/>
          </p:cNvSpPr>
          <p:nvPr/>
        </p:nvSpPr>
        <p:spPr>
          <a:xfrm>
            <a:off x="4942679" y="555526"/>
            <a:ext cx="3858894" cy="139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Электролитическая диссоциация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процесс расщепления полярных молекул  на ионы при растворении или расплаве электролитов.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Объект 2"/>
          <p:cNvSpPr txBox="1">
            <a:spLocks/>
          </p:cNvSpPr>
          <p:nvPr/>
        </p:nvSpPr>
        <p:spPr>
          <a:xfrm>
            <a:off x="5004048" y="1964884"/>
            <a:ext cx="3858894" cy="139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Ионная проводимость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проводимость, возникающая в результате переноса электрического заряда ионами.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Объект 2"/>
          <p:cNvSpPr txBox="1">
            <a:spLocks/>
          </p:cNvSpPr>
          <p:nvPr/>
        </p:nvSpPr>
        <p:spPr>
          <a:xfrm>
            <a:off x="4942679" y="3147814"/>
            <a:ext cx="3858894" cy="129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Электролиз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процесс выделения вещества на электроде в результате окислительно-восстановительных реакций.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1" name="Группа 28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1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2716E-6 L 0.0684 -3.82716E-6 " pathEditMode="relative" rAng="0" ptsTypes="AA">
                                      <p:cBhvr>
                                        <p:cTn id="43" dur="3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8025E-6 L 0.08368 -3.58025E-6 " pathEditMode="relative" rAng="0" ptsTypes="AA">
                                      <p:cBhvr>
                                        <p:cTn id="45" dur="3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11041 4.07407E-6 " pathEditMode="relative" rAng="0" ptsTypes="AA">
                                      <p:cBhvr>
                                        <p:cTn id="47" dur="4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3457E-7 L 0.12969 1.23457E-7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17284E-7 L -0.11059 -6.17284E-7 " pathEditMode="relative" rAng="0" ptsTypes="AA">
                                      <p:cBhvr>
                                        <p:cTn id="51" dur="4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85 L -0.06719 -0.00185 " pathEditMode="relative" rAng="0" ptsTypes="AA">
                                      <p:cBhvr>
                                        <p:cTn id="53" dur="3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6914E-6 L -0.07153 2.46914E-6 " pathEditMode="relative" rAng="0" ptsTypes="AA">
                                      <p:cBhvr>
                                        <p:cTn id="55" dur="3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5802E-6 L -0.1257 0.00278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1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8" grpId="1"/>
      <p:bldP spid="269" grpId="0"/>
      <p:bldP spid="269" grpId="1"/>
      <p:bldP spid="278" grpId="0"/>
      <p:bldP spid="279" grpId="0"/>
      <p:bldP spid="2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7585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Ионная проводимость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проводимость, возникающая в результате переноса электрического заряда ионами.</a:t>
            </a:r>
          </a:p>
          <a:p>
            <a:pPr>
              <a:buFont typeface="Wingdings" pitchFamily="2" charset="2"/>
              <a:buChar char="Ø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Электролитическая диссоциация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процесс расщепления полярных молекул  на ионы при растворении или расплаве электролитов.</a:t>
            </a:r>
          </a:p>
          <a:p>
            <a:pPr>
              <a:buFont typeface="Wingdings" pitchFamily="2" charset="2"/>
              <a:buChar char="Ø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Катионы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положительно заряженные ионы.</a:t>
            </a:r>
          </a:p>
          <a:p>
            <a:pPr>
              <a:buFont typeface="Wingdings" pitchFamily="2" charset="2"/>
              <a:buChar char="Ø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Анионы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положительно заряженные ионы.</a:t>
            </a:r>
          </a:p>
          <a:p>
            <a:pPr>
              <a:buFont typeface="Wingdings" pitchFamily="2" charset="2"/>
              <a:buChar char="Ø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процесс выделения вещества на электроде в результате окислительно-восстановительных реакций.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69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110</Words>
  <Application>Microsoft Office PowerPoint</Application>
  <PresentationFormat>Экран (16:9)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Тема Office</vt:lpstr>
      <vt:lpstr>Электрический ток в жидкостях</vt:lpstr>
      <vt:lpstr>Презентация PowerPoint</vt:lpstr>
      <vt:lpstr>Основные выводы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 в жидкостях</dc:title>
  <dc:creator>User</dc:creator>
  <cp:lastModifiedBy>Валентина</cp:lastModifiedBy>
  <cp:revision>43</cp:revision>
  <dcterms:created xsi:type="dcterms:W3CDTF">2014-09-11T06:23:38Z</dcterms:created>
  <dcterms:modified xsi:type="dcterms:W3CDTF">2023-03-04T16:58:19Z</dcterms:modified>
</cp:coreProperties>
</file>