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851303"/>
          </a:xfrm>
        </p:spPr>
        <p:txBody>
          <a:bodyPr/>
          <a:lstStyle/>
          <a:p>
            <a:r>
              <a:rPr lang="ru-RU" dirty="0" smtClean="0"/>
              <a:t>История изучения клетки. Клеточная теория.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764704"/>
            <a:ext cx="4773216" cy="5616624"/>
          </a:xfrm>
        </p:spPr>
        <p:txBody>
          <a:bodyPr/>
          <a:lstStyle/>
          <a:p>
            <a:r>
              <a:rPr lang="ru-RU" dirty="0" smtClean="0"/>
              <a:t>При создании клеточной теории </a:t>
            </a:r>
            <a:br>
              <a:rPr lang="ru-RU" dirty="0" smtClean="0"/>
            </a:br>
            <a:r>
              <a:rPr lang="ru-RU" dirty="0" smtClean="0"/>
              <a:t>Т. Шванн исходил из открытия</a:t>
            </a:r>
            <a:br>
              <a:rPr lang="ru-RU" dirty="0" smtClean="0"/>
            </a:br>
            <a:r>
              <a:rPr lang="ru-RU" dirty="0" smtClean="0"/>
              <a:t> М. </a:t>
            </a:r>
            <a:r>
              <a:rPr lang="ru-RU" dirty="0" err="1" smtClean="0"/>
              <a:t>Шлейдена</a:t>
            </a:r>
            <a:r>
              <a:rPr lang="ru-RU" dirty="0" smtClean="0"/>
              <a:t>  в 1838 г. клеточного строения растений и </a:t>
            </a:r>
            <a:r>
              <a:rPr lang="ru-RU" dirty="0" err="1" smtClean="0"/>
              <a:t>гомологичности</a:t>
            </a:r>
            <a:r>
              <a:rPr lang="ru-RU" dirty="0" smtClean="0"/>
              <a:t> происхождения клеток.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68760"/>
            <a:ext cx="3608665" cy="40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Первая версия клеточной теории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ru-RU" dirty="0" smtClean="0"/>
              <a:t>Все организмы, и растительные, и животные, состоят из простейших частей – клеток.</a:t>
            </a:r>
          </a:p>
          <a:p>
            <a:r>
              <a:rPr lang="ru-RU" dirty="0" smtClean="0"/>
              <a:t>Клетка – индивидуальное самостоятельное целое.</a:t>
            </a:r>
          </a:p>
          <a:p>
            <a:r>
              <a:rPr lang="ru-RU" dirty="0" smtClean="0"/>
              <a:t>В одном организме все клетки действуют совместно, формируя гармоничное единство.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Рудольф Вирхов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1858 год </a:t>
            </a:r>
          </a:p>
          <a:p>
            <a:r>
              <a:rPr lang="ru-RU" dirty="0" smtClean="0"/>
              <a:t>Доказал, что клетки возникают из клеток  путем размножения, что дополнило клеточную теорию.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44824"/>
            <a:ext cx="2736304" cy="390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size of Без имени-11копирование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4243309"/>
            <a:ext cx="2222376" cy="245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XIX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Открыты основные структуры клеток.</a:t>
            </a:r>
          </a:p>
          <a:p>
            <a:r>
              <a:rPr lang="ru-RU" sz="3600" dirty="0" smtClean="0"/>
              <a:t>Изучен процесс деления клетки.</a:t>
            </a:r>
          </a:p>
          <a:p>
            <a:r>
              <a:rPr lang="ru-RU" sz="3600" dirty="0" smtClean="0"/>
              <a:t>А. Вейсман установил: хранение и передача наследственных признаков в клетке осуществляется с помощью ядра.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7772400" cy="1362075"/>
          </a:xfrm>
        </p:spPr>
        <p:txBody>
          <a:bodyPr/>
          <a:lstStyle/>
          <a:p>
            <a:pPr algn="ctr"/>
            <a:r>
              <a:rPr lang="ru-RU" sz="2800" dirty="0" smtClean="0"/>
              <a:t>Основные положения клеточной теории на современном этапе развития биологии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6696744" cy="5328592"/>
          </a:xfrm>
        </p:spPr>
        <p:txBody>
          <a:bodyPr/>
          <a:lstStyle/>
          <a:p>
            <a:r>
              <a:rPr lang="ru-RU" b="1" dirty="0" smtClean="0"/>
              <a:t>Клетка – элементарная единица живого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Клетка является наименьшей структурно-функциональной единицей живого и представляет собой открытую, саморегулирующуюся, самовоспроизводящуюся систему.</a:t>
            </a:r>
          </a:p>
          <a:p>
            <a:pPr>
              <a:buNone/>
            </a:pPr>
            <a:r>
              <a:rPr lang="ru-RU" dirty="0" smtClean="0"/>
              <a:t>Вне клетки жизни нет.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2240" y="4149080"/>
            <a:ext cx="2281436" cy="25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6635080" cy="6048672"/>
          </a:xfrm>
        </p:spPr>
        <p:txBody>
          <a:bodyPr/>
          <a:lstStyle/>
          <a:p>
            <a:r>
              <a:rPr lang="ru-RU" b="1" dirty="0" smtClean="0"/>
              <a:t>Все клетки сходны по своему химическому составу и имеют общий план строения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Клетки обладают и</a:t>
            </a:r>
          </a:p>
          <a:p>
            <a:pPr>
              <a:buNone/>
            </a:pPr>
            <a:r>
              <a:rPr lang="ru-RU" dirty="0" smtClean="0"/>
              <a:t>специфическими</a:t>
            </a:r>
          </a:p>
          <a:p>
            <a:pPr>
              <a:buNone/>
            </a:pPr>
            <a:r>
              <a:rPr lang="ru-RU" dirty="0" smtClean="0"/>
              <a:t>особенностями, связанные </a:t>
            </a:r>
          </a:p>
          <a:p>
            <a:pPr>
              <a:buNone/>
            </a:pPr>
            <a:r>
              <a:rPr lang="ru-RU" dirty="0" smtClean="0"/>
              <a:t>с выполнением </a:t>
            </a:r>
            <a:r>
              <a:rPr lang="ru-RU" dirty="0" err="1" smtClean="0"/>
              <a:t>специаль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ных</a:t>
            </a:r>
            <a:r>
              <a:rPr lang="ru-RU" dirty="0" smtClean="0"/>
              <a:t> функций и </a:t>
            </a:r>
            <a:r>
              <a:rPr lang="ru-RU" dirty="0" err="1" smtClean="0"/>
              <a:t>возника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ющими</a:t>
            </a:r>
            <a:r>
              <a:rPr lang="ru-RU" dirty="0" smtClean="0"/>
              <a:t> в результате </a:t>
            </a:r>
            <a:r>
              <a:rPr lang="ru-RU" dirty="0" err="1" smtClean="0"/>
              <a:t>кле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точной дифференцировки.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4005064"/>
            <a:ext cx="3360242" cy="261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83152" cy="5793507"/>
          </a:xfrm>
        </p:spPr>
        <p:txBody>
          <a:bodyPr/>
          <a:lstStyle/>
          <a:p>
            <a:r>
              <a:rPr lang="ru-RU" b="1" dirty="0" smtClean="0"/>
              <a:t>Клетка происходит только от клетки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700808"/>
            <a:ext cx="3816424" cy="45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139136" cy="5649491"/>
          </a:xfrm>
        </p:spPr>
        <p:txBody>
          <a:bodyPr/>
          <a:lstStyle/>
          <a:p>
            <a:r>
              <a:rPr lang="ru-RU" sz="4000" b="1" dirty="0" smtClean="0"/>
              <a:t>Многоклеточные организмы представляют собой сложно организованные интегрированные системы, состоящие из взаимодействующих клеток.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067128" cy="5649491"/>
          </a:xfrm>
        </p:spPr>
        <p:txBody>
          <a:bodyPr/>
          <a:lstStyle/>
          <a:p>
            <a:r>
              <a:rPr lang="ru-RU" b="1" dirty="0" smtClean="0"/>
              <a:t>Сходное клеточное строение организмов – свидетельство того, что все живое имеет единое происхождение.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780928"/>
            <a:ext cx="4824536" cy="36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Заполнить таблицу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«Основные этапы развития клеточной теории»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064897" cy="28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664296"/>
                <a:gridCol w="3672409"/>
              </a:tblGrid>
              <a:tr h="1481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Ученый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Вклад в развитие теории</a:t>
                      </a:r>
                    </a:p>
                  </a:txBody>
                  <a:tcPr anchor="ctr" horzOverflow="overflow"/>
                </a:tc>
              </a:tr>
              <a:tr h="4623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23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23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b="1" dirty="0" smtClean="0"/>
              <a:t>Заполнить таблицу в тетради и </a:t>
            </a:r>
            <a:r>
              <a:rPr lang="ru-RU" sz="5400" b="1" smtClean="0"/>
              <a:t>сдать  учителю.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35080" cy="1143000"/>
          </a:xfrm>
        </p:spPr>
        <p:txBody>
          <a:bodyPr/>
          <a:lstStyle/>
          <a:p>
            <a:r>
              <a:rPr lang="ru-RU" sz="4000" b="1" dirty="0" smtClean="0"/>
              <a:t>История изучения клетки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История изучения клетки неразрывно связана с развитием микроскопической  техники и методов исследования. </a:t>
            </a:r>
          </a:p>
          <a:p>
            <a:pPr>
              <a:lnSpc>
                <a:spcPct val="80000"/>
              </a:lnSpc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 тайну клеточного строения человек смог проникнуть только благодаря изобретению микроскопа в конце XVI столетия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Захарий</a:t>
            </a:r>
            <a:r>
              <a:rPr lang="ru-RU" dirty="0" smtClean="0"/>
              <a:t> </a:t>
            </a:r>
            <a:r>
              <a:rPr lang="ru-RU" dirty="0" err="1" smtClean="0"/>
              <a:t>Янсен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1590 год</a:t>
            </a:r>
          </a:p>
          <a:p>
            <a:endParaRPr lang="ru-RU" dirty="0" smtClean="0"/>
          </a:p>
          <a:p>
            <a:r>
              <a:rPr lang="ru-RU" dirty="0" smtClean="0"/>
              <a:t>Соединив вместе две линзы, впервые изобрел примитивный микроскоп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88840"/>
            <a:ext cx="2019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60844" y="4437112"/>
            <a:ext cx="3738280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Роберт Гук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844824"/>
            <a:ext cx="4104456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1665 год</a:t>
            </a:r>
          </a:p>
          <a:p>
            <a:pPr>
              <a:buNone/>
            </a:pPr>
            <a:r>
              <a:rPr lang="ru-RU" dirty="0" smtClean="0"/>
              <a:t>Впервые описал строение коры пробкового дуба и стебля растений,</a:t>
            </a:r>
            <a:br>
              <a:rPr lang="ru-RU" dirty="0" smtClean="0"/>
            </a:br>
            <a:r>
              <a:rPr lang="ru-RU" dirty="0" smtClean="0"/>
              <a:t>ввел в науку термин «клетка».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микроскоп 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3284984"/>
            <a:ext cx="1617293" cy="32975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988840"/>
            <a:ext cx="2920164" cy="368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Антони</a:t>
            </a:r>
            <a:r>
              <a:rPr lang="ru-RU" b="1" dirty="0" smtClean="0"/>
              <a:t> </a:t>
            </a:r>
            <a:r>
              <a:rPr lang="ru-RU" b="1" dirty="0" err="1" smtClean="0"/>
              <a:t>ван</a:t>
            </a:r>
            <a:r>
              <a:rPr lang="ru-RU" b="1" dirty="0" smtClean="0"/>
              <a:t> Левенгук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9384" y="1412776"/>
            <a:ext cx="5437112" cy="4525963"/>
          </a:xfrm>
        </p:spPr>
        <p:txBody>
          <a:bodyPr/>
          <a:lstStyle/>
          <a:p>
            <a:r>
              <a:rPr lang="ru-RU" dirty="0" smtClean="0"/>
              <a:t>Усовершенствовал микроскоп.</a:t>
            </a:r>
          </a:p>
          <a:p>
            <a:r>
              <a:rPr lang="ru-RU" dirty="0" smtClean="0"/>
              <a:t>Наблюдал и зарисовал ряд простейших, сперматозоиды, бактерии, эритроциты и их движение в капиллярах.</a:t>
            </a:r>
          </a:p>
          <a:p>
            <a:r>
              <a:rPr lang="ru-RU" dirty="0" smtClean="0"/>
              <a:t>Открыл бактерии.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924944"/>
            <a:ext cx="3168351" cy="3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340768"/>
            <a:ext cx="29523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Вторая половина </a:t>
            </a:r>
            <a:r>
              <a:rPr lang="en-US" sz="2400" dirty="0" smtClean="0"/>
              <a:t>XVII</a:t>
            </a:r>
            <a:r>
              <a:rPr lang="ru-RU" sz="2400" dirty="0" smtClean="0"/>
              <a:t> века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Карл Бэр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1827 год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Обнаружил яйцеклетку млекопитающих</a:t>
            </a:r>
          </a:p>
          <a:p>
            <a:pPr>
              <a:buNone/>
            </a:pPr>
            <a:r>
              <a:rPr lang="ru-RU" dirty="0" smtClean="0"/>
              <a:t>Вывод: каждый организм развивается из одной клетки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44824"/>
            <a:ext cx="2808312" cy="363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Роберт Броун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1831-1833 гг.</a:t>
            </a:r>
          </a:p>
          <a:p>
            <a:r>
              <a:rPr lang="ru-RU" dirty="0" smtClean="0"/>
              <a:t>Обнаружил в растительных клетках ядро – важнейшую составную часть клетки.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04864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Клеточная теория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r>
              <a:rPr lang="ru-RU" dirty="0" smtClean="0"/>
              <a:t>В 1839 г. Теодор Шванн издал в Берлине книгу «Микроскопические исследования о соответствии в структуре и росте животных и растений», в которой он сформулировал клеточную теорию.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420888"/>
            <a:ext cx="25769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372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История изучения клетки. Клеточная теория.</vt:lpstr>
      <vt:lpstr>Заполнить таблицу: «Основные этапы развития клеточной теории»</vt:lpstr>
      <vt:lpstr>История изучения клетки</vt:lpstr>
      <vt:lpstr>Захарий Янсен</vt:lpstr>
      <vt:lpstr>Роберт Гук</vt:lpstr>
      <vt:lpstr>Антони ван Левенгук</vt:lpstr>
      <vt:lpstr>Карл Бэр</vt:lpstr>
      <vt:lpstr>Роберт Броун</vt:lpstr>
      <vt:lpstr>Клеточная теория</vt:lpstr>
      <vt:lpstr>Презентация PowerPoint</vt:lpstr>
      <vt:lpstr>Первая версия клеточной теории </vt:lpstr>
      <vt:lpstr>Рудольф Вирхов</vt:lpstr>
      <vt:lpstr>XIX век</vt:lpstr>
      <vt:lpstr>Основные положения клеточной теории на современном этапе развития биологии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2012-09-18T09:58:30Z</dcterms:created>
  <dcterms:modified xsi:type="dcterms:W3CDTF">2022-05-07T04:18:28Z</dcterms:modified>
</cp:coreProperties>
</file>