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256" r:id="rId2"/>
    <p:sldId id="258" r:id="rId3"/>
    <p:sldId id="262" r:id="rId4"/>
    <p:sldId id="270" r:id="rId5"/>
    <p:sldId id="263" r:id="rId6"/>
    <p:sldId id="267" r:id="rId7"/>
    <p:sldId id="268" r:id="rId8"/>
    <p:sldId id="274" r:id="rId9"/>
    <p:sldId id="264" r:id="rId10"/>
    <p:sldId id="272" r:id="rId11"/>
    <p:sldId id="273" r:id="rId12"/>
    <p:sldId id="265" r:id="rId13"/>
    <p:sldId id="266" r:id="rId14"/>
    <p:sldId id="278" r:id="rId15"/>
    <p:sldId id="279" r:id="rId16"/>
    <p:sldId id="280" r:id="rId17"/>
    <p:sldId id="281" r:id="rId18"/>
    <p:sldId id="282" r:id="rId19"/>
    <p:sldId id="284" r:id="rId20"/>
    <p:sldId id="283" r:id="rId21"/>
    <p:sldId id="285" r:id="rId22"/>
    <p:sldId id="269" r:id="rId23"/>
    <p:sldId id="275" r:id="rId24"/>
    <p:sldId id="286" r:id="rId25"/>
    <p:sldId id="288" r:id="rId26"/>
    <p:sldId id="289" r:id="rId27"/>
    <p:sldId id="276" r:id="rId28"/>
    <p:sldId id="287" r:id="rId29"/>
    <p:sldId id="290" r:id="rId30"/>
    <p:sldId id="291" r:id="rId31"/>
    <p:sldId id="292" r:id="rId32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253BB-80F6-4323-B32A-DD73646D7CD8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92C6C-848D-4AF1-8B08-6DA9FF5A0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70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92C6C-848D-4AF1-8B08-6DA9FF5A082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809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92C6C-848D-4AF1-8B08-6DA9FF5A082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83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92C6C-848D-4AF1-8B08-6DA9FF5A082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795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92C6C-848D-4AF1-8B08-6DA9FF5A082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795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trudvsem.ru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Практическая подготовка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2024-2025 </a:t>
            </a:r>
            <a:r>
              <a:rPr lang="ru-RU" sz="3200" dirty="0" smtClean="0"/>
              <a:t>учебный год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4494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6" t="14628" r="16964" b="11081"/>
          <a:stretch/>
        </p:blipFill>
        <p:spPr bwMode="auto">
          <a:xfrm>
            <a:off x="755576" y="1255677"/>
            <a:ext cx="7632848" cy="485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4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14523" r="16759" b="11206"/>
          <a:stretch/>
        </p:blipFill>
        <p:spPr bwMode="auto">
          <a:xfrm>
            <a:off x="750061" y="1340768"/>
            <a:ext cx="7494347" cy="487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19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 t="14473" r="51342" b="12682"/>
          <a:stretch/>
        </p:blipFill>
        <p:spPr bwMode="auto">
          <a:xfrm>
            <a:off x="1763688" y="560771"/>
            <a:ext cx="5311187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94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1" t="27628" r="24981" b="31918"/>
          <a:stretch/>
        </p:blipFill>
        <p:spPr bwMode="auto">
          <a:xfrm>
            <a:off x="755576" y="908720"/>
            <a:ext cx="7669567" cy="456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73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0" t="23938" r="50863" b="34477"/>
          <a:stretch/>
        </p:blipFill>
        <p:spPr bwMode="auto">
          <a:xfrm>
            <a:off x="1691679" y="620688"/>
            <a:ext cx="591564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338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36703" t="10159" r="36483" b="28444"/>
          <a:stretch/>
        </p:blipFill>
        <p:spPr bwMode="auto">
          <a:xfrm>
            <a:off x="2555776" y="620688"/>
            <a:ext cx="4104456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4270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19" y="548680"/>
            <a:ext cx="811421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391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9" t="20658" r="51028" b="20683"/>
          <a:stretch/>
        </p:blipFill>
        <p:spPr bwMode="auto">
          <a:xfrm>
            <a:off x="1691680" y="656397"/>
            <a:ext cx="5328592" cy="557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839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1"/>
          <a:stretch/>
        </p:blipFill>
        <p:spPr bwMode="auto">
          <a:xfrm>
            <a:off x="2051720" y="620688"/>
            <a:ext cx="527562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797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1" t="22004" r="51840" b="13240"/>
          <a:stretch/>
        </p:blipFill>
        <p:spPr bwMode="auto">
          <a:xfrm>
            <a:off x="2195736" y="620688"/>
            <a:ext cx="4602514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794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412776"/>
            <a:ext cx="6399813" cy="30141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u="sng" dirty="0">
                <a:solidFill>
                  <a:srgbClr val="0070C0"/>
                </a:solidFill>
              </a:rPr>
              <a:t>С 21 сентября </a:t>
            </a:r>
            <a:r>
              <a:rPr lang="ru-RU" u="sng" dirty="0" smtClean="0">
                <a:solidFill>
                  <a:srgbClr val="0070C0"/>
                </a:solidFill>
              </a:rPr>
              <a:t>2020г</a:t>
            </a:r>
            <a:r>
              <a:rPr lang="ru-RU" u="sng" dirty="0">
                <a:solidFill>
                  <a:srgbClr val="0070C0"/>
                </a:solidFill>
              </a:rPr>
              <a:t>.  действует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Приказ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Минобрнауки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РФ № 885,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Минпросвещения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РФ № 390 от 05.08.2020г. «О практической подготовке обучающихся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1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35604" t="29305" r="35384" b="10524"/>
          <a:stretch/>
        </p:blipFill>
        <p:spPr bwMode="auto">
          <a:xfrm>
            <a:off x="2051720" y="692696"/>
            <a:ext cx="4968552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4834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340768"/>
            <a:ext cx="6768752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ПРИМЕРНОЕ СОДЕРЖАНИЕ ОТЧЕТА</a:t>
            </a:r>
          </a:p>
          <a:p>
            <a:endParaRPr lang="ru-RU" sz="900" dirty="0"/>
          </a:p>
          <a:p>
            <a:r>
              <a:rPr lang="ru-RU" sz="1200" dirty="0" smtClean="0"/>
              <a:t>1.Общие </a:t>
            </a:r>
            <a:r>
              <a:rPr lang="ru-RU" sz="1200" dirty="0"/>
              <a:t>данные об организации и объекте практики.	</a:t>
            </a:r>
          </a:p>
          <a:p>
            <a:r>
              <a:rPr lang="ru-RU" sz="1200" dirty="0"/>
              <a:t>Полное название и организационная структура  Профильной организации. Перечень и характеристика основных  объектов. Техническая оснащенность, организация материально-технического снабжения и транспортное хозяйство. Существующая в организации система охраны труда.                                                                                                               </a:t>
            </a:r>
          </a:p>
          <a:p>
            <a:r>
              <a:rPr lang="ru-RU" sz="1200" dirty="0" smtClean="0"/>
              <a:t>2.Организация  </a:t>
            </a:r>
            <a:r>
              <a:rPr lang="ru-RU" sz="1200" dirty="0"/>
              <a:t>производства.           </a:t>
            </a:r>
          </a:p>
          <a:p>
            <a:r>
              <a:rPr lang="ru-RU" sz="1200" dirty="0"/>
              <a:t>Порядок выполнения подготовительных и основных  работ. Геодезическое обеспечение работ. Подготовка строительной площадки к началу производства работ. Организация контроля качества работ. Организация приемки, складирования, хранения и транспортирования материалов и конструкций.                                                                                      </a:t>
            </a:r>
          </a:p>
          <a:p>
            <a:r>
              <a:rPr lang="ru-RU" sz="1200" dirty="0"/>
              <a:t>3. Работа ведущих отделов.  Структура и функции отделов. Планы, графики, документация. Система учета и контроля качества работ.</a:t>
            </a:r>
          </a:p>
          <a:p>
            <a:r>
              <a:rPr lang="ru-RU" sz="1200" dirty="0"/>
              <a:t>4. Отчет о работе в качестве дублера специалиста Профильной организации.</a:t>
            </a:r>
          </a:p>
          <a:p>
            <a:r>
              <a:rPr lang="ru-RU" sz="1200" dirty="0"/>
              <a:t>5. Отчет об экскурсиях. </a:t>
            </a:r>
          </a:p>
          <a:p>
            <a:r>
              <a:rPr lang="ru-RU" sz="1200" dirty="0"/>
              <a:t>Описать объект и цель экскурсии, кратко изложить увиденное, выполнить необходимые эскизы, схемы.</a:t>
            </a:r>
          </a:p>
          <a:p>
            <a:r>
              <a:rPr lang="ru-RU" sz="1200" dirty="0"/>
              <a:t>6. Описание пробной квалификационной работы (если выполнялась)</a:t>
            </a:r>
          </a:p>
          <a:p>
            <a:r>
              <a:rPr lang="ru-RU" sz="1200" dirty="0"/>
              <a:t>7. Выводы и предложения.</a:t>
            </a:r>
          </a:p>
          <a:p>
            <a:r>
              <a:rPr lang="ru-RU" sz="1200" dirty="0"/>
              <a:t>Подвести итог своей работе в качестве дублера  специалиста в Профильной организации. Кратко указать, чему научился в период практики, что узнал нового, прогрессивного, отметить какие трудности встретились при выполнении плана практики и как они были устранены. На основе наблюдений в процессе  производственной практики  какие сделали замечания, предложения, что хотите усовершенствовать. </a:t>
            </a:r>
          </a:p>
          <a:p>
            <a:endParaRPr lang="ru-RU" sz="1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585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980728"/>
            <a:ext cx="6183789" cy="4742341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ОТЧЕТ </a:t>
            </a:r>
            <a:r>
              <a:rPr lang="ru-RU" b="1" dirty="0">
                <a:solidFill>
                  <a:srgbClr val="FF0000"/>
                </a:solidFill>
              </a:rPr>
              <a:t>по </a:t>
            </a:r>
            <a:r>
              <a:rPr lang="ru-RU" b="1" dirty="0" smtClean="0">
                <a:solidFill>
                  <a:srgbClr val="FF0000"/>
                </a:solidFill>
              </a:rPr>
              <a:t>практике</a:t>
            </a:r>
            <a:r>
              <a:rPr lang="ru-RU" dirty="0" smtClean="0"/>
              <a:t>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теперь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утверждать его подписью и печатью работодателя не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нужно!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Печать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работодателя, </a:t>
            </a:r>
            <a:r>
              <a:rPr lang="ru-RU" dirty="0">
                <a:solidFill>
                  <a:srgbClr val="FF0000"/>
                </a:solidFill>
              </a:rPr>
              <a:t>ставиться только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на один документ </a:t>
            </a:r>
            <a:r>
              <a:rPr lang="ru-RU" b="1" u="sng" dirty="0">
                <a:solidFill>
                  <a:srgbClr val="FF0000"/>
                </a:solidFill>
              </a:rPr>
              <a:t>Аттестационный </a:t>
            </a:r>
            <a:r>
              <a:rPr lang="ru-RU" b="1" u="sng" dirty="0" smtClean="0">
                <a:solidFill>
                  <a:srgbClr val="FF0000"/>
                </a:solidFill>
              </a:rPr>
              <a:t>лист</a:t>
            </a:r>
            <a:endParaRPr lang="ru-RU" b="1" u="sng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3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Документы, которые оформляют руководители практики!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Отчет руководителя практики</a:t>
            </a:r>
          </a:p>
          <a:p>
            <a:r>
              <a:rPr lang="ru-RU" dirty="0" smtClean="0"/>
              <a:t>Маршрутный лист</a:t>
            </a:r>
          </a:p>
          <a:p>
            <a:r>
              <a:rPr lang="ru-RU" dirty="0" smtClean="0"/>
              <a:t>Сведения </a:t>
            </a:r>
            <a:r>
              <a:rPr lang="ru-RU" dirty="0"/>
              <a:t>о сдаче  документации по  </a:t>
            </a:r>
            <a:r>
              <a:rPr lang="ru-RU" dirty="0" smtClean="0"/>
              <a:t>практике студентов </a:t>
            </a:r>
            <a:r>
              <a:rPr lang="ru-RU" dirty="0"/>
              <a:t>группы </a:t>
            </a:r>
            <a:r>
              <a:rPr lang="ru-RU" dirty="0" smtClean="0"/>
              <a:t>___</a:t>
            </a:r>
          </a:p>
          <a:p>
            <a:r>
              <a:rPr lang="ru-RU" dirty="0"/>
              <a:t>Зачетная ведомость </a:t>
            </a:r>
            <a:r>
              <a:rPr lang="ru-RU" dirty="0" smtClean="0"/>
              <a:t>по  практике (копия)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54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5" t="15974" r="50874" b="6160"/>
          <a:stretch/>
        </p:blipFill>
        <p:spPr bwMode="auto">
          <a:xfrm>
            <a:off x="2195736" y="620688"/>
            <a:ext cx="4392488" cy="562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432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8" t="17299" r="32268" b="6625"/>
          <a:stretch/>
        </p:blipFill>
        <p:spPr bwMode="auto">
          <a:xfrm>
            <a:off x="2339752" y="620687"/>
            <a:ext cx="4464495" cy="556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67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" t="14164" r="-1560" b="35442"/>
          <a:stretch/>
        </p:blipFill>
        <p:spPr bwMode="auto">
          <a:xfrm>
            <a:off x="1547664" y="585785"/>
            <a:ext cx="6336704" cy="575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059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4" t="24438" r="29803" b="14044"/>
          <a:stretch/>
        </p:blipFill>
        <p:spPr bwMode="auto">
          <a:xfrm>
            <a:off x="1763687" y="620688"/>
            <a:ext cx="6106607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49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4" b="25855"/>
          <a:stretch/>
        </p:blipFill>
        <p:spPr bwMode="auto">
          <a:xfrm>
            <a:off x="1979712" y="476672"/>
            <a:ext cx="4937085" cy="5924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089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Работа в России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772816"/>
            <a:ext cx="43204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Сайт: 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://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trudvsem.ru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" t="4272" r="14405" b="4235"/>
          <a:stretch/>
        </p:blipFill>
        <p:spPr bwMode="auto">
          <a:xfrm>
            <a:off x="1331640" y="2546647"/>
            <a:ext cx="5328592" cy="331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391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196752"/>
            <a:ext cx="6111781" cy="452631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Положение № СМК-П-107 о практической подготовке обучающихся  Областного государственного бюджетного  профессионального образовательного учреждения  «Рязанский строительный колледж  имени Героя Советского Союза В.А. </a:t>
            </a:r>
            <a:r>
              <a:rPr lang="ru-RU" dirty="0" err="1">
                <a:solidFill>
                  <a:srgbClr val="FF0000"/>
                </a:solidFill>
              </a:rPr>
              <a:t>Беглова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Действует с 21 сентября 2020г.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55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1" t="3596" r="25485" b="17409"/>
          <a:stretch/>
        </p:blipFill>
        <p:spPr bwMode="auto">
          <a:xfrm>
            <a:off x="1403648" y="764704"/>
            <a:ext cx="5904656" cy="462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633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6"/>
          <a:stretch/>
        </p:blipFill>
        <p:spPr bwMode="auto">
          <a:xfrm>
            <a:off x="899592" y="980728"/>
            <a:ext cx="7398790" cy="386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253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908720"/>
            <a:ext cx="6255797" cy="481434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Практическая </a:t>
            </a:r>
            <a:r>
              <a:rPr lang="ru-RU" sz="2800" dirty="0">
                <a:solidFill>
                  <a:srgbClr val="FF0000"/>
                </a:solidFill>
              </a:rPr>
              <a:t>подготовка при прохождении практики может быть осуществлена как в </a:t>
            </a:r>
            <a:r>
              <a:rPr lang="ru-RU" sz="2800" u="sng" dirty="0">
                <a:solidFill>
                  <a:srgbClr val="FF0000"/>
                </a:solidFill>
              </a:rPr>
              <a:t>образовательной </a:t>
            </a:r>
            <a:r>
              <a:rPr lang="ru-RU" sz="2800" u="sng" dirty="0" smtClean="0">
                <a:solidFill>
                  <a:srgbClr val="FF0000"/>
                </a:solidFill>
              </a:rPr>
              <a:t>организации (колледж)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>
                <a:solidFill>
                  <a:srgbClr val="FF0000"/>
                </a:solidFill>
              </a:rPr>
              <a:t>так и в профильной организации на усмотрение самой образовательной организации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</a:p>
          <a:p>
            <a:pPr marL="0" indent="0" algn="ctr"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</a:rPr>
              <a:t>На сайте колледжа  в разделе ПРЕПОДАВАТЕЛЯМ размещены все документы по практике</a:t>
            </a:r>
          </a:p>
          <a:p>
            <a:pPr marL="0" indent="0" algn="ctr">
              <a:buNone/>
            </a:pP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82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7" t="11299" r="18580" b="3020"/>
          <a:stretch/>
        </p:blipFill>
        <p:spPr bwMode="auto">
          <a:xfrm>
            <a:off x="755576" y="692696"/>
            <a:ext cx="7452106" cy="554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755576" y="1988840"/>
            <a:ext cx="1584605" cy="7200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08104" y="2492896"/>
            <a:ext cx="1609725" cy="7747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3001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75656" y="908720"/>
            <a:ext cx="6183789" cy="48143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u="sng" dirty="0" smtClean="0">
                <a:solidFill>
                  <a:srgbClr val="C00000"/>
                </a:solidFill>
              </a:rPr>
              <a:t>П.2.2</a:t>
            </a:r>
            <a:r>
              <a:rPr lang="ru-RU" sz="2000" b="1" u="sng" dirty="0">
                <a:solidFill>
                  <a:srgbClr val="C00000"/>
                </a:solidFill>
              </a:rPr>
              <a:t>. Профильная организация обязана: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2.2.2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назначить ответственное лицо, соответствующее требованиям трудового законодательства Российской Федерации о допуске к педагогической деятельности, из числа работников Профильной организации, которое обеспечивает организацию реализации компонентов образовательной программы в форме практической подготовки со стороны Профильной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организации.</a:t>
            </a:r>
          </a:p>
          <a:p>
            <a:pPr marL="0" indent="0" algn="ctr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СПРАВКА О НЕСУДИМОСТИ!!!</a:t>
            </a:r>
            <a:endParaRPr lang="ru-RU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03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6984776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u="sng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u="sng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u="sng" dirty="0" smtClean="0">
                <a:solidFill>
                  <a:srgbClr val="C00000"/>
                </a:solidFill>
              </a:rPr>
              <a:t>Практику можно проходить у  </a:t>
            </a:r>
            <a:r>
              <a:rPr lang="ru-RU" sz="2800" b="1" u="sng" dirty="0">
                <a:solidFill>
                  <a:srgbClr val="C00000"/>
                </a:solidFill>
              </a:rPr>
              <a:t>индивидуальных предпринимателей.</a:t>
            </a: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Документы, которые оформляют студенты!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Договор</a:t>
            </a:r>
          </a:p>
          <a:p>
            <a:r>
              <a:rPr lang="ru-RU" dirty="0" smtClean="0"/>
              <a:t>ОТЧЕТ по </a:t>
            </a:r>
            <a:r>
              <a:rPr lang="ru-RU" dirty="0"/>
              <a:t>результатам производственной (производственной преддипломной) </a:t>
            </a:r>
            <a:r>
              <a:rPr lang="ru-RU" dirty="0" smtClean="0"/>
              <a:t>практики</a:t>
            </a:r>
          </a:p>
          <a:p>
            <a:r>
              <a:rPr lang="ru-RU" dirty="0" smtClean="0"/>
              <a:t>Приказ о зачислении на практику в организацию</a:t>
            </a:r>
          </a:p>
          <a:p>
            <a:r>
              <a:rPr lang="ru-RU" dirty="0" smtClean="0"/>
              <a:t>Табель </a:t>
            </a:r>
            <a:r>
              <a:rPr lang="ru-RU" dirty="0"/>
              <a:t>выхода на работу</a:t>
            </a:r>
            <a:endParaRPr lang="ru-RU" dirty="0" smtClean="0"/>
          </a:p>
          <a:p>
            <a:r>
              <a:rPr lang="ru-RU" dirty="0" smtClean="0"/>
              <a:t>Аттестационный лист </a:t>
            </a:r>
            <a:r>
              <a:rPr lang="ru-RU" dirty="0" smtClean="0">
                <a:solidFill>
                  <a:srgbClr val="FF0000"/>
                </a:solidFill>
              </a:rPr>
              <a:t>(ПЕЧАТЬ)</a:t>
            </a:r>
          </a:p>
          <a:p>
            <a:r>
              <a:rPr lang="ru-RU" dirty="0" smtClean="0"/>
              <a:t>Характеристика</a:t>
            </a:r>
          </a:p>
          <a:p>
            <a:r>
              <a:rPr lang="ru-RU" dirty="0"/>
              <a:t>ДНЕВНИК производственной (производственной преддипломной) практики</a:t>
            </a:r>
          </a:p>
          <a:p>
            <a:r>
              <a:rPr lang="ru-RU" dirty="0" smtClean="0"/>
              <a:t>Описание изученных работ (доклад+ </a:t>
            </a:r>
            <a:r>
              <a:rPr lang="ru-RU" dirty="0" err="1" smtClean="0"/>
              <a:t>фото+чертежи</a:t>
            </a:r>
            <a:r>
              <a:rPr lang="ru-RU" dirty="0" smtClean="0"/>
              <a:t>)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89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14671" r="18274" b="4769"/>
          <a:stretch/>
        </p:blipFill>
        <p:spPr bwMode="auto">
          <a:xfrm>
            <a:off x="653976" y="856702"/>
            <a:ext cx="7851285" cy="54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05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447</TotalTime>
  <Words>277</Words>
  <Application>Microsoft Office PowerPoint</Application>
  <PresentationFormat>Экран (4:3)</PresentationFormat>
  <Paragraphs>59</Paragraphs>
  <Slides>31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Кнопка</vt:lpstr>
      <vt:lpstr>Практическая подготовка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Документы, которые оформляют студенты!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Документы, которые оформляют руководители практики!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в России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Практическая подготовка</dc:title>
  <dc:creator>User</dc:creator>
  <cp:lastModifiedBy>User</cp:lastModifiedBy>
  <cp:revision>43</cp:revision>
  <cp:lastPrinted>2022-12-27T10:50:03Z</cp:lastPrinted>
  <dcterms:created xsi:type="dcterms:W3CDTF">2020-12-26T08:11:38Z</dcterms:created>
  <dcterms:modified xsi:type="dcterms:W3CDTF">2025-01-09T06:19:55Z</dcterms:modified>
</cp:coreProperties>
</file>