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0A1BE24-B3DE-4E43-847F-3FF08D9DF16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2FDFEBA-474A-4A6F-AD71-192B83F838C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09601"/>
            <a:ext cx="8062664" cy="2459359"/>
          </a:xfrm>
        </p:spPr>
        <p:txBody>
          <a:bodyPr/>
          <a:lstStyle/>
          <a:p>
            <a:r>
              <a:rPr lang="ru-RU" sz="11500" b="1" dirty="0" smtClean="0"/>
              <a:t>Растворы</a:t>
            </a:r>
            <a:endParaRPr lang="ru-RU" sz="115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93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Определите массовую долю (в %) </a:t>
            </a:r>
            <a:r>
              <a:rPr lang="en-US" sz="4000" dirty="0" err="1" smtClean="0">
                <a:solidFill>
                  <a:schemeClr val="tx1"/>
                </a:solidFill>
              </a:rPr>
              <a:t>NaCl</a:t>
            </a:r>
            <a:r>
              <a:rPr lang="ru-RU" sz="4000" dirty="0" smtClean="0">
                <a:solidFill>
                  <a:schemeClr val="tx1"/>
                </a:solidFill>
              </a:rPr>
              <a:t> в растворе, полученном при растворении </a:t>
            </a:r>
            <a:r>
              <a:rPr lang="en-US" sz="4000" dirty="0" err="1" smtClean="0">
                <a:solidFill>
                  <a:schemeClr val="tx1"/>
                </a:solidFill>
              </a:rPr>
              <a:t>NaCl</a:t>
            </a:r>
            <a:r>
              <a:rPr lang="ru-RU" sz="4000" dirty="0" smtClean="0">
                <a:solidFill>
                  <a:schemeClr val="tx1"/>
                </a:solidFill>
              </a:rPr>
              <a:t> массой 20г в 300мл воды.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Определите массовую долю (в %) </a:t>
            </a:r>
            <a:r>
              <a:rPr lang="ru-RU" sz="4000" dirty="0" err="1" smtClean="0">
                <a:solidFill>
                  <a:schemeClr val="tx1"/>
                </a:solidFill>
              </a:rPr>
              <a:t>NaCl</a:t>
            </a:r>
            <a:r>
              <a:rPr lang="ru-RU" sz="4000" dirty="0" smtClean="0">
                <a:solidFill>
                  <a:schemeClr val="tx1"/>
                </a:solidFill>
              </a:rPr>
              <a:t>, полученного при смешении двух растворов </a:t>
            </a:r>
            <a:r>
              <a:rPr lang="en-US" sz="4000" dirty="0" err="1" smtClean="0">
                <a:solidFill>
                  <a:schemeClr val="tx1"/>
                </a:solidFill>
              </a:rPr>
              <a:t>NaCl</a:t>
            </a:r>
            <a:r>
              <a:rPr lang="ru-RU" sz="4000" dirty="0" smtClean="0">
                <a:solidFill>
                  <a:schemeClr val="tx1"/>
                </a:solidFill>
              </a:rPr>
              <a:t>: массой 120г с массовой долей </a:t>
            </a:r>
            <a:r>
              <a:rPr lang="en-US" sz="4000" dirty="0" err="1" smtClean="0">
                <a:solidFill>
                  <a:schemeClr val="tx1"/>
                </a:solidFill>
              </a:rPr>
              <a:t>NaCl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40% и массой 200г с массовой долей </a:t>
            </a:r>
            <a:r>
              <a:rPr lang="en-US" sz="4000" dirty="0" err="1" smtClean="0">
                <a:solidFill>
                  <a:schemeClr val="tx1"/>
                </a:solidFill>
              </a:rPr>
              <a:t>NaCl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15%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9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Сколько граммов КОН содержится в растворе объемом 200мл с массовой долей КОН 10%, плотность которой равна 1,09г/мл?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25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5.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Сколько граммов </a:t>
            </a:r>
            <a:r>
              <a:rPr lang="en-US" sz="4000" dirty="0" err="1" smtClean="0">
                <a:solidFill>
                  <a:schemeClr val="tx1"/>
                </a:solidFill>
              </a:rPr>
              <a:t>NaOH</a:t>
            </a:r>
            <a:r>
              <a:rPr lang="ru-RU" sz="4000" dirty="0" smtClean="0">
                <a:solidFill>
                  <a:schemeClr val="tx1"/>
                </a:solidFill>
              </a:rPr>
              <a:t> содержится в растворе массой 250г с массовой долей </a:t>
            </a:r>
            <a:r>
              <a:rPr lang="en-US" sz="4000" dirty="0" err="1" smtClean="0">
                <a:solidFill>
                  <a:schemeClr val="tx1"/>
                </a:solidFill>
              </a:rPr>
              <a:t>NaOH</a:t>
            </a:r>
            <a:r>
              <a:rPr lang="ru-RU" sz="4000" dirty="0" smtClean="0">
                <a:solidFill>
                  <a:schemeClr val="tx1"/>
                </a:solidFill>
              </a:rPr>
              <a:t> 20%?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01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6.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К 200мл раствора </a:t>
            </a:r>
            <a:r>
              <a:rPr lang="en-US" sz="4000" dirty="0" smtClean="0">
                <a:solidFill>
                  <a:schemeClr val="tx1"/>
                </a:solidFill>
              </a:rPr>
              <a:t>H</a:t>
            </a:r>
            <a:r>
              <a:rPr lang="en-US" b="1" dirty="0" smtClean="0">
                <a:solidFill>
                  <a:schemeClr val="tx1"/>
                </a:solidFill>
              </a:rPr>
              <a:t>2</a:t>
            </a:r>
            <a:r>
              <a:rPr lang="en-US" sz="4000" dirty="0" smtClean="0">
                <a:solidFill>
                  <a:schemeClr val="tx1"/>
                </a:solidFill>
              </a:rPr>
              <a:t>SO</a:t>
            </a:r>
            <a:r>
              <a:rPr lang="en-US" b="1" dirty="0" smtClean="0">
                <a:solidFill>
                  <a:schemeClr val="tx1"/>
                </a:solidFill>
              </a:rPr>
              <a:t>4</a:t>
            </a:r>
            <a:r>
              <a:rPr lang="ru-RU" sz="4000" dirty="0" smtClean="0">
                <a:solidFill>
                  <a:schemeClr val="tx1"/>
                </a:solidFill>
              </a:rPr>
              <a:t> (плотность 1,066г/мл) с массовой долей </a:t>
            </a:r>
            <a:r>
              <a:rPr lang="en-US" sz="4000" dirty="0" smtClean="0">
                <a:solidFill>
                  <a:schemeClr val="tx1"/>
                </a:solidFill>
              </a:rPr>
              <a:t>H</a:t>
            </a:r>
            <a:r>
              <a:rPr lang="en-US" b="1" dirty="0" smtClean="0">
                <a:solidFill>
                  <a:schemeClr val="tx1"/>
                </a:solidFill>
              </a:rPr>
              <a:t>2</a:t>
            </a:r>
            <a:r>
              <a:rPr lang="en-US" sz="4000" dirty="0" smtClean="0">
                <a:solidFill>
                  <a:schemeClr val="tx1"/>
                </a:solidFill>
              </a:rPr>
              <a:t>SO</a:t>
            </a:r>
            <a:r>
              <a:rPr lang="en-US" b="1" dirty="0" smtClean="0">
                <a:solidFill>
                  <a:schemeClr val="tx1"/>
                </a:solidFill>
              </a:rPr>
              <a:t>4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10% прилили 1л воды. Определите массовую долю (в %) </a:t>
            </a:r>
            <a:r>
              <a:rPr lang="en-US" sz="4000" dirty="0">
                <a:solidFill>
                  <a:schemeClr val="tx1"/>
                </a:solidFill>
              </a:rPr>
              <a:t>H</a:t>
            </a:r>
            <a:r>
              <a:rPr lang="en-US" b="1" dirty="0">
                <a:solidFill>
                  <a:schemeClr val="tx1"/>
                </a:solidFill>
              </a:rPr>
              <a:t>2</a:t>
            </a:r>
            <a:r>
              <a:rPr lang="en-US" sz="4000" dirty="0">
                <a:solidFill>
                  <a:schemeClr val="tx1"/>
                </a:solidFill>
              </a:rPr>
              <a:t>SO</a:t>
            </a:r>
            <a:r>
              <a:rPr lang="en-US" b="1" dirty="0">
                <a:solidFill>
                  <a:schemeClr val="tx1"/>
                </a:solidFill>
              </a:rPr>
              <a:t>4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в полученном растворе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43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7.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Определите массовую долю (в %) </a:t>
            </a:r>
            <a:r>
              <a:rPr lang="en-US" sz="3600" dirty="0" err="1" smtClean="0">
                <a:solidFill>
                  <a:schemeClr val="tx1"/>
                </a:solidFill>
              </a:rPr>
              <a:t>NaCl</a:t>
            </a:r>
            <a:r>
              <a:rPr lang="ru-RU" sz="3600" dirty="0" smtClean="0">
                <a:solidFill>
                  <a:schemeClr val="tx1"/>
                </a:solidFill>
              </a:rPr>
              <a:t> в растворе, полученном при смешении раствора массой 20г с массовой долей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NaCl</a:t>
            </a:r>
            <a:r>
              <a:rPr lang="ru-RU" sz="3600" dirty="0" smtClean="0">
                <a:solidFill>
                  <a:schemeClr val="tx1"/>
                </a:solidFill>
              </a:rPr>
              <a:t> 20% и раствора объем 100мл с массовой долей </a:t>
            </a:r>
            <a:r>
              <a:rPr lang="en-US" sz="3600" dirty="0" err="1" smtClean="0">
                <a:solidFill>
                  <a:schemeClr val="tx1"/>
                </a:solidFill>
              </a:rPr>
              <a:t>NaCl</a:t>
            </a:r>
            <a:r>
              <a:rPr lang="ru-RU" sz="3600" dirty="0" smtClean="0">
                <a:solidFill>
                  <a:schemeClr val="tx1"/>
                </a:solidFill>
              </a:rPr>
              <a:t> 30% и плотностью 1,15 г/мл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7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8.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Сколько мл </a:t>
            </a:r>
            <a:r>
              <a:rPr lang="en-US" sz="4000" dirty="0" smtClean="0">
                <a:solidFill>
                  <a:schemeClr val="tx1"/>
                </a:solidFill>
              </a:rPr>
              <a:t>HNO</a:t>
            </a:r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с массовой долей 20% и плотностью 1,15г/мл потребуется для нейтрализации раствора, содержащего КОН массой 5,6г.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10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9.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Сколько соли надо добавить к 350г воды для приготовления раствора с массовой долей соли 30%?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83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10.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На металлический натрий массой 4,6г подействовали 200мл воды. Определите массовую долю (в %) полученной щелочи в растворе.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85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640960" cy="68016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Растворы – это гомогенные системы переменного состава, состоящие из частиц растворителя и растворенного вещества, между которыми осуществляются физико-химические взаимодействия.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2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u="sng" dirty="0" smtClean="0">
                <a:solidFill>
                  <a:schemeClr val="tx1"/>
                </a:solidFill>
              </a:rPr>
              <a:t>Сольваты</a:t>
            </a:r>
            <a:r>
              <a:rPr lang="ru-RU" sz="4000" dirty="0" smtClean="0">
                <a:solidFill>
                  <a:schemeClr val="tx1"/>
                </a:solidFill>
              </a:rPr>
              <a:t> – это продукты переменного состава, которые образуются в результате химического взаимодействия растворенного вещества с растворителем.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Если в качестве растворителя выступает вода, то образуются </a:t>
            </a:r>
            <a:r>
              <a:rPr lang="ru-RU" sz="4000" u="sng" dirty="0" smtClean="0">
                <a:solidFill>
                  <a:schemeClr val="tx1"/>
                </a:solidFill>
              </a:rPr>
              <a:t>гидраты</a:t>
            </a:r>
            <a:r>
              <a:rPr lang="ru-RU" sz="4000" dirty="0" smtClean="0">
                <a:solidFill>
                  <a:schemeClr val="tx1"/>
                </a:solidFill>
              </a:rPr>
              <a:t>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15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u="sng" dirty="0" smtClean="0">
                <a:solidFill>
                  <a:schemeClr val="tx1"/>
                </a:solidFill>
              </a:rPr>
              <a:t>Насыщенный раствор </a:t>
            </a:r>
            <a:r>
              <a:rPr lang="ru-RU" sz="4000" dirty="0" smtClean="0">
                <a:solidFill>
                  <a:schemeClr val="tx1"/>
                </a:solidFill>
              </a:rPr>
              <a:t>– содержит </a:t>
            </a:r>
            <a:r>
              <a:rPr lang="ru-RU" sz="4000" dirty="0">
                <a:solidFill>
                  <a:schemeClr val="tx1"/>
                </a:solidFill>
              </a:rPr>
              <a:t>м</a:t>
            </a:r>
            <a:r>
              <a:rPr lang="ru-RU" sz="4000" dirty="0" smtClean="0">
                <a:solidFill>
                  <a:schemeClr val="tx1"/>
                </a:solidFill>
              </a:rPr>
              <a:t>аксимальное количество растворенного вещества при данной температуре.</a:t>
            </a:r>
          </a:p>
          <a:p>
            <a:pPr marL="0" indent="0">
              <a:buNone/>
            </a:pPr>
            <a:r>
              <a:rPr lang="ru-RU" sz="4000" u="sng" dirty="0" smtClean="0">
                <a:solidFill>
                  <a:schemeClr val="tx1"/>
                </a:solidFill>
              </a:rPr>
              <a:t>Ненасыщенный раствор </a:t>
            </a:r>
            <a:r>
              <a:rPr lang="ru-RU" sz="4000" dirty="0" smtClean="0">
                <a:solidFill>
                  <a:schemeClr val="tx1"/>
                </a:solidFill>
              </a:rPr>
              <a:t>– содержит меньше количество растворенного вещества, чем насыщенный раствор.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25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растворимости вещества делят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Хорошо растворимые (Р&gt;1г вещества на 100г воды);</a:t>
            </a:r>
          </a:p>
          <a:p>
            <a:pPr marL="514350" indent="-514350"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Малорастворимые (М=0,001-1г вещества на 100г воды);</a:t>
            </a:r>
          </a:p>
          <a:p>
            <a:pPr marL="514350" indent="-514350"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Нерастворимые (Н&lt;0,001г вещества на 100г воды).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70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u="sng" dirty="0" smtClean="0">
                <a:solidFill>
                  <a:schemeClr val="tx1"/>
                </a:solidFill>
              </a:rPr>
              <a:t>Разбавленный раствор </a:t>
            </a:r>
            <a:r>
              <a:rPr lang="ru-RU" sz="4000" dirty="0" smtClean="0">
                <a:solidFill>
                  <a:schemeClr val="tx1"/>
                </a:solidFill>
              </a:rPr>
              <a:t>содержит мало растворенного вещества.</a:t>
            </a:r>
          </a:p>
          <a:p>
            <a:pPr marL="0" indent="0">
              <a:buNone/>
            </a:pPr>
            <a:r>
              <a:rPr lang="ru-RU" sz="4000" u="sng" dirty="0" smtClean="0">
                <a:solidFill>
                  <a:schemeClr val="tx1"/>
                </a:solidFill>
              </a:rPr>
              <a:t>Концентрированный раствор </a:t>
            </a:r>
            <a:r>
              <a:rPr lang="ru-RU" sz="4000" dirty="0" smtClean="0">
                <a:solidFill>
                  <a:schemeClr val="tx1"/>
                </a:solidFill>
              </a:rPr>
              <a:t>содержит много растворенного вещества.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260648"/>
                <a:ext cx="8363272" cy="63367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3600" dirty="0" smtClean="0">
                    <a:solidFill>
                      <a:schemeClr val="tx1"/>
                    </a:solidFill>
                  </a:rPr>
                  <a:t>Массовая доля растворенного вещества – это отношение массы растворенного вещества к массе раствора</a:t>
                </a:r>
              </a:p>
              <a:p>
                <a:pPr marL="0" indent="0">
                  <a:buNone/>
                </a:pPr>
                <a:endParaRPr lang="ru-RU" sz="36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ru-RU" sz="4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ru-RU" sz="4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4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4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ru-RU" sz="4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р.в.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4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4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ru-RU" sz="4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р−ра</m:t>
                              </m:r>
                            </m:sub>
                          </m:sSub>
                        </m:den>
                      </m:f>
                      <m:r>
                        <a:rPr lang="ru-RU" sz="44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ru-RU" sz="4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∙100%</m:t>
                      </m:r>
                    </m:oMath>
                  </m:oMathPara>
                </a14:m>
                <a:endParaRPr lang="ru-RU" sz="44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ru-RU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260648"/>
                <a:ext cx="8363272" cy="6336704"/>
              </a:xfrm>
              <a:blipFill rotWithShape="1">
                <a:blip r:embed="rId2"/>
                <a:stretch>
                  <a:fillRect l="-2187" t="-1444" r="-16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746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260648"/>
                <a:ext cx="8712968" cy="586551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3600" dirty="0" smtClean="0">
                    <a:solidFill>
                      <a:schemeClr val="tx1"/>
                    </a:solidFill>
                  </a:rPr>
                  <a:t>Молярная концентрация (С) показывает число молей растворенного вещества в 1л раствора</a:t>
                </a:r>
              </a:p>
              <a:p>
                <a:pPr marL="0" indent="0">
                  <a:buNone/>
                </a:pPr>
                <a:endParaRPr lang="ru-RU" sz="3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С= </m:t>
                      </m:r>
                      <m:f>
                        <m:fPr>
                          <m:ctrlPr>
                            <a:rPr lang="ru-RU" sz="4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36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3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ru-RU" sz="3600" dirty="0" smtClean="0">
                    <a:solidFill>
                      <a:schemeClr val="tx1"/>
                    </a:solidFill>
                  </a:rPr>
                  <a:t>[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c</a:t>
                </a:r>
                <a:r>
                  <a:rPr lang="ru-RU" sz="3600" dirty="0" smtClean="0">
                    <a:solidFill>
                      <a:schemeClr val="tx1"/>
                    </a:solidFill>
                  </a:rPr>
                  <a:t>]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= </a:t>
                </a:r>
                <a:r>
                  <a:rPr lang="ru-RU" sz="3600" dirty="0" smtClean="0">
                    <a:solidFill>
                      <a:schemeClr val="tx1"/>
                    </a:solidFill>
                  </a:rPr>
                  <a:t>моль/л</a:t>
                </a:r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260648"/>
                <a:ext cx="8712968" cy="5865515"/>
              </a:xfrm>
              <a:blipFill rotWithShape="1">
                <a:blip r:embed="rId2"/>
                <a:stretch>
                  <a:fillRect l="-2098" t="-15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074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Определите массовую долю (в %) КОН в растворе, если КОН массой 40г растворен в воде массой 160г.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98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341</TotalTime>
  <Words>430</Words>
  <Application>Microsoft Office PowerPoint</Application>
  <PresentationFormat>Экран (4:3)</PresentationFormat>
  <Paragraphs>40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Исполнительная</vt:lpstr>
      <vt:lpstr>Растворы</vt:lpstr>
      <vt:lpstr>Презентация PowerPoint</vt:lpstr>
      <vt:lpstr>Презентация PowerPoint</vt:lpstr>
      <vt:lpstr>Презентация PowerPoint</vt:lpstr>
      <vt:lpstr>По растворимости вещества делят</vt:lpstr>
      <vt:lpstr>Презентация PowerPoint</vt:lpstr>
      <vt:lpstr>Презентация PowerPoint</vt:lpstr>
      <vt:lpstr>Презентация PowerPoint</vt:lpstr>
      <vt:lpstr>Задача 1.</vt:lpstr>
      <vt:lpstr>Задача 2.</vt:lpstr>
      <vt:lpstr>Задача 3.</vt:lpstr>
      <vt:lpstr>Задача 4.</vt:lpstr>
      <vt:lpstr>Задача 5.</vt:lpstr>
      <vt:lpstr>Задача 6.</vt:lpstr>
      <vt:lpstr>Задача 7.</vt:lpstr>
      <vt:lpstr>Задача 8.</vt:lpstr>
      <vt:lpstr>Задача 9. </vt:lpstr>
      <vt:lpstr>Задача 10.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Растворы</dc:title>
  <dc:creator>User</dc:creator>
  <cp:lastModifiedBy>User</cp:lastModifiedBy>
  <cp:revision>10</cp:revision>
  <dcterms:created xsi:type="dcterms:W3CDTF">2018-04-02T06:30:17Z</dcterms:created>
  <dcterms:modified xsi:type="dcterms:W3CDTF">2018-04-06T11:17:38Z</dcterms:modified>
</cp:coreProperties>
</file>