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5" r:id="rId2"/>
    <p:sldId id="266" r:id="rId3"/>
    <p:sldId id="257" r:id="rId4"/>
    <p:sldId id="258" r:id="rId5"/>
    <p:sldId id="262" r:id="rId6"/>
    <p:sldId id="259" r:id="rId7"/>
    <p:sldId id="260" r:id="rId8"/>
    <p:sldId id="261" r:id="rId9"/>
    <p:sldId id="263" r:id="rId10"/>
    <p:sldId id="264" r:id="rId11"/>
    <p:sldId id="268" r:id="rId12"/>
    <p:sldId id="267" r:id="rId13"/>
    <p:sldId id="269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4" d="100"/>
          <a:sy n="94" d="100"/>
        </p:scale>
        <p:origin x="245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5BD48-FDE5-478C-AEAA-3C50810980B0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877B7-5C42-416F-9588-33DDC5A1ED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61314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5BD48-FDE5-478C-AEAA-3C50810980B0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877B7-5C42-416F-9588-33DDC5A1ED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23143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5BD48-FDE5-478C-AEAA-3C50810980B0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877B7-5C42-416F-9588-33DDC5A1EDD2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095325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5BD48-FDE5-478C-AEAA-3C50810980B0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877B7-5C42-416F-9588-33DDC5A1ED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74301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5BD48-FDE5-478C-AEAA-3C50810980B0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877B7-5C42-416F-9588-33DDC5A1EDD2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730961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5BD48-FDE5-478C-AEAA-3C50810980B0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877B7-5C42-416F-9588-33DDC5A1ED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1141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5BD48-FDE5-478C-AEAA-3C50810980B0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877B7-5C42-416F-9588-33DDC5A1ED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86653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5BD48-FDE5-478C-AEAA-3C50810980B0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877B7-5C42-416F-9588-33DDC5A1ED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62067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5BD48-FDE5-478C-AEAA-3C50810980B0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877B7-5C42-416F-9588-33DDC5A1ED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7383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5BD48-FDE5-478C-AEAA-3C50810980B0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877B7-5C42-416F-9588-33DDC5A1ED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8874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5BD48-FDE5-478C-AEAA-3C50810980B0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877B7-5C42-416F-9588-33DDC5A1ED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77820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5BD48-FDE5-478C-AEAA-3C50810980B0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877B7-5C42-416F-9588-33DDC5A1ED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07385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5BD48-FDE5-478C-AEAA-3C50810980B0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877B7-5C42-416F-9588-33DDC5A1ED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85973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5BD48-FDE5-478C-AEAA-3C50810980B0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877B7-5C42-416F-9588-33DDC5A1ED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56883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5BD48-FDE5-478C-AEAA-3C50810980B0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877B7-5C42-416F-9588-33DDC5A1ED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10709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5BD48-FDE5-478C-AEAA-3C50810980B0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877B7-5C42-416F-9588-33DDC5A1ED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8706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BD48-FDE5-478C-AEAA-3C50810980B0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A9877B7-5C42-416F-9588-33DDC5A1ED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285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5691" y="246114"/>
            <a:ext cx="8760581" cy="917121"/>
          </a:xfrm>
        </p:spPr>
        <p:txBody>
          <a:bodyPr>
            <a:noAutofit/>
          </a:bodyPr>
          <a:lstStyle/>
          <a:p>
            <a:r>
              <a:rPr lang="ru-RU" sz="6000" b="1" i="1" dirty="0" smtClean="0"/>
              <a:t>Введение</a:t>
            </a:r>
            <a:r>
              <a:rPr lang="ru-RU" sz="6000" i="1" dirty="0" smtClean="0"/>
              <a:t> </a:t>
            </a:r>
            <a:r>
              <a:rPr lang="ru-RU" sz="6000" b="1" i="1" dirty="0" smtClean="0"/>
              <a:t>в</a:t>
            </a:r>
            <a:r>
              <a:rPr lang="ru-RU" sz="6000" i="1" dirty="0" smtClean="0"/>
              <a:t> </a:t>
            </a:r>
            <a:r>
              <a:rPr lang="ru-RU" sz="6000" b="1" i="1" dirty="0" smtClean="0"/>
              <a:t>биологию</a:t>
            </a:r>
            <a:endParaRPr lang="ru-RU" sz="6000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5691" y="3621997"/>
            <a:ext cx="8596668" cy="3880773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Изучим:</a:t>
            </a:r>
          </a:p>
          <a:p>
            <a:r>
              <a:rPr lang="ru-RU" sz="3200" dirty="0" smtClean="0"/>
              <a:t>1. Объект биологии</a:t>
            </a:r>
          </a:p>
          <a:p>
            <a:r>
              <a:rPr lang="ru-RU" sz="3200" dirty="0" smtClean="0"/>
              <a:t>2. Методы исследования живой природы</a:t>
            </a:r>
          </a:p>
          <a:p>
            <a:r>
              <a:rPr lang="ru-RU" sz="3200" dirty="0" smtClean="0"/>
              <a:t>3. Определение жизни</a:t>
            </a:r>
          </a:p>
          <a:p>
            <a:r>
              <a:rPr lang="ru-RU" sz="3200" dirty="0" smtClean="0"/>
              <a:t>4. Уровни организации живого</a:t>
            </a: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595691" y="1518557"/>
            <a:ext cx="92014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Преподаватель: </a:t>
            </a:r>
          </a:p>
          <a:p>
            <a:r>
              <a:rPr lang="ru-RU" sz="2400" dirty="0" smtClean="0"/>
              <a:t>Нестеров-Паршин Александр Викторович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555961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5313" y="1283150"/>
            <a:ext cx="415562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r>
              <a:rPr lang="ru-RU" sz="2000" b="1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Жизнь определяется как</a:t>
            </a:r>
            <a:r>
              <a:rPr lang="ru-RU" sz="20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активная форма существования материи, характеризующаяся </a:t>
            </a:r>
            <a:r>
              <a:rPr lang="ru-RU" sz="20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саморегуляцией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(гомеостазом),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самовоспроизведением и обменом веществ с окружающей средой, что позволяет поддерживать и воспроизводить сложные структуры.</a:t>
            </a:r>
            <a:endParaRPr lang="ru-RU" sz="2000" dirty="0"/>
          </a:p>
        </p:txBody>
      </p:sp>
      <p:pic>
        <p:nvPicPr>
          <p:cNvPr id="10248" name="Picture 8" descr="Биология в моей жизн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5752" y="1358"/>
            <a:ext cx="5959477" cy="6856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2552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резентация по биологии &quot;Уровни организации живых систем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93036" cy="6923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4354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Билим булагы – Биология:Введение в биологию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674" y="65366"/>
            <a:ext cx="7053490" cy="6748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8256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Picture 6" descr="https://sun9-12.userapi.com/s/v1/if2/Emq42NOQg3KdPRGgOJBSxPUTpNcSTeGqn-GV08d8yl3LM8XgoiZB_EAxQR0ZC46diJ4XBDBj7Qr0TXWcNVVEw_CE.jpg?quality=95&amp;as=32x18,48x27,72x41,108x62,160x91,240x137,360x206,480x274,540x308,640x366,720x411,982x561&amp;from=bu&amp;cs=982x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7" t="14613" r="17695" b="18925"/>
          <a:stretch/>
        </p:blipFill>
        <p:spPr bwMode="auto">
          <a:xfrm>
            <a:off x="440870" y="0"/>
            <a:ext cx="916032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505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02078" y="244930"/>
            <a:ext cx="859699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Биология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(от греч. </a:t>
            </a:r>
            <a:r>
              <a:rPr lang="ru-RU" sz="2000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биос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- жизнь, </a:t>
            </a: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логос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- слово, наука) - </a:t>
            </a:r>
            <a:r>
              <a:rPr lang="ru-RU" sz="2000" dirty="0">
                <a:solidFill>
                  <a:srgbClr val="040C28"/>
                </a:solidFill>
                <a:latin typeface="Times New Roman" panose="02020603050405020304" pitchFamily="18" charset="0"/>
              </a:rPr>
              <a:t>наука о живых существах и их взаимодействии со своей средой обитания.</a:t>
            </a:r>
            <a:endParaRPr lang="ru-RU" sz="2000" b="0" dirty="0" smtClean="0">
              <a:effectLst/>
            </a:endParaRPr>
          </a:p>
          <a:p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908958" y="5278501"/>
            <a:ext cx="87412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Предметом биологии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являются все проявления жизни: строение и функции живых существ, их разнообразие, происхождение и развитие, а также взаимодействие с окружающей средой.</a:t>
            </a:r>
            <a:endParaRPr lang="ru-RU" sz="2400" dirty="0"/>
          </a:p>
        </p:txBody>
      </p:sp>
      <p:pic>
        <p:nvPicPr>
          <p:cNvPr id="2050" name="Picture 2" descr="10 открытий, изменивших ход науки и жизн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192" y="1098567"/>
            <a:ext cx="6822620" cy="3893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0291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035" y="250094"/>
            <a:ext cx="9459686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Термин «биология» встречается в трудах немецких анатомов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Теодора </a:t>
            </a:r>
            <a:r>
              <a:rPr lang="ru-RU" sz="20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Роозе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(Руза)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(1779) и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Карла Фридриха </a:t>
            </a:r>
            <a:r>
              <a:rPr lang="ru-RU" sz="20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Бурдаха</a:t>
            </a:r>
            <a:r>
              <a:rPr lang="ru-RU" sz="2000" b="1" i="0" u="none" strike="noStrike" dirty="0" smtClean="0">
                <a:solidFill>
                  <a:srgbClr val="474747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 (1800), однако только в 1802 году он был впервые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употреблен в работах (независимо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друг от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друга)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Жанна Батиста Ламарка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и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Готфрида </a:t>
            </a:r>
            <a:r>
              <a:rPr lang="ru-RU" sz="20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Рейнхольда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Тревирануса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для обозначения науки, изучающей живые организмы.</a:t>
            </a:r>
            <a:endParaRPr lang="ru-RU" sz="2000" b="0" dirty="0" smtClean="0">
              <a:effectLst/>
            </a:endParaRPr>
          </a:p>
          <a:p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3076" name="Picture 4" descr="Разделы биологи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2907" y="1639722"/>
            <a:ext cx="7375389" cy="5218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3067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6957" y="0"/>
            <a:ext cx="6712132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Достижения биологии</a:t>
            </a:r>
            <a:endParaRPr lang="ru-RU" b="1" dirty="0" smtClean="0">
              <a:effectLst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Наиболее важными событиями в области биологии, повлиявшими на весь ход ее дальнейшего развития, являются: </a:t>
            </a:r>
            <a:endParaRPr lang="ru-RU" b="0" dirty="0" smtClean="0">
              <a:effectLst/>
            </a:endParaRPr>
          </a:p>
          <a:p>
            <a:pPr marL="342900" indent="-342900" algn="just" fontAlgn="base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установление молекулярной структуры ДНК и ее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роли в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передаче информации в живой материи </a:t>
            </a:r>
            <a:endParaRPr lang="ru-RU" sz="20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 fontAlgn="base"/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     (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Ф. Крик,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Дж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. Уотсон, М.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Уилкинс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); </a:t>
            </a:r>
          </a:p>
          <a:p>
            <a:pPr marL="342900" indent="-342900" algn="just" fontAlgn="base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расшифровка генетического кода (Р.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Холли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Х. Г.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Коран,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М.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Ниренберг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); </a:t>
            </a:r>
          </a:p>
          <a:p>
            <a:pPr marL="342900" indent="-342900" algn="just" fontAlgn="base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открытие структуры гена и генетической регуляции синтеза белков (А. М. Львов, Ф. Жакоб, Ж. Л. Моно и др.); </a:t>
            </a:r>
          </a:p>
          <a:p>
            <a:pPr marL="342900" indent="-342900" algn="just" fontAlgn="base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формулировка клеточной теории (М.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Шлейден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endParaRPr lang="ru-RU" sz="20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 fontAlgn="base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   Т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. Шванн, Р. Вирхов, К. Бэр); </a:t>
            </a:r>
          </a:p>
          <a:p>
            <a:pPr marL="342900" indent="-342900" algn="just" fontAlgn="base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исследование закономерностей наследственности и изменчивости (Г. Мендель,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Х. де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Фриз, Т. Морган и др.); </a:t>
            </a:r>
          </a:p>
          <a:p>
            <a:pPr marL="342900" indent="-342900" algn="just" fontAlgn="base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формулировка принципов современной систематики </a:t>
            </a:r>
            <a:endParaRPr lang="ru-RU" sz="20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 fontAlgn="base"/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     (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К. Линней), эволюционной теории (Ч. Дарвин)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и</a:t>
            </a:r>
          </a:p>
          <a:p>
            <a:pPr algn="just" fontAlgn="base"/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     учения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о биосфере (В. И. Вернадский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). </a:t>
            </a:r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4098" name="Picture 2" descr="Как ученые редактируют гены картофеля и коров, чтобы сдержать изменение  климат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9089" y="305140"/>
            <a:ext cx="5332911" cy="3034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Эволюция человека: что такое, этапы, факторы, суть биологической эволюции  кратко, доказательства эволюционной теории происхождения человека,  информация для сообщения и доклада в 9 класс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9089" y="3420837"/>
            <a:ext cx="5332911" cy="3333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9312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Методы научного познания | Дистанционные уро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760" y="682176"/>
            <a:ext cx="8759825" cy="6175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596668" cy="1320800"/>
          </a:xfrm>
        </p:spPr>
        <p:txBody>
          <a:bodyPr/>
          <a:lstStyle/>
          <a:p>
            <a:r>
              <a:rPr lang="ru-RU" b="1" i="1" dirty="0"/>
              <a:t>Методы познания живой природы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9233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Конспект &quot;Методы изучения живых объектов&quot; - УчительPR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110" y="261258"/>
            <a:ext cx="7791886" cy="6291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5611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2464" y="253093"/>
            <a:ext cx="8907236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Исторический метод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выявляет закономерности появления и развития организмов, становления их структуры и функции. В ряде случаев с помощью этого метода новую жизнь обретают гипотезы и теории, ранее считавшиеся ложными. Так, например, произошло с предположениями Ч. Дарвина о природе передачи сигналов по растению в ответ на воздействия окружающей среды.</a:t>
            </a:r>
            <a:endParaRPr lang="ru-RU" sz="2000" b="0" dirty="0" smtClean="0">
              <a:effectLst/>
            </a:endParaRPr>
          </a:p>
          <a:p>
            <a:pPr algn="just"/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7170" name="Picture 2" descr="Методы изучения истории » Краткая история России и мировая история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32" b="22725"/>
          <a:stretch/>
        </p:blipFill>
        <p:spPr bwMode="auto">
          <a:xfrm>
            <a:off x="392338" y="2249120"/>
            <a:ext cx="8997999" cy="4021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7526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04107" y="195944"/>
            <a:ext cx="8809264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Сравнительно-описательный метод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предусматривает проведение анатомо-морфологического анализа объектов исследования. Он лежит в основе классификации организмов, выявления закономерностей возникновения и развития различных форм жизни.</a:t>
            </a:r>
            <a:endParaRPr lang="ru-RU" sz="2000" b="0" dirty="0" smtClean="0">
              <a:effectLst/>
            </a:endParaRP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9218" name="Picture 2" descr="Методы биологических исследовани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296" y="1577973"/>
            <a:ext cx="7053490" cy="5280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6061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8793" y="179614"/>
            <a:ext cx="8645979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Мониторинг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- это система мероприятий по наблюдению, оценке и прогнозу изменения состояния исследуемого объекта, в частности биосферы.</a:t>
            </a:r>
            <a:endParaRPr lang="ru-RU" sz="2000" b="0" dirty="0" smtClean="0">
              <a:effectLst/>
            </a:endParaRPr>
          </a:p>
          <a:p>
            <a:pPr indent="457200" algn="just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Проведение наблюдений и экспериментов требует зачастую применения специального оборудования, такого как микроскопы, центрифуги, спектрофотометры и др.</a:t>
            </a:r>
            <a:endParaRPr lang="ru-RU" sz="2000" b="0" dirty="0" smtClean="0">
              <a:effectLst/>
            </a:endParaRPr>
          </a:p>
          <a:p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433" y="2045699"/>
            <a:ext cx="7144747" cy="193384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566" y="4079921"/>
            <a:ext cx="7659169" cy="2600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303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58</TotalTime>
  <Words>249</Words>
  <Application>Microsoft Office PowerPoint</Application>
  <PresentationFormat>Широкоэкранный</PresentationFormat>
  <Paragraphs>34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Times New Roman</vt:lpstr>
      <vt:lpstr>Trebuchet MS</vt:lpstr>
      <vt:lpstr>Wingdings</vt:lpstr>
      <vt:lpstr>Wingdings 3</vt:lpstr>
      <vt:lpstr>Аспект</vt:lpstr>
      <vt:lpstr>Введение в биологию</vt:lpstr>
      <vt:lpstr>Презентация PowerPoint</vt:lpstr>
      <vt:lpstr>Презентация PowerPoint</vt:lpstr>
      <vt:lpstr>Презентация PowerPoint</vt:lpstr>
      <vt:lpstr>Методы познания живой природы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Введение в биологию</dc:title>
  <dc:creator>Пользователь</dc:creator>
  <cp:lastModifiedBy>Пользователь</cp:lastModifiedBy>
  <cp:revision>25</cp:revision>
  <dcterms:created xsi:type="dcterms:W3CDTF">2025-09-18T21:24:30Z</dcterms:created>
  <dcterms:modified xsi:type="dcterms:W3CDTF">2026-03-18T17:53:45Z</dcterms:modified>
</cp:coreProperties>
</file>