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3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614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18941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CF00FD-E61E-4838-BBE6-6C0658D309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A62CB8-894C-437B-ACEA-D2A55D2457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413C27-D13B-4234-A95A-470750554F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5A3B09-CB2A-4D4B-A50C-7FC7354FAE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E9809F-6576-4951-AEF9-1364A29782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C37769-63E9-4B86-B976-0094D7718A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F6CD12-3074-430B-B1AD-7C7B4BF41C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6C8859-3A37-4D79-9598-648F1880A4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C8D96A-5B46-4CCE-9529-CCFEBAB15E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B2A4C0-42A4-4CFD-9B93-8DD0B71444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DF05A9-ADAC-4B42-9540-91DEEB212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EC1CE9-FC39-437E-9B28-29B7E8D281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3BA317-967C-4059-BC3A-818D972743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BCB389-0493-4DA6-98EF-CDC0406596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1F8DF0-85BC-4D2F-8A0A-5041237A72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D0F35D-68A0-4D75-BD1B-9EF7E21399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1DBFDF-6FD0-46B0-8C37-1B99AD3848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75A9BF-2EB9-47AC-A205-FBE564B8E4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B9198B-E8F2-41EF-AC82-F7D3FC5B37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01817F-E974-4B40-9E38-C2476418A2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B4F03C-82FE-47F4-BB7D-9D9B1C3D3A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0D908B-B6FD-4049-B64C-8318AEDED8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856725-ABAD-414F-A244-C30EC790C5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670045-A95A-4732-AFAF-62618677F1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AA6731-2ED8-4B9E-B386-AEAC97A7B4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22B4B0-69AA-4758-8CC4-4C3883FC66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AA3C47-BA98-44E0-86FD-EEEC42C5D9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C31E77-61D1-435F-90DD-875165F298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71098-513B-469E-BC48-F614957750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38661F-69FA-4F14-A9B1-38D3A7908D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393280-3898-4461-AA13-AC43CDBD76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6870B2-51E2-46CC-8500-7489941D6D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8F247E-EE9A-4C35-9D7A-3210FC13DE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8C1F70-6C29-4381-B9B1-0FAAD8FFB6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57DDDC-A03A-4F87-96D2-C2536F77EF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C94D10-CBBC-4C66-A2C3-39A15CF0F5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9CC421-2821-4790-8120-192F66DA60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04A492-D082-417D-8F2C-0E03183445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972A5A-6EB9-4AF7-A18B-35DE537D56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4604C8-116B-477E-9683-EEFF3AF155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5C525F-412D-412A-B0CA-255FB1FE7C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C6A7B4-A3DA-4E5C-8764-B0F768C78C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B9453A-893D-47E9-8CDF-7EB66171D9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8A5110-52D2-4E81-9271-7D5E706B9B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A637A1-7A88-4F77-81B6-6F5D4CE4F6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1F309C-9FCD-48F7-9B61-5D0D59A21E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96A9A3-32AE-4FB0-851B-493CB4DDA9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D5F786-D6F7-46C7-8574-EEC1155AA6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D0FE7F-03D7-4905-A111-10AEAC9E5E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48721D-33D9-49B5-BC08-3A565E8AF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0BC1B9-7292-4B62-8139-F9BA8F9C8A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540D0F-123A-4AD3-AB71-93DB5C59D1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048D00-9D8F-4747-B176-219B4D3F5A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D9F2C6-06D0-4B9A-B387-DBEF549073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6B620C-D95C-4446-8E4F-62EC12B0A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66042E4-1E7A-4465-9000-DA6F0CE02F6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6B81717C-F722-47C7-8690-B79917FDB0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12925"/>
            <a:ext cx="7769225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A91FD577-D355-4CBA-9EB0-5F4C523E069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8AD8FF80-9503-4F12-8F92-F277CC7554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8100000" scaled="1"/>
          </a:gradFill>
          <a:ln w="9360">
            <a:solidFill>
              <a:srgbClr val="3399FF"/>
            </a:solidFill>
            <a:miter lim="800000"/>
            <a:headEnd/>
            <a:tailEnd/>
          </a:ln>
          <a:effectLst>
            <a:outerShdw dist="10793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5F040962-B673-4BEE-8AE1-7B40E69BF37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8100000" scaled="1"/>
          </a:gradFill>
          <a:ln w="9360">
            <a:solidFill>
              <a:srgbClr val="3399FF"/>
            </a:solidFill>
            <a:miter lim="800000"/>
            <a:headEnd/>
            <a:tailEnd/>
          </a:ln>
          <a:effectLst>
            <a:outerShdw dist="10793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867400" y="990600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3200">
              <a:solidFill>
                <a:srgbClr val="000000"/>
              </a:solidFill>
              <a:latin typeface="Comic Sans MS" pitchFamily="64" charset="0"/>
            </a:endParaRP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447800" y="609600"/>
            <a:ext cx="6400800" cy="831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>
                <a:ln w="9360">
                  <a:miter lim="800000"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Calligraph421 BT"/>
              </a:rPr>
              <a:t>КЛЕТКА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773238"/>
            <a:ext cx="3581400" cy="464820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4588" y="1752600"/>
            <a:ext cx="3630612" cy="464820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Рамка 7"/>
          <p:cNvSpPr/>
          <p:nvPr/>
        </p:nvSpPr>
        <p:spPr bwMode="auto">
          <a:xfrm>
            <a:off x="3714744" y="0"/>
            <a:ext cx="2071702" cy="500042"/>
          </a:xfrm>
          <a:prstGeom prst="fram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pptcloud.ru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gradFill rotWithShape="0">
            <a:gsLst>
              <a:gs pos="0">
                <a:srgbClr val="FFFFFF"/>
              </a:gs>
              <a:gs pos="100000">
                <a:srgbClr val="3399FF">
                  <a:alpha val="79999"/>
                </a:srgbClr>
              </a:gs>
            </a:gsLst>
            <a:lin ang="13500000" scaled="1"/>
          </a:gradFill>
          <a:ln w="936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1. Ядерная оболочка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solidFill>
            <a:srgbClr val="CCFFFF">
              <a:alpha val="79999"/>
            </a:srgbClr>
          </a:solidFill>
          <a:ln w="19080">
            <a:solidFill>
              <a:srgbClr val="CCFFFF"/>
            </a:solidFill>
            <a:miter lim="800000"/>
          </a:ln>
        </p:spPr>
        <p:txBody>
          <a:bodyPr/>
          <a:lstStyle/>
          <a:p>
            <a:pPr marL="339725" indent="-339725"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Общая толщина оболочки – 30 нм</a:t>
            </a:r>
          </a:p>
          <a:p>
            <a:pPr marL="339725" indent="-339725"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В оболочке располагаются поры, через которые осуществляется активный и пассивный транспорт:</a:t>
            </a:r>
          </a:p>
          <a:p>
            <a:pPr marL="339725" indent="-339725">
              <a:buClr>
                <a:srgbClr val="0000CC"/>
              </a:buClr>
              <a:buFont typeface="Comic Sans MS" pitchFamily="64" charset="0"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Из ядра выходят РНК и белки</a:t>
            </a:r>
          </a:p>
          <a:p>
            <a:pPr marL="339725" indent="-339725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- В ядро входят аминокислоты, ферменты, белки, АТФ.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gradFill rotWithShape="0">
            <a:gsLst>
              <a:gs pos="0">
                <a:srgbClr val="FFFFFF"/>
              </a:gs>
              <a:gs pos="100000">
                <a:srgbClr val="3399FF">
                  <a:alpha val="79999"/>
                </a:srgbClr>
              </a:gs>
            </a:gsLst>
            <a:lin ang="13500000" scaled="1"/>
          </a:gradFill>
          <a:ln w="936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Функции оболочки ядра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solidFill>
            <a:srgbClr val="CCFFFF">
              <a:alpha val="79999"/>
            </a:srgbClr>
          </a:solidFill>
          <a:ln w="19080">
            <a:solidFill>
              <a:srgbClr val="CCFFFF"/>
            </a:solidFill>
            <a:miter lim="800000"/>
          </a:ln>
        </p:spPr>
        <p:txBody>
          <a:bodyPr/>
          <a:lstStyle/>
          <a:p>
            <a:pPr marL="606425" indent="-606425">
              <a:buClr>
                <a:srgbClr val="0000CC"/>
              </a:buClr>
              <a:buFont typeface="Times New Roman" pitchFamily="16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>
                <a:solidFill>
                  <a:srgbClr val="0000CC"/>
                </a:solidFill>
              </a:rPr>
              <a:t>Разделение ядра и цитоплазмы</a:t>
            </a:r>
          </a:p>
          <a:p>
            <a:pPr marL="606425" indent="-606425">
              <a:buClr>
                <a:srgbClr val="0000CC"/>
              </a:buClr>
              <a:buFont typeface="Times New Roman" pitchFamily="16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>
                <a:solidFill>
                  <a:srgbClr val="0000CC"/>
                </a:solidFill>
              </a:rPr>
              <a:t>Вращение и перемещение ядра</a:t>
            </a:r>
          </a:p>
          <a:p>
            <a:pPr marL="606425" indent="-606425">
              <a:buClr>
                <a:srgbClr val="0000CC"/>
              </a:buClr>
              <a:buFont typeface="Times New Roman" pitchFamily="16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>
                <a:solidFill>
                  <a:srgbClr val="0000CC"/>
                </a:solidFill>
              </a:rPr>
              <a:t>Обмен веществ между ядром и цитоплазмой</a:t>
            </a:r>
          </a:p>
          <a:p>
            <a:pPr marL="606425" indent="-606425">
              <a:buClr>
                <a:srgbClr val="0000CC"/>
              </a:buClr>
              <a:buFont typeface="Times New Roman" pitchFamily="16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>
                <a:solidFill>
                  <a:srgbClr val="0000CC"/>
                </a:solidFill>
              </a:rPr>
              <a:t>Разделение транскрипции и трансляции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gradFill rotWithShape="0">
            <a:gsLst>
              <a:gs pos="0">
                <a:srgbClr val="FFFFFF"/>
              </a:gs>
              <a:gs pos="100000">
                <a:srgbClr val="3399FF">
                  <a:alpha val="79999"/>
                </a:srgbClr>
              </a:gs>
            </a:gsLst>
            <a:lin ang="13500000" scaled="1"/>
          </a:gradFill>
          <a:ln w="936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2. Хроматин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solidFill>
            <a:srgbClr val="CCFFFF">
              <a:alpha val="79999"/>
            </a:srgbClr>
          </a:solidFill>
          <a:ln w="19080">
            <a:solidFill>
              <a:srgbClr val="CCFFFF"/>
            </a:solidFill>
            <a:miter lim="800000"/>
          </a:ln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CC"/>
                </a:solidFill>
              </a:rPr>
              <a:t>Хроматин – ДНК, связанная с белками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CC"/>
                </a:solidFill>
              </a:rPr>
              <a:t>(40% составляет ДНК, 60% - белки)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CC"/>
                </a:solidFill>
              </a:rPr>
              <a:t>Хроматин находится в клетке в раскрученном состоянии, что необходимо для активации генов.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953000"/>
            <a:ext cx="4321175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85344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ХРОМОСОМА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557338"/>
            <a:ext cx="4954587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943600" y="4114800"/>
            <a:ext cx="2881313" cy="204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(от греч. chroma - цвет, краска + soma - тело)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CC"/>
                </a:solidFill>
                <a:latin typeface="Times New Roman" pitchFamily="16" charset="0"/>
              </a:rPr>
              <a:t>СТРОЕНИЕ ХРОМОСОМ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219700" y="1412875"/>
            <a:ext cx="3467100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Схема строения</a:t>
            </a: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хромосомы в </a:t>
            </a: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поздней профазе – метафазе митоза: 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>
                <a:solidFill>
                  <a:srgbClr val="990033"/>
                </a:solidFill>
                <a:latin typeface="Times New Roman" pitchFamily="16" charset="0"/>
              </a:rPr>
              <a:t>1—хроматида; 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>
                <a:solidFill>
                  <a:srgbClr val="990033"/>
                </a:solidFill>
                <a:latin typeface="Times New Roman" pitchFamily="16" charset="0"/>
              </a:rPr>
              <a:t>2—центромера; 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>
                <a:solidFill>
                  <a:srgbClr val="990033"/>
                </a:solidFill>
                <a:latin typeface="Times New Roman" pitchFamily="16" charset="0"/>
              </a:rPr>
              <a:t>3—короткое плечо; </a:t>
            </a: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>
                <a:solidFill>
                  <a:srgbClr val="990033"/>
                </a:solidFill>
                <a:latin typeface="Times New Roman" pitchFamily="16" charset="0"/>
              </a:rPr>
              <a:t>4—длинное плечо</a:t>
            </a:r>
            <a:r>
              <a:rPr lang="ru-RU" sz="32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850" y="1268413"/>
            <a:ext cx="4752975" cy="5256212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" y="1341438"/>
            <a:ext cx="3411538" cy="489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" y="304800"/>
            <a:ext cx="8229600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spcBef>
                <a:spcPts val="900"/>
              </a:spcBef>
              <a:buClr>
                <a:srgbClr val="990033"/>
              </a:buClr>
              <a:buFont typeface="Times New Roman" pitchFamily="16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3600" b="1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ЦЕНТРОМЕРА</a:t>
            </a:r>
            <a:r>
              <a:rPr lang="ru-RU" sz="3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(от центр + греч. meros — часть) —</a:t>
            </a:r>
            <a:r>
              <a:rPr lang="ru-RU" sz="3600">
                <a:solidFill>
                  <a:srgbClr val="FFFF66"/>
                </a:solidFill>
                <a:latin typeface="Times New Roman" pitchFamily="16" charset="0"/>
              </a:rPr>
              <a:t> </a:t>
            </a:r>
          </a:p>
          <a:p>
            <a:pPr marL="339725" indent="-339725">
              <a:spcBef>
                <a:spcPts val="9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3600">
                <a:solidFill>
                  <a:srgbClr val="000000"/>
                </a:solidFill>
                <a:latin typeface="Times New Roman" pitchFamily="16" charset="0"/>
              </a:rPr>
              <a:t>   </a:t>
            </a:r>
          </a:p>
          <a:p>
            <a:pPr marL="339725" indent="-339725">
              <a:spcBef>
                <a:spcPts val="9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3600" b="1">
                <a:solidFill>
                  <a:srgbClr val="000000"/>
                </a:solidFill>
                <a:latin typeface="Times New Roman" pitchFamily="16" charset="0"/>
              </a:rPr>
              <a:t>	специализированный участок ДНК, в районе которого в стадии профазы и метафазы деления клетки соединяются две хроматиды, образовавшиеся в результате дупликации хромосомы.</a:t>
            </a:r>
          </a:p>
          <a:p>
            <a:pPr marL="339725" indent="-339725">
              <a:spcBef>
                <a:spcPts val="9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3600" b="1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457200"/>
            <a:ext cx="8610600" cy="448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ХРОМАТИДА</a:t>
            </a:r>
            <a:r>
              <a:rPr lang="ru-RU" sz="3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(от греч. chroma - цвет, краска + eidos - вид)</a:t>
            </a:r>
            <a:r>
              <a:rPr lang="ru-RU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— часть хромосомы от момента ее удвоения до разделения на две дочерние в анафазе.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Хроматиды образуются в результате удвоения хромосом в процессе деления клетки.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ФУНКЦИИ ХРОМОСОМ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90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3600">
                <a:solidFill>
                  <a:srgbClr val="000000"/>
                </a:solidFill>
                <a:latin typeface="Times New Roman" pitchFamily="16" charset="0"/>
              </a:rPr>
              <a:t>	</a:t>
            </a:r>
            <a:r>
              <a:rPr lang="ru-RU" sz="3600" b="1">
                <a:solidFill>
                  <a:srgbClr val="000000"/>
                </a:solidFill>
                <a:latin typeface="Times New Roman" pitchFamily="16" charset="0"/>
              </a:rPr>
              <a:t>Осуществляют координацию и регуляцию процессов в клетке путем синтеза первичной структуры белка, информационной и рибосомальной РНК (и-РНК и р-РНК).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gradFill rotWithShape="0">
            <a:gsLst>
              <a:gs pos="0">
                <a:srgbClr val="FFFFFF"/>
              </a:gs>
              <a:gs pos="100000">
                <a:srgbClr val="3399FF">
                  <a:alpha val="79999"/>
                </a:srgbClr>
              </a:gs>
            </a:gsLst>
            <a:lin ang="13500000" scaled="1"/>
          </a:gradFill>
          <a:ln w="936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3. Ядрышко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solidFill>
            <a:srgbClr val="CCFFFF">
              <a:alpha val="79999"/>
            </a:srgbClr>
          </a:solidFill>
          <a:ln w="19080">
            <a:solidFill>
              <a:srgbClr val="CCFFFF"/>
            </a:solidFill>
            <a:miter lim="800000"/>
          </a:ln>
        </p:spPr>
        <p:txBody>
          <a:bodyPr/>
          <a:lstStyle/>
          <a:p>
            <a:pPr marL="339725" indent="-339725"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В ядрышках происходит синтез рРНК и сборка субъединиц рибосом</a:t>
            </a:r>
          </a:p>
          <a:p>
            <a:pPr marL="339725" indent="-339725"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В ядре может содержаться несколько ядрышек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71600" y="0"/>
            <a:ext cx="6370638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CC"/>
                </a:solidFill>
                <a:latin typeface="Comic Sans MS" pitchFamily="64" charset="0"/>
              </a:rPr>
              <a:t>Общее строение клетки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42988" y="4365625"/>
            <a:ext cx="7391400" cy="208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spcBef>
                <a:spcPts val="600"/>
              </a:spcBef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u="sng">
                <a:solidFill>
                  <a:srgbClr val="0000CC"/>
                </a:solidFill>
                <a:latin typeface="Comic Sans MS" pitchFamily="64" charset="0"/>
              </a:rPr>
              <a:t>Форма клетки</a:t>
            </a: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.</a:t>
            </a:r>
            <a:r>
              <a:rPr lang="ru-RU" sz="36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Различают клетки с изменчивой формой и постоянной. </a:t>
            </a:r>
          </a:p>
          <a:p>
            <a:pPr marL="339725" indent="-339725">
              <a:spcBef>
                <a:spcPts val="600"/>
              </a:spcBef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u="sng">
                <a:solidFill>
                  <a:srgbClr val="0000CC"/>
                </a:solidFill>
                <a:latin typeface="Comic Sans MS" pitchFamily="64" charset="0"/>
              </a:rPr>
              <a:t>Размер клеток.</a:t>
            </a:r>
            <a:r>
              <a:rPr lang="ru-RU" sz="3600">
                <a:solidFill>
                  <a:srgbClr val="000000"/>
                </a:solidFill>
                <a:latin typeface="Comic Sans MS" pitchFamily="64" charset="0"/>
              </a:rPr>
              <a:t>  </a:t>
            </a: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Колеблется в широких пределах: 0,5мкм-150см.  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420938"/>
            <a:ext cx="1203325" cy="1897062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781300"/>
            <a:ext cx="1524000" cy="1308100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2781300"/>
            <a:ext cx="1752600" cy="1312863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565400"/>
            <a:ext cx="1138238" cy="1676400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981075"/>
            <a:ext cx="8763000" cy="177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lvl="1" indent="0" algn="ctr">
              <a:spcBef>
                <a:spcPts val="500"/>
              </a:spcBef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000" b="1" i="1" u="sng">
                <a:solidFill>
                  <a:srgbClr val="0000CC"/>
                </a:solidFill>
              </a:rPr>
              <a:t>Клетка </a:t>
            </a:r>
            <a:r>
              <a:rPr lang="ru-RU" sz="2000" b="1" i="1">
                <a:solidFill>
                  <a:srgbClr val="000000"/>
                </a:solidFill>
              </a:rPr>
              <a:t>– элементарная живая система, основная структурная и функциональная единица растительного и животного организмов, способная к самообновлению, саморегуляции, самовоспроизведению. 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ru-RU" sz="20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gradFill rotWithShape="0">
            <a:gsLst>
              <a:gs pos="0">
                <a:srgbClr val="FFFFFF"/>
              </a:gs>
              <a:gs pos="100000">
                <a:srgbClr val="3399FF">
                  <a:alpha val="79999"/>
                </a:srgbClr>
              </a:gs>
            </a:gsLst>
            <a:lin ang="13500000" scaled="1"/>
          </a:gradFill>
          <a:ln w="936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Кариотип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solidFill>
            <a:srgbClr val="CCFFFF">
              <a:alpha val="79999"/>
            </a:srgbClr>
          </a:solidFill>
          <a:ln w="19080">
            <a:solidFill>
              <a:srgbClr val="CCFFFF"/>
            </a:solidFill>
            <a:miter lim="800000"/>
          </a:ln>
        </p:spPr>
        <p:txBody>
          <a:bodyPr/>
          <a:lstStyle/>
          <a:p>
            <a:pPr indent="-339725"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u="sng">
                <a:solidFill>
                  <a:srgbClr val="0000CC"/>
                </a:solidFill>
              </a:rPr>
              <a:t> Кариотип</a:t>
            </a:r>
            <a:r>
              <a:rPr lang="ru-RU" sz="2800"/>
              <a:t> – набор хромосом, содержащихся в клетках какого-либо вида живых существ.</a:t>
            </a:r>
          </a:p>
          <a:p>
            <a:pPr indent="-339725"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/>
              <a:t>Соматические клетки содержат </a:t>
            </a:r>
            <a:r>
              <a:rPr lang="ru-RU" sz="2800" u="sng">
                <a:solidFill>
                  <a:srgbClr val="0000CC"/>
                </a:solidFill>
              </a:rPr>
              <a:t>диплоидный набор хромосом.</a:t>
            </a:r>
          </a:p>
          <a:p>
            <a:pPr indent="-339725"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/>
              <a:t>Половые клетки – </a:t>
            </a:r>
            <a:r>
              <a:rPr lang="ru-RU" sz="2800" u="sng">
                <a:solidFill>
                  <a:srgbClr val="0000CC"/>
                </a:solidFill>
              </a:rPr>
              <a:t>гаплоидный набор.</a:t>
            </a:r>
          </a:p>
          <a:p>
            <a:pPr indent="-339725"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u="sng">
                <a:solidFill>
                  <a:srgbClr val="0000CC"/>
                </a:solidFill>
              </a:rPr>
              <a:t>Гаплоидный набор хромосом</a:t>
            </a:r>
            <a:r>
              <a:rPr lang="ru-RU" sz="2800"/>
              <a:t> – набор различных по размеру и форме хромосом клеток данного вида, каждая из которых представлена в единственном числе.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AF6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Хромосомный набор человека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571625" y="6143625"/>
            <a:ext cx="13144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CC"/>
                </a:solidFill>
                <a:latin typeface="Comic Sans MS" pitchFamily="64" charset="0"/>
              </a:rPr>
              <a:t>мужчины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432550" y="6143625"/>
            <a:ext cx="13398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CC"/>
                </a:solidFill>
                <a:latin typeface="Comic Sans MS" pitchFamily="64" charset="0"/>
              </a:rPr>
              <a:t>женщины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857375"/>
            <a:ext cx="8772525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" dur="8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5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5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4" dur="8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" dur="8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5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" dur="8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5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9" dur="8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additive="repl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 additive="repl"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 additive="repl"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 additive="repl"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gradFill rotWithShape="0">
            <a:gsLst>
              <a:gs pos="0">
                <a:srgbClr val="FFFFFF"/>
              </a:gs>
              <a:gs pos="100000">
                <a:srgbClr val="3399FF">
                  <a:alpha val="79999"/>
                </a:srgbClr>
              </a:gs>
            </a:gsLst>
            <a:lin ang="13500000" scaled="1"/>
          </a:gradFill>
          <a:ln w="936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/>
              <a:t>4. Нуклеоплазма (кариоплазма)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solidFill>
            <a:srgbClr val="CCFFFF">
              <a:alpha val="79999"/>
            </a:srgbClr>
          </a:solidFill>
          <a:ln w="19080">
            <a:solidFill>
              <a:srgbClr val="CCFFFF"/>
            </a:solidFill>
            <a:miter lim="800000"/>
          </a:ln>
        </p:spPr>
        <p:txBody>
          <a:bodyPr/>
          <a:lstStyle/>
          <a:p>
            <a:pPr marL="339725" indent="-339725">
              <a:lnSpc>
                <a:spcPct val="90000"/>
              </a:lnSpc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рН 7,4 – 7,8</a:t>
            </a:r>
          </a:p>
          <a:p>
            <a:pPr marL="339725" indent="-339725">
              <a:lnSpc>
                <a:spcPct val="90000"/>
              </a:lnSpc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70% составляют белки</a:t>
            </a:r>
          </a:p>
          <a:p>
            <a:pPr marL="339725" indent="-339725">
              <a:lnSpc>
                <a:spcPct val="90000"/>
              </a:lnSpc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10-20% - липиды</a:t>
            </a:r>
          </a:p>
          <a:p>
            <a:pPr marL="339725" indent="-339725">
              <a:lnSpc>
                <a:spcPct val="90000"/>
              </a:lnSpc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0,5-10% - минеральные вещества (</a:t>
            </a:r>
            <a:r>
              <a:rPr lang="en-US">
                <a:solidFill>
                  <a:srgbClr val="0000CC"/>
                </a:solidFill>
              </a:rPr>
              <a:t>P, K, Na, Fe, Zn, Co, Au</a:t>
            </a:r>
            <a:r>
              <a:rPr lang="ru-RU">
                <a:solidFill>
                  <a:srgbClr val="0000CC"/>
                </a:solidFill>
              </a:rPr>
              <a:t>)</a:t>
            </a:r>
          </a:p>
          <a:p>
            <a:pPr marL="339725" indent="-339725">
              <a:lnSpc>
                <a:spcPct val="90000"/>
              </a:lnSpc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Состояние кариоплазмы постоянно меняется в зависимости от физиологического состояния ядра и клетки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944562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FFFFFF"/>
              </a:gs>
            </a:gsLst>
            <a:lin ang="2700000" scaled="1"/>
          </a:gradFill>
          <a:ln w="936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«Сравнение клетки прокариот и эукариот»</a:t>
            </a:r>
          </a:p>
        </p:txBody>
      </p:sp>
      <p:graphicFrame>
        <p:nvGraphicFramePr>
          <p:cNvPr id="29698" name="Group 2"/>
          <p:cNvGraphicFramePr>
            <a:graphicFrameLocks noGrp="1"/>
          </p:cNvGraphicFramePr>
          <p:nvPr/>
        </p:nvGraphicFramePr>
        <p:xfrm>
          <a:off x="228600" y="1524000"/>
          <a:ext cx="8459788" cy="6404948"/>
        </p:xfrm>
        <a:graphic>
          <a:graphicData uri="http://schemas.openxmlformats.org/drawingml/2006/table">
            <a:tbl>
              <a:tblPr/>
              <a:tblGrid>
                <a:gridCol w="2819400"/>
                <a:gridCol w="2820988"/>
                <a:gridCol w="2819400"/>
              </a:tblGrid>
              <a:tr h="7350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4" charset="0"/>
                          <a:cs typeface="Arial Unicode MS" charset="0"/>
                        </a:rPr>
                        <a:t>Клеточные структуры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4" charset="0"/>
                          <a:cs typeface="Arial Unicode MS" charset="0"/>
                        </a:rPr>
                        <a:t>Прокариотическая клетка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4" charset="0"/>
                          <a:cs typeface="Arial Unicode MS" charset="0"/>
                        </a:rPr>
                        <a:t>Эукариотическая клетка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Клеточная стенка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Мембрана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Ядро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Хромосомы (ДНК)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Комплекс Гольджи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Лизосомы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Вакуоли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Пластиды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Митохондрии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Мезосомы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Рибосомы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ЭПС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Клеточные включения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gradFill rotWithShape="0">
            <a:gsLst>
              <a:gs pos="0">
                <a:srgbClr val="FFFFFF"/>
              </a:gs>
              <a:gs pos="100000">
                <a:srgbClr val="3399FF">
                  <a:alpha val="79999"/>
                </a:srgbClr>
              </a:gs>
            </a:gsLst>
            <a:lin ang="13500000" scaled="1"/>
          </a:gradFill>
          <a:ln w="936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Д/з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solidFill>
            <a:srgbClr val="CCFFFF">
              <a:alpha val="79999"/>
            </a:srgbClr>
          </a:solidFill>
          <a:ln w="19080">
            <a:solidFill>
              <a:srgbClr val="CCFFFF"/>
            </a:solidFill>
            <a:miter lim="800000"/>
          </a:ln>
        </p:spPr>
        <p:txBody>
          <a:bodyPr/>
          <a:lstStyle/>
          <a:p>
            <a:pPr marL="339725" indent="-339725"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mtClean="0"/>
              <a:t>конспект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765175"/>
            <a:ext cx="4033837" cy="5472113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765175"/>
            <a:ext cx="4175125" cy="5472113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7885113" y="6021388"/>
            <a:ext cx="914400" cy="431800"/>
          </a:xfrm>
          <a:prstGeom prst="wedgeRoundRectCallout">
            <a:avLst>
              <a:gd name="adj1" fmla="val -69792"/>
              <a:gd name="adj2" fmla="val -601472"/>
              <a:gd name="adj3" fmla="val 16667"/>
            </a:avLst>
          </a:prstGeom>
          <a:gradFill rotWithShape="0">
            <a:gsLst>
              <a:gs pos="0">
                <a:srgbClr val="465E75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CCCCFF"/>
                </a:solidFill>
                <a:latin typeface="Times New Roman" pitchFamily="16" charset="0"/>
                <a:hlinkClick r:id=""/>
              </a:rPr>
              <a:t>ЭПС 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79388" y="2924175"/>
            <a:ext cx="914400" cy="609600"/>
          </a:xfrm>
          <a:prstGeom prst="wedgeRoundRectCallout">
            <a:avLst>
              <a:gd name="adj1" fmla="val 92014"/>
              <a:gd name="adj2" fmla="val 80731"/>
              <a:gd name="adj3" fmla="val 16667"/>
            </a:avLst>
          </a:prstGeom>
          <a:gradFill rotWithShape="0">
            <a:gsLst>
              <a:gs pos="0">
                <a:srgbClr val="465E75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CCCCFF"/>
                </a:solidFill>
                <a:latin typeface="Times New Roman" pitchFamily="16" charset="0"/>
                <a:hlinkClick r:id=""/>
              </a:rPr>
              <a:t>АГ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211638" y="3213100"/>
            <a:ext cx="990600" cy="609600"/>
          </a:xfrm>
          <a:prstGeom prst="wedgeRoundRectCallout">
            <a:avLst>
              <a:gd name="adj1" fmla="val 184616"/>
              <a:gd name="adj2" fmla="val 14065"/>
              <a:gd name="adj3" fmla="val 16667"/>
            </a:avLst>
          </a:prstGeom>
          <a:gradFill rotWithShape="0">
            <a:gsLst>
              <a:gs pos="0">
                <a:srgbClr val="465E75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CCCCFF"/>
                </a:solidFill>
                <a:latin typeface="Times New Roman" pitchFamily="16" charset="0"/>
                <a:hlinkClick r:id=""/>
              </a:rPr>
              <a:t>ядро 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867400" y="5949950"/>
            <a:ext cx="1841500" cy="503238"/>
          </a:xfrm>
          <a:prstGeom prst="wedgeRoundRectCallout">
            <a:avLst>
              <a:gd name="adj1" fmla="val 31639"/>
              <a:gd name="adj2" fmla="val -117509"/>
              <a:gd name="adj3" fmla="val 16667"/>
            </a:avLst>
          </a:prstGeom>
          <a:gradFill rotWithShape="0">
            <a:gsLst>
              <a:gs pos="0">
                <a:srgbClr val="465E75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CCCCFF"/>
                </a:solidFill>
                <a:latin typeface="Times New Roman" pitchFamily="16" charset="0"/>
                <a:hlinkClick r:id=""/>
              </a:rPr>
              <a:t>митохондрия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7019925" y="404813"/>
            <a:ext cx="1728788" cy="576262"/>
          </a:xfrm>
          <a:prstGeom prst="wedgeRoundRectCallout">
            <a:avLst>
              <a:gd name="adj1" fmla="val -53213"/>
              <a:gd name="adj2" fmla="val 313083"/>
              <a:gd name="adj3" fmla="val 16667"/>
            </a:avLst>
          </a:prstGeom>
          <a:gradFill rotWithShape="0">
            <a:gsLst>
              <a:gs pos="0">
                <a:srgbClr val="465E75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CCCCFF"/>
                </a:solidFill>
                <a:latin typeface="Times New Roman" pitchFamily="16" charset="0"/>
                <a:hlinkClick r:id=""/>
              </a:rPr>
              <a:t>клеточный центр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323850" y="404813"/>
            <a:ext cx="1800225" cy="431800"/>
          </a:xfrm>
          <a:prstGeom prst="wedgeRoundRectCallout">
            <a:avLst>
              <a:gd name="adj1" fmla="val 82097"/>
              <a:gd name="adj2" fmla="val 203310"/>
              <a:gd name="adj3" fmla="val 16667"/>
            </a:avLst>
          </a:prstGeom>
          <a:gradFill rotWithShape="0">
            <a:gsLst>
              <a:gs pos="0">
                <a:srgbClr val="465E75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CCCCFF"/>
                </a:solidFill>
                <a:latin typeface="Times New Roman" pitchFamily="16" charset="0"/>
                <a:hlinkClick r:id=""/>
              </a:rPr>
              <a:t>лизосома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468313" y="6021388"/>
            <a:ext cx="1841500" cy="503237"/>
          </a:xfrm>
          <a:prstGeom prst="wedgeRoundRectCallout">
            <a:avLst>
              <a:gd name="adj1" fmla="val 61468"/>
              <a:gd name="adj2" fmla="val -359778"/>
              <a:gd name="adj3" fmla="val 16667"/>
            </a:avLst>
          </a:prstGeom>
          <a:gradFill rotWithShape="0">
            <a:gsLst>
              <a:gs pos="0">
                <a:srgbClr val="465E75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u="sng">
                <a:solidFill>
                  <a:srgbClr val="3333CC"/>
                </a:solidFill>
                <a:latin typeface="Times New Roman" pitchFamily="16" charset="0"/>
              </a:rPr>
              <a:t>Вакуоль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2771775" y="5949950"/>
            <a:ext cx="1728788" cy="503238"/>
          </a:xfrm>
          <a:prstGeom prst="wedgeRoundRectCallout">
            <a:avLst>
              <a:gd name="adj1" fmla="val 870"/>
              <a:gd name="adj2" fmla="val -250944"/>
              <a:gd name="adj3" fmla="val 16667"/>
            </a:avLst>
          </a:prstGeom>
          <a:gradFill rotWithShape="0">
            <a:gsLst>
              <a:gs pos="0">
                <a:srgbClr val="465E75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CCCCFF"/>
                </a:solidFill>
                <a:latin typeface="Times New Roman" pitchFamily="16" charset="0"/>
                <a:hlinkClick r:id=""/>
              </a:rPr>
              <a:t>хлоропласт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716463" y="333375"/>
            <a:ext cx="2087562" cy="503238"/>
          </a:xfrm>
          <a:prstGeom prst="wedgeRoundRectCallout">
            <a:avLst>
              <a:gd name="adj1" fmla="val -26352"/>
              <a:gd name="adj2" fmla="val 202995"/>
              <a:gd name="adj3" fmla="val 16667"/>
            </a:avLst>
          </a:prstGeom>
          <a:gradFill rotWithShape="0">
            <a:gsLst>
              <a:gs pos="0">
                <a:srgbClr val="465E75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6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CCCFF"/>
                </a:solidFill>
                <a:latin typeface="Times New Roman" pitchFamily="16" charset="0"/>
                <a:hlinkClick r:id=""/>
              </a:rPr>
              <a:t>Плазматическая </a:t>
            </a:r>
          </a:p>
          <a:p>
            <a:pPr algn="ctr">
              <a:lnSpc>
                <a:spcPct val="6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CCCFF"/>
                </a:solidFill>
                <a:latin typeface="Times New Roman" pitchFamily="16" charset="0"/>
                <a:hlinkClick r:id=""/>
              </a:rPr>
              <a:t>мембрана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2339975" y="404813"/>
            <a:ext cx="1728788" cy="503237"/>
          </a:xfrm>
          <a:prstGeom prst="wedgeRoundRectCallout">
            <a:avLst>
              <a:gd name="adj1" fmla="val 32829"/>
              <a:gd name="adj2" fmla="val 205204"/>
              <a:gd name="adj3" fmla="val 16667"/>
            </a:avLst>
          </a:prstGeom>
          <a:gradFill rotWithShape="0">
            <a:gsLst>
              <a:gs pos="0">
                <a:srgbClr val="465E75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7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CCCFF"/>
                </a:solidFill>
                <a:latin typeface="Times New Roman" pitchFamily="16" charset="0"/>
                <a:hlinkClick r:id=""/>
              </a:rPr>
              <a:t>Клеточная стенка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214313" y="1785938"/>
            <a:ext cx="2857500" cy="4572000"/>
          </a:xfrm>
          <a:prstGeom prst="plaque">
            <a:avLst>
              <a:gd name="adj" fmla="val 5005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marL="457200" indent="-454025" algn="just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-  Эндо-</a:t>
            </a:r>
          </a:p>
          <a:p>
            <a:pPr marL="457200" indent="-454025" algn="just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плазматическая</a:t>
            </a:r>
          </a:p>
          <a:p>
            <a:pPr marL="457200" indent="-454025" algn="just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сеть:</a:t>
            </a:r>
          </a:p>
          <a:p>
            <a:pPr marL="457200" indent="-454025" algn="just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а) гладкая</a:t>
            </a:r>
          </a:p>
          <a:p>
            <a:pPr marL="457200" indent="-454025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б) шероховатая</a:t>
            </a:r>
          </a:p>
          <a:p>
            <a:pPr marL="457200" indent="-454025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-  Аппарат</a:t>
            </a:r>
          </a:p>
          <a:p>
            <a:pPr marL="457200" indent="-454025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          Гольджи</a:t>
            </a:r>
          </a:p>
          <a:p>
            <a:pPr marL="457200" indent="-454025">
              <a:buFont typeface="Cambria" pitchFamily="16" charset="0"/>
              <a:buChar char="-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Лизосомы</a:t>
            </a:r>
          </a:p>
          <a:p>
            <a:pPr marL="457200" indent="-454025">
              <a:buFont typeface="Cambria" pitchFamily="16" charset="0"/>
              <a:buChar char="-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Вакуоли </a:t>
            </a:r>
          </a:p>
          <a:p>
            <a:pPr marL="457200" indent="-454025">
              <a:buFont typeface="Cambria" pitchFamily="16" charset="0"/>
              <a:buChar char="-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Реснички и жгутики эукариот</a:t>
            </a:r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3357563" y="2786063"/>
            <a:ext cx="2786062" cy="3571875"/>
          </a:xfrm>
          <a:prstGeom prst="plaque">
            <a:avLst>
              <a:gd name="adj" fmla="val 5551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-  Ядро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-  Митохондрии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-  Пластиды (в растительной):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а) хлоропласты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б) лейкопласты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в) хромопласты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6286500" y="3500438"/>
            <a:ext cx="2571750" cy="2786062"/>
          </a:xfrm>
          <a:prstGeom prst="plaque">
            <a:avLst>
              <a:gd name="adj" fmla="val 4787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- Рибосомы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- Клеточный центр</a:t>
            </a:r>
          </a:p>
          <a:p>
            <a:pPr>
              <a:buFont typeface="Cambria" pitchFamily="16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Включения</a:t>
            </a:r>
          </a:p>
          <a:p>
            <a:pPr>
              <a:buFont typeface="Cambria" pitchFamily="16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Цитоскелет</a:t>
            </a:r>
          </a:p>
          <a:p>
            <a:pPr>
              <a:buFont typeface="Cambria" pitchFamily="16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Миофибриллы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000375" y="285750"/>
            <a:ext cx="2928938" cy="571500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latin typeface="Cambria" pitchFamily="16" charset="0"/>
              </a:rPr>
              <a:t>Органоиды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14313" y="1071563"/>
            <a:ext cx="2857500" cy="428625"/>
          </a:xfrm>
          <a:prstGeom prst="rect">
            <a:avLst/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Одномембранные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357563" y="2000250"/>
            <a:ext cx="2857500" cy="428625"/>
          </a:xfrm>
          <a:prstGeom prst="rect">
            <a:avLst/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Двумембранные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286500" y="2714625"/>
            <a:ext cx="2571750" cy="428625"/>
          </a:xfrm>
          <a:prstGeom prst="rect">
            <a:avLst/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6" charset="0"/>
              </a:rPr>
              <a:t>Немембранные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10800000" flipH="1">
            <a:off x="6003925" y="577850"/>
            <a:ext cx="1928813" cy="2071688"/>
          </a:xfrm>
          <a:custGeom>
            <a:avLst/>
            <a:gdLst>
              <a:gd name="T0" fmla="*/ 1726384 w 1928813"/>
              <a:gd name="T1" fmla="*/ 0 h 2071688"/>
              <a:gd name="T2" fmla="*/ 1523955 w 1928813"/>
              <a:gd name="T3" fmla="*/ 131699 h 2071688"/>
              <a:gd name="T4" fmla="*/ 0 w 1928813"/>
              <a:gd name="T5" fmla="*/ 2005847 h 2071688"/>
              <a:gd name="T6" fmla="*/ 896112 w 1928813"/>
              <a:gd name="T7" fmla="*/ 2071688 h 2071688"/>
              <a:gd name="T8" fmla="*/ 1792224 w 1928813"/>
              <a:gd name="T9" fmla="*/ 1101693 h 2071688"/>
              <a:gd name="T10" fmla="*/ 1928813 w 1928813"/>
              <a:gd name="T11" fmla="*/ 131699 h 2071688"/>
              <a:gd name="T12" fmla="*/ 0 w 1928813"/>
              <a:gd name="T13" fmla="*/ 1940008 h 2071688"/>
              <a:gd name="T14" fmla="*/ 1792224 w 1928813"/>
              <a:gd name="T15" fmla="*/ 2071688 h 207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928813" h="2071688">
                <a:moveTo>
                  <a:pt x="0" y="1940008"/>
                </a:moveTo>
                <a:lnTo>
                  <a:pt x="1660544" y="1940008"/>
                </a:lnTo>
                <a:lnTo>
                  <a:pt x="1660544" y="131699"/>
                </a:lnTo>
                <a:lnTo>
                  <a:pt x="1523955" y="131699"/>
                </a:lnTo>
                <a:lnTo>
                  <a:pt x="1726384" y="0"/>
                </a:lnTo>
                <a:lnTo>
                  <a:pt x="1928813" y="131699"/>
                </a:lnTo>
                <a:lnTo>
                  <a:pt x="1792224" y="131699"/>
                </a:lnTo>
                <a:lnTo>
                  <a:pt x="1792224" y="2071688"/>
                </a:lnTo>
                <a:lnTo>
                  <a:pt x="0" y="2071688"/>
                </a:lnTo>
                <a:close/>
              </a:path>
            </a:pathLst>
          </a:cu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rot="10800000">
            <a:off x="1357313" y="574675"/>
            <a:ext cx="1571625" cy="428625"/>
          </a:xfrm>
          <a:custGeom>
            <a:avLst/>
            <a:gdLst>
              <a:gd name="T0" fmla="*/ 1464469 w 1571625"/>
              <a:gd name="T1" fmla="*/ 0 h 428625"/>
              <a:gd name="T2" fmla="*/ 1357313 w 1571625"/>
              <a:gd name="T3" fmla="*/ 107156 h 428625"/>
              <a:gd name="T4" fmla="*/ 0 w 1571625"/>
              <a:gd name="T5" fmla="*/ 375047 h 428625"/>
              <a:gd name="T6" fmla="*/ 759023 w 1571625"/>
              <a:gd name="T7" fmla="*/ 428625 h 428625"/>
              <a:gd name="T8" fmla="*/ 1518047 w 1571625"/>
              <a:gd name="T9" fmla="*/ 267890 h 428625"/>
              <a:gd name="T10" fmla="*/ 1571625 w 1571625"/>
              <a:gd name="T11" fmla="*/ 107156 h 428625"/>
              <a:gd name="T12" fmla="*/ 0 w 1571625"/>
              <a:gd name="T13" fmla="*/ 321469 h 428625"/>
              <a:gd name="T14" fmla="*/ 1518047 w 1571625"/>
              <a:gd name="T15" fmla="*/ 428625 h 428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571625" h="428625">
                <a:moveTo>
                  <a:pt x="0" y="321469"/>
                </a:moveTo>
                <a:lnTo>
                  <a:pt x="1410891" y="321469"/>
                </a:lnTo>
                <a:lnTo>
                  <a:pt x="1410891" y="107156"/>
                </a:lnTo>
                <a:lnTo>
                  <a:pt x="1357313" y="107156"/>
                </a:lnTo>
                <a:lnTo>
                  <a:pt x="1464469" y="0"/>
                </a:lnTo>
                <a:lnTo>
                  <a:pt x="1571625" y="107156"/>
                </a:lnTo>
                <a:lnTo>
                  <a:pt x="1518047" y="107156"/>
                </a:lnTo>
                <a:lnTo>
                  <a:pt x="1518047" y="428625"/>
                </a:lnTo>
                <a:lnTo>
                  <a:pt x="0" y="428625"/>
                </a:lnTo>
                <a:close/>
              </a:path>
            </a:pathLst>
          </a:cu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4357688" y="928688"/>
            <a:ext cx="214312" cy="1000125"/>
          </a:xfrm>
          <a:prstGeom prst="downArrow">
            <a:avLst>
              <a:gd name="adj1" fmla="val 50000"/>
              <a:gd name="adj2" fmla="val 49994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5288" y="404813"/>
            <a:ext cx="8001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>
                <a:solidFill>
                  <a:srgbClr val="000000"/>
                </a:solidFill>
                <a:latin typeface="Comic Sans MS" pitchFamily="64" charset="0"/>
              </a:rPr>
              <a:t>Поверхность клетки</a:t>
            </a:r>
            <a:br>
              <a:rPr lang="ru-RU" sz="5400" b="1">
                <a:solidFill>
                  <a:srgbClr val="000000"/>
                </a:solidFill>
                <a:latin typeface="Comic Sans MS" pitchFamily="64" charset="0"/>
              </a:rPr>
            </a:br>
            <a:endParaRPr lang="ru-RU" sz="5400" b="1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47813" y="1412875"/>
            <a:ext cx="2447925" cy="647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CC"/>
                </a:solidFill>
              </a:rPr>
              <a:t>Надмембранный </a:t>
            </a:r>
          </a:p>
          <a:p>
            <a:pPr algn="ctr" eaLnBrk="0" hangingPunct="0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CC"/>
                </a:solidFill>
              </a:rPr>
              <a:t>комплекс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11188" y="2565400"/>
            <a:ext cx="1943100" cy="5048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FF"/>
                </a:solidFill>
                <a:latin typeface="Times New Roman" pitchFamily="16" charset="0"/>
              </a:rPr>
              <a:t>У  животных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895600" y="2590800"/>
            <a:ext cx="2016125" cy="5048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FF"/>
                </a:solidFill>
                <a:latin typeface="Times New Roman" pitchFamily="16" charset="0"/>
              </a:rPr>
              <a:t>У  растений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916238" y="3573463"/>
            <a:ext cx="2160587" cy="15843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CCC00"/>
                </a:solidFill>
              </a:rPr>
              <a:t>Клеточная стенка</a:t>
            </a:r>
            <a:r>
              <a:rPr lang="ru-RU" b="1">
                <a:solidFill>
                  <a:srgbClr val="000000"/>
                </a:solidFill>
              </a:rPr>
              <a:t>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состоящая из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полисахаридов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(клетчатки и др.)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Очень плотная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и толстая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11188" y="3573463"/>
            <a:ext cx="2089150" cy="15843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CCC00"/>
                </a:solidFill>
              </a:rPr>
              <a:t>Гликокаликс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000000"/>
                </a:solidFill>
              </a:rPr>
              <a:t>(</a:t>
            </a:r>
            <a:r>
              <a:rPr lang="ru-RU" b="1" i="1">
                <a:solidFill>
                  <a:srgbClr val="FFFFFF"/>
                </a:solidFill>
              </a:rPr>
              <a:t>в составе белки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 полисахариды)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Очень тонкий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(1 мкм)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435600" y="1341438"/>
            <a:ext cx="2735263" cy="914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Плазматическая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мембрана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827088" y="5661025"/>
            <a:ext cx="3959225" cy="57626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FFFF"/>
                </a:solidFill>
              </a:rPr>
              <a:t>Связь клетки с внешней средой</a:t>
            </a:r>
          </a:p>
        </p:txBody>
      </p:sp>
      <p:sp>
        <p:nvSpPr>
          <p:cNvPr id="11273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6487319" y="2599531"/>
            <a:ext cx="647700" cy="4333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8100000" scaled="1"/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1908175" y="2133600"/>
            <a:ext cx="287338" cy="360363"/>
          </a:xfrm>
          <a:prstGeom prst="downArrow">
            <a:avLst>
              <a:gd name="adj1" fmla="val 50000"/>
              <a:gd name="adj2" fmla="val 31354"/>
            </a:avLst>
          </a:prstGeom>
          <a:gradFill rotWithShape="0">
            <a:gsLst>
              <a:gs pos="0">
                <a:srgbClr val="750000"/>
              </a:gs>
              <a:gs pos="50000">
                <a:srgbClr val="FF0000"/>
              </a:gs>
              <a:gs pos="100000">
                <a:srgbClr val="750000"/>
              </a:gs>
            </a:gsLst>
            <a:lin ang="135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3276600" y="2133600"/>
            <a:ext cx="287338" cy="360363"/>
          </a:xfrm>
          <a:prstGeom prst="downArrow">
            <a:avLst>
              <a:gd name="adj1" fmla="val 50000"/>
              <a:gd name="adj2" fmla="val 31354"/>
            </a:avLst>
          </a:prstGeom>
          <a:gradFill rotWithShape="0">
            <a:gsLst>
              <a:gs pos="0">
                <a:srgbClr val="750000"/>
              </a:gs>
              <a:gs pos="50000">
                <a:srgbClr val="FF0000"/>
              </a:gs>
              <a:gs pos="100000">
                <a:srgbClr val="750000"/>
              </a:gs>
            </a:gsLst>
            <a:lin ang="135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403350" y="3141663"/>
            <a:ext cx="287338" cy="360362"/>
          </a:xfrm>
          <a:prstGeom prst="downArrow">
            <a:avLst>
              <a:gd name="adj1" fmla="val 50000"/>
              <a:gd name="adj2" fmla="val 31353"/>
            </a:avLst>
          </a:prstGeom>
          <a:gradFill rotWithShape="0">
            <a:gsLst>
              <a:gs pos="0">
                <a:srgbClr val="750000"/>
              </a:gs>
              <a:gs pos="50000">
                <a:srgbClr val="FF0000"/>
              </a:gs>
              <a:gs pos="100000">
                <a:srgbClr val="750000"/>
              </a:gs>
            </a:gsLst>
            <a:lin ang="81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3779838" y="3141663"/>
            <a:ext cx="287337" cy="360362"/>
          </a:xfrm>
          <a:prstGeom prst="downArrow">
            <a:avLst>
              <a:gd name="adj1" fmla="val 50000"/>
              <a:gd name="adj2" fmla="val 31354"/>
            </a:avLst>
          </a:prstGeom>
          <a:gradFill rotWithShape="0">
            <a:gsLst>
              <a:gs pos="0">
                <a:srgbClr val="750000"/>
              </a:gs>
              <a:gs pos="50000">
                <a:srgbClr val="FF0000"/>
              </a:gs>
              <a:gs pos="100000">
                <a:srgbClr val="750000"/>
              </a:gs>
            </a:gsLst>
            <a:lin ang="81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3348038" y="5229225"/>
            <a:ext cx="287337" cy="360363"/>
          </a:xfrm>
          <a:prstGeom prst="downArrow">
            <a:avLst>
              <a:gd name="adj1" fmla="val 50000"/>
              <a:gd name="adj2" fmla="val 31354"/>
            </a:avLst>
          </a:prstGeom>
          <a:gradFill rotWithShape="0">
            <a:gsLst>
              <a:gs pos="0">
                <a:srgbClr val="750000"/>
              </a:gs>
              <a:gs pos="50000">
                <a:srgbClr val="FF0000"/>
              </a:gs>
              <a:gs pos="100000">
                <a:srgbClr val="750000"/>
              </a:gs>
            </a:gsLst>
            <a:lin ang="81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1979613" y="5229225"/>
            <a:ext cx="287337" cy="360363"/>
          </a:xfrm>
          <a:prstGeom prst="downArrow">
            <a:avLst>
              <a:gd name="adj1" fmla="val 50000"/>
              <a:gd name="adj2" fmla="val 31354"/>
            </a:avLst>
          </a:prstGeom>
          <a:gradFill rotWithShape="0">
            <a:gsLst>
              <a:gs pos="0">
                <a:srgbClr val="750000"/>
              </a:gs>
              <a:gs pos="50000">
                <a:srgbClr val="FF0000"/>
              </a:gs>
              <a:gs pos="100000">
                <a:srgbClr val="750000"/>
              </a:gs>
            </a:gsLst>
            <a:lin ang="81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80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lum bright="-18000" contrast="48000"/>
          </a:blip>
          <a:srcRect l="19473" t="9853" r="19409" b="8437"/>
          <a:stretch>
            <a:fillRect/>
          </a:stretch>
        </p:blipFill>
        <p:spPr bwMode="auto">
          <a:xfrm>
            <a:off x="5724525" y="3573463"/>
            <a:ext cx="2232025" cy="1536700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>
            <a:lum bright="-18000" contrast="48000"/>
          </a:blip>
          <a:srcRect t="9853" b="8437"/>
          <a:stretch>
            <a:fillRect/>
          </a:stretch>
        </p:blipFill>
        <p:spPr bwMode="auto">
          <a:xfrm>
            <a:off x="2124075" y="1196975"/>
            <a:ext cx="6335713" cy="2663825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8313" y="4005263"/>
            <a:ext cx="7129462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>
                <a:solidFill>
                  <a:srgbClr val="000000"/>
                </a:solidFill>
                <a:latin typeface="Comic Sans MS" pitchFamily="64" charset="0"/>
              </a:rPr>
              <a:t>                                                                                           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8486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360">
                  <a:miter lim="800000"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Плазматическая мембрана</a:t>
            </a:r>
          </a:p>
        </p:txBody>
      </p:sp>
      <p:sp>
        <p:nvSpPr>
          <p:cNvPr id="12292" name="AutoShape 4"/>
          <p:cNvSpPr>
            <a:spLocks/>
          </p:cNvSpPr>
          <p:nvPr/>
        </p:nvSpPr>
        <p:spPr bwMode="auto">
          <a:xfrm>
            <a:off x="2124075" y="3284538"/>
            <a:ext cx="2016125" cy="609600"/>
          </a:xfrm>
          <a:prstGeom prst="borderCallout2">
            <a:avLst>
              <a:gd name="adj1" fmla="val 18519"/>
              <a:gd name="adj2" fmla="val 103778"/>
              <a:gd name="adj3" fmla="val 18519"/>
              <a:gd name="adj4" fmla="val 108898"/>
              <a:gd name="adj5" fmla="val -13542"/>
              <a:gd name="adj6" fmla="val 165199"/>
            </a:avLst>
          </a:prstGeom>
          <a:gradFill rotWithShape="0">
            <a:gsLst>
              <a:gs pos="0">
                <a:srgbClr val="000000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двойной слой липидов</a:t>
            </a:r>
          </a:p>
        </p:txBody>
      </p:sp>
      <p:sp>
        <p:nvSpPr>
          <p:cNvPr id="12293" name="AutoShape 5"/>
          <p:cNvSpPr>
            <a:spLocks/>
          </p:cNvSpPr>
          <p:nvPr/>
        </p:nvSpPr>
        <p:spPr bwMode="auto">
          <a:xfrm>
            <a:off x="2555875" y="1628775"/>
            <a:ext cx="1008063" cy="360363"/>
          </a:xfrm>
          <a:prstGeom prst="borderCallout2">
            <a:avLst>
              <a:gd name="adj1" fmla="val 31718"/>
              <a:gd name="adj2" fmla="val 107560"/>
              <a:gd name="adj3" fmla="val 31718"/>
              <a:gd name="adj4" fmla="val 113069"/>
              <a:gd name="adj5" fmla="val 124671"/>
              <a:gd name="adj6" fmla="val 177639"/>
            </a:avLst>
          </a:prstGeom>
          <a:gradFill rotWithShape="0">
            <a:gsLst>
              <a:gs pos="0">
                <a:srgbClr val="000000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450"/>
              </a:spcBef>
              <a:buClr>
                <a:srgbClr val="99CC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белки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294" name="AutoShape 6"/>
          <p:cNvSpPr>
            <a:spLocks/>
          </p:cNvSpPr>
          <p:nvPr/>
        </p:nvSpPr>
        <p:spPr bwMode="auto">
          <a:xfrm>
            <a:off x="7092950" y="1268413"/>
            <a:ext cx="1368425" cy="360362"/>
          </a:xfrm>
          <a:prstGeom prst="borderCallout2">
            <a:avLst>
              <a:gd name="adj1" fmla="val 31718"/>
              <a:gd name="adj2" fmla="val -5569"/>
              <a:gd name="adj3" fmla="val 31718"/>
              <a:gd name="adj4" fmla="val -8583"/>
              <a:gd name="adj5" fmla="val 145375"/>
              <a:gd name="adj6" fmla="val -42574"/>
            </a:avLst>
          </a:prstGeom>
          <a:gradFill rotWithShape="0">
            <a:gsLst>
              <a:gs pos="0">
                <a:srgbClr val="000000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500"/>
              </a:spcBef>
              <a:buClr>
                <a:srgbClr val="99CCFF"/>
              </a:buClr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углеводы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4211638" y="2489200"/>
            <a:ext cx="865187" cy="942975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95288" y="4005263"/>
            <a:ext cx="8353425" cy="277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3333CC"/>
                </a:solidFill>
              </a:rPr>
              <a:t>Функции</a:t>
            </a:r>
          </a:p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800" b="1">
              <a:solidFill>
                <a:srgbClr val="3333CC"/>
              </a:solidFill>
            </a:endParaRPr>
          </a:p>
          <a:p>
            <a:pPr eaLnBrk="0" hangingPunct="0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   ограничение внутренней среды клетки;</a:t>
            </a:r>
          </a:p>
          <a:p>
            <a:pPr eaLnBrk="0" hangingPunct="0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   сохранение формы клетки;</a:t>
            </a:r>
          </a:p>
          <a:p>
            <a:pPr eaLnBrk="0" hangingPunct="0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   защита от повреждений и разнообразных воздействий извне;</a:t>
            </a:r>
          </a:p>
          <a:p>
            <a:pPr eaLnBrk="0" hangingPunct="0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   регуляция поступления ионов в клетку;</a:t>
            </a:r>
          </a:p>
          <a:p>
            <a:pPr eaLnBrk="0" hangingPunct="0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   выведение из клетки конечных продуктов обмена веществ;</a:t>
            </a:r>
          </a:p>
          <a:p>
            <a:pPr eaLnBrk="0" hangingPunct="0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   объединение отдельных клеток в ткани;</a:t>
            </a:r>
          </a:p>
          <a:p>
            <a:pPr eaLnBrk="0" hangingPunct="0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   обеспечение фагоцитоза и пиноцитоза</a:t>
            </a:r>
          </a:p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000000"/>
              </a:solidFill>
            </a:endParaRP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 cstate="print">
            <a:lum bright="-24000" contrast="72000"/>
          </a:blip>
          <a:srcRect/>
          <a:stretch>
            <a:fillRect/>
          </a:stretch>
        </p:blipFill>
        <p:spPr bwMode="auto">
          <a:xfrm>
            <a:off x="684213" y="1196975"/>
            <a:ext cx="1150937" cy="2160588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5505450" y="1412875"/>
            <a:ext cx="1446213" cy="28733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11188" y="3429000"/>
            <a:ext cx="1296987" cy="503238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Молекула</a:t>
            </a:r>
          </a:p>
          <a:p>
            <a:pPr algn="ctr" eaLnBrk="0" hangingPunct="0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липида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19250" y="1125538"/>
            <a:ext cx="288925" cy="287337"/>
          </a:xfrm>
          <a:prstGeom prst="wedgeRoundRectCallout">
            <a:avLst>
              <a:gd name="adj1" fmla="val -120329"/>
              <a:gd name="adj2" fmla="val 145579"/>
              <a:gd name="adj3" fmla="val 16667"/>
            </a:avLst>
          </a:prstGeom>
          <a:solidFill>
            <a:srgbClr val="0000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1</a:t>
            </a: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547813" y="1989138"/>
            <a:ext cx="288925" cy="287337"/>
          </a:xfrm>
          <a:prstGeom prst="wedgeRoundRectCallout">
            <a:avLst>
              <a:gd name="adj1" fmla="val -125824"/>
              <a:gd name="adj2" fmla="val 188120"/>
              <a:gd name="adj3" fmla="val 16667"/>
            </a:avLst>
          </a:prstGeom>
          <a:solidFill>
            <a:srgbClr val="0000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        фагоцитоз            пиноцитоз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875"/>
            <a:ext cx="4032250" cy="3400425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412875"/>
            <a:ext cx="3592512" cy="3384550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4213" y="5013325"/>
            <a:ext cx="3673475" cy="13684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Захват плазматической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мембраной твёрдых частиц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и впячивание их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внутрь клетки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716463" y="5013325"/>
            <a:ext cx="3673475" cy="13684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00"/>
              </a:solidFill>
              <a:latin typeface="Times New Roman" pitchFamily="16" charset="0"/>
            </a:endParaRP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Впячивание мембраны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внутрь клетки в виде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тонкого канальца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в который попадает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жидкость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857250" y="214313"/>
            <a:ext cx="7072313" cy="500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2A1"/>
              </a:gs>
            </a:gsLst>
            <a:lin ang="162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Cambria" pitchFamily="16" charset="0"/>
              </a:rPr>
              <a:t>Транспорт веществ через мембрану</a:t>
            </a:r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000125" y="928688"/>
            <a:ext cx="2928938" cy="8572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2A1"/>
              </a:gs>
            </a:gsLst>
            <a:lin ang="162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>
                <a:solidFill>
                  <a:srgbClr val="0000CC"/>
                </a:solidFill>
                <a:latin typeface="Cambria" pitchFamily="16" charset="0"/>
              </a:rPr>
              <a:t>1. Пассивный способ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mbria" pitchFamily="16" charset="0"/>
              </a:rPr>
              <a:t>(энергия практически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mbria" pitchFamily="16" charset="0"/>
              </a:rPr>
              <a:t>не затрачивается)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5072063" y="928688"/>
            <a:ext cx="3857625" cy="1143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2A1"/>
              </a:gs>
            </a:gsLst>
            <a:lin ang="162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>
                <a:solidFill>
                  <a:srgbClr val="0000CC"/>
                </a:solidFill>
                <a:latin typeface="Cambria" pitchFamily="16" charset="0"/>
              </a:rPr>
              <a:t>3. Активный способ</a:t>
            </a:r>
            <a:r>
              <a:rPr lang="ru-RU" b="1">
                <a:solidFill>
                  <a:srgbClr val="000000"/>
                </a:solidFill>
                <a:latin typeface="Cambria" pitchFamily="16" charset="0"/>
              </a:rPr>
              <a:t> </a:t>
            </a:r>
            <a:r>
              <a:rPr lang="ru-RU">
                <a:solidFill>
                  <a:srgbClr val="000000"/>
                </a:solidFill>
                <a:latin typeface="Cambria" pitchFamily="16" charset="0"/>
              </a:rPr>
              <a:t>(затрачивается значительное количество энергии на транспорт веществ через мембрану)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0" y="1981200"/>
            <a:ext cx="4500563" cy="1071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2A1"/>
              </a:gs>
            </a:gsLst>
            <a:lin ang="162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>
                <a:solidFill>
                  <a:srgbClr val="0000CC"/>
                </a:solidFill>
                <a:latin typeface="Cambria" pitchFamily="16" charset="0"/>
              </a:rPr>
              <a:t>Диффузия.</a:t>
            </a:r>
            <a:r>
              <a:rPr lang="ru-RU" b="1">
                <a:solidFill>
                  <a:srgbClr val="000000"/>
                </a:solidFill>
                <a:latin typeface="Cambria" pitchFamily="16" charset="0"/>
              </a:rPr>
              <a:t> </a:t>
            </a:r>
            <a:r>
              <a:rPr lang="ru-RU">
                <a:solidFill>
                  <a:srgbClr val="000000"/>
                </a:solidFill>
                <a:latin typeface="Cambria" pitchFamily="16" charset="0"/>
              </a:rPr>
              <a:t>Этим способом проходят вещества, способные растворяться в липидах (например, эфиры, жирные кислоты)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838200" y="5214938"/>
            <a:ext cx="5257800" cy="1338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2A1"/>
              </a:gs>
            </a:gsLst>
            <a:lin ang="162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>
                <a:solidFill>
                  <a:srgbClr val="0000CC"/>
                </a:solidFill>
                <a:latin typeface="Cambria" pitchFamily="16" charset="0"/>
              </a:rPr>
              <a:t>2.Облегчённая диффузия</a:t>
            </a:r>
            <a:r>
              <a:rPr lang="ru-RU" b="1">
                <a:solidFill>
                  <a:srgbClr val="000000"/>
                </a:solidFill>
                <a:latin typeface="Cambria" pitchFamily="16" charset="0"/>
              </a:rPr>
              <a:t>. </a:t>
            </a:r>
            <a:r>
              <a:rPr lang="ru-RU">
                <a:solidFill>
                  <a:srgbClr val="000000"/>
                </a:solidFill>
                <a:latin typeface="Cambria" pitchFamily="16" charset="0"/>
              </a:rPr>
              <a:t>В этом случае белок-переносчик, находящийся в мембране, делает её проницаемой. Идёт не против градиента концентрации. Так транспортируется глюкоза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0" y="3200400"/>
            <a:ext cx="4572000" cy="12144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2A1"/>
              </a:gs>
            </a:gsLst>
            <a:lin ang="162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>
                <a:solidFill>
                  <a:srgbClr val="0000CC"/>
                </a:solidFill>
                <a:latin typeface="Cambria" pitchFamily="16" charset="0"/>
              </a:rPr>
              <a:t>Осмос.</a:t>
            </a:r>
            <a:r>
              <a:rPr lang="ru-RU" b="1">
                <a:solidFill>
                  <a:srgbClr val="000000"/>
                </a:solidFill>
                <a:latin typeface="Cambria" pitchFamily="16" charset="0"/>
              </a:rPr>
              <a:t> </a:t>
            </a:r>
            <a:r>
              <a:rPr lang="ru-RU">
                <a:solidFill>
                  <a:srgbClr val="000000"/>
                </a:solidFill>
                <a:latin typeface="Cambria" pitchFamily="16" charset="0"/>
              </a:rPr>
              <a:t>Это прохождение воды через избирательно проницаемую мембрану (она проходит из более разбавленного раствора в более концентрированный)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724400" y="2209800"/>
            <a:ext cx="417195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2A1"/>
              </a:gs>
            </a:gsLst>
            <a:lin ang="162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Cambria" pitchFamily="16" charset="0"/>
              </a:rPr>
              <a:t>Эндоцитоз </a:t>
            </a: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mbria" pitchFamily="16" charset="0"/>
              </a:rPr>
              <a:t> </a:t>
            </a:r>
            <a:r>
              <a:rPr lang="ru-RU" u="sng">
                <a:solidFill>
                  <a:srgbClr val="0000CC"/>
                </a:solidFill>
                <a:latin typeface="Cambria" pitchFamily="16" charset="0"/>
              </a:rPr>
              <a:t>Фагоцитоз</a:t>
            </a:r>
            <a:r>
              <a:rPr lang="ru-RU">
                <a:solidFill>
                  <a:srgbClr val="000000"/>
                </a:solidFill>
                <a:latin typeface="Cambria" pitchFamily="16" charset="0"/>
              </a:rPr>
              <a:t> - захват твердых частиц</a:t>
            </a: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mbria" pitchFamily="16" charset="0"/>
              </a:rPr>
              <a:t> </a:t>
            </a:r>
            <a:r>
              <a:rPr lang="ru-RU" u="sng">
                <a:solidFill>
                  <a:srgbClr val="0000CC"/>
                </a:solidFill>
                <a:latin typeface="Cambria" pitchFamily="16" charset="0"/>
              </a:rPr>
              <a:t>Пиноцитоз</a:t>
            </a:r>
            <a:r>
              <a:rPr lang="ru-RU">
                <a:solidFill>
                  <a:srgbClr val="000000"/>
                </a:solidFill>
                <a:latin typeface="Cambria" pitchFamily="16" charset="0"/>
              </a:rPr>
              <a:t> - захват жидких частиц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4662488" y="3276600"/>
            <a:ext cx="4481512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2A1"/>
              </a:gs>
            </a:gsLst>
            <a:lin ang="162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CC"/>
                </a:solidFill>
                <a:latin typeface="Cambria" pitchFamily="16" charset="0"/>
              </a:rPr>
              <a:t>Натрий-калиевый насос</a:t>
            </a:r>
            <a:r>
              <a:rPr lang="ru-RU" b="1">
                <a:solidFill>
                  <a:srgbClr val="000000"/>
                </a:solidFill>
                <a:latin typeface="Cambria" pitchFamily="16" charset="0"/>
              </a:rPr>
              <a:t> – </a:t>
            </a:r>
            <a:r>
              <a:rPr lang="ru-RU">
                <a:solidFill>
                  <a:srgbClr val="000000"/>
                </a:solidFill>
                <a:latin typeface="Cambria" pitchFamily="16" charset="0"/>
              </a:rPr>
              <a:t>перенос трех катионов </a:t>
            </a:r>
            <a:r>
              <a:rPr lang="en-US">
                <a:solidFill>
                  <a:srgbClr val="000000"/>
                </a:solidFill>
                <a:latin typeface="Perpetua" pitchFamily="16" charset="0"/>
              </a:rPr>
              <a:t>Na</a:t>
            </a:r>
            <a:r>
              <a:rPr lang="ru-RU">
                <a:solidFill>
                  <a:srgbClr val="000000"/>
                </a:solidFill>
                <a:latin typeface="Cambria" pitchFamily="16" charset="0"/>
              </a:rPr>
              <a:t>⁺ из клетки на каждые два катиона К⁺ в клетку против градиента концентрации</a:t>
            </a:r>
            <a:r>
              <a:rPr lang="en-US">
                <a:solidFill>
                  <a:srgbClr val="000000"/>
                </a:solidFill>
                <a:latin typeface="Perpetua" pitchFamily="16" charset="0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14400" y="273050"/>
            <a:ext cx="35814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9144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Ядро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00063" y="857250"/>
            <a:ext cx="8286750" cy="221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9600" indent="-606425">
              <a:buClrTx/>
              <a:buFontTx/>
              <a:buNone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ru-RU" sz="2000" i="1">
                <a:solidFill>
                  <a:srgbClr val="0000CC"/>
                </a:solidFill>
                <a:latin typeface="Comic Sans MS" pitchFamily="64" charset="0"/>
              </a:rPr>
              <a:t>Компоненты ядра:</a:t>
            </a:r>
          </a:p>
          <a:p>
            <a:pPr marL="609600" indent="-606425">
              <a:buClr>
                <a:srgbClr val="0000CC"/>
              </a:buClr>
              <a:buFont typeface="Times New Roman" pitchFamily="16" charset="0"/>
              <a:buAutoNum type="arabicPeriod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ru-RU" sz="2000" i="1">
                <a:solidFill>
                  <a:srgbClr val="0000CC"/>
                </a:solidFill>
                <a:latin typeface="Comic Sans MS" pitchFamily="64" charset="0"/>
              </a:rPr>
              <a:t>Ядерная оболочка</a:t>
            </a:r>
          </a:p>
          <a:p>
            <a:pPr marL="609600" indent="-606425">
              <a:buClr>
                <a:srgbClr val="0000CC"/>
              </a:buClr>
              <a:buFont typeface="Times New Roman" pitchFamily="16" charset="0"/>
              <a:buAutoNum type="arabicPeriod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ru-RU" sz="2000" i="1">
                <a:solidFill>
                  <a:srgbClr val="0000CC"/>
                </a:solidFill>
                <a:latin typeface="Comic Sans MS" pitchFamily="64" charset="0"/>
              </a:rPr>
              <a:t>Хроматин</a:t>
            </a:r>
          </a:p>
          <a:p>
            <a:pPr marL="609600" indent="-606425">
              <a:buClr>
                <a:srgbClr val="0000CC"/>
              </a:buClr>
              <a:buFont typeface="Times New Roman" pitchFamily="16" charset="0"/>
              <a:buAutoNum type="arabicPeriod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ru-RU" sz="2000" i="1">
                <a:solidFill>
                  <a:srgbClr val="0000CC"/>
                </a:solidFill>
                <a:latin typeface="Comic Sans MS" pitchFamily="64" charset="0"/>
              </a:rPr>
              <a:t>Ядрышко</a:t>
            </a:r>
          </a:p>
          <a:p>
            <a:pPr marL="609600" indent="-606425">
              <a:buClr>
                <a:srgbClr val="0000CC"/>
              </a:buClr>
              <a:buFont typeface="Times New Roman" pitchFamily="16" charset="0"/>
              <a:buAutoNum type="arabicPeriod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ru-RU" sz="2000" i="1">
                <a:solidFill>
                  <a:srgbClr val="0000CC"/>
                </a:solidFill>
                <a:latin typeface="Comic Sans MS" pitchFamily="64" charset="0"/>
              </a:rPr>
              <a:t>кариоплазма</a:t>
            </a:r>
          </a:p>
          <a:p>
            <a:pPr marL="609600" indent="-606425">
              <a:buClrTx/>
              <a:buFontTx/>
              <a:buNone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endParaRPr lang="ru-RU" sz="2000" i="1">
              <a:solidFill>
                <a:srgbClr val="0000CC"/>
              </a:solidFill>
              <a:latin typeface="Comic Sans MS" pitchFamily="6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000500"/>
            <a:ext cx="4330700" cy="235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29188" y="762000"/>
            <a:ext cx="3929062" cy="341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Функци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Cambria" pitchFamily="16" charset="0"/>
              </a:rPr>
              <a:t>Контролирует жизнедеятельность клетки, регулируя процессы синтеза белка, обмена веществ и энергии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Cambria" pitchFamily="16" charset="0"/>
              </a:rPr>
              <a:t>Хранит генетическую информацию, заключенную в ДНК, и передает ее дочерним клеткам в процессе клеточного деления.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760</Words>
  <Application>Microsoft Office PowerPoint</Application>
  <PresentationFormat>Экран (4:3)</PresentationFormat>
  <Paragraphs>180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Ядерная оболочка</vt:lpstr>
      <vt:lpstr>Функции оболочки ядра</vt:lpstr>
      <vt:lpstr>2. Хроматин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Ядрышко</vt:lpstr>
      <vt:lpstr>Кариотип</vt:lpstr>
      <vt:lpstr>Презентация PowerPoint</vt:lpstr>
      <vt:lpstr>4. Нуклеоплазма (кариоплазма)</vt:lpstr>
      <vt:lpstr>Презентация PowerPoint</vt:lpstr>
      <vt:lpstr>Д/з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Пользователь Windows</cp:lastModifiedBy>
  <cp:revision>9</cp:revision>
  <cp:lastPrinted>1601-01-01T00:00:00Z</cp:lastPrinted>
  <dcterms:created xsi:type="dcterms:W3CDTF">1601-01-01T00:00:00Z</dcterms:created>
  <dcterms:modified xsi:type="dcterms:W3CDTF">2024-02-11T06:24:40Z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