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4" d="100"/>
          <a:sy n="94" d="100"/>
        </p:scale>
        <p:origin x="24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9F98BA-B386-40AC-B399-85F7961F44C8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F0BBDBC-DEDF-4D36-B9AD-9E2D578CF65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457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98BA-B386-40AC-B399-85F7961F44C8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BDBC-DEDF-4D36-B9AD-9E2D578CF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9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98BA-B386-40AC-B399-85F7961F44C8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BDBC-DEDF-4D36-B9AD-9E2D578CF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855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98BA-B386-40AC-B399-85F7961F44C8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BDBC-DEDF-4D36-B9AD-9E2D578CF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17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98BA-B386-40AC-B399-85F7961F44C8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BDBC-DEDF-4D36-B9AD-9E2D578CF65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849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98BA-B386-40AC-B399-85F7961F44C8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BDBC-DEDF-4D36-B9AD-9E2D578CF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970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98BA-B386-40AC-B399-85F7961F44C8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BDBC-DEDF-4D36-B9AD-9E2D578CF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91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98BA-B386-40AC-B399-85F7961F44C8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BDBC-DEDF-4D36-B9AD-9E2D578CF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99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98BA-B386-40AC-B399-85F7961F44C8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BDBC-DEDF-4D36-B9AD-9E2D578CF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6924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98BA-B386-40AC-B399-85F7961F44C8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BDBC-DEDF-4D36-B9AD-9E2D578CF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25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F98BA-B386-40AC-B399-85F7961F44C8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0BBDBC-DEDF-4D36-B9AD-9E2D578CF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923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A89F98BA-B386-40AC-B399-85F7961F44C8}" type="datetimeFigureOut">
              <a:rPr lang="ru-RU" smtClean="0"/>
              <a:t>18.03.2026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F0BBDBC-DEDF-4D36-B9AD-9E2D578CF6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88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1725384" y="840921"/>
            <a:ext cx="8507549" cy="18082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Изменчивость организмов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61458" y="3192000"/>
            <a:ext cx="10150818" cy="1159566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Изучим:</a:t>
            </a:r>
          </a:p>
          <a:p>
            <a:pPr marL="514350" indent="-514350" algn="l">
              <a:buAutoNum type="arabicPeriod"/>
            </a:pPr>
            <a:r>
              <a:rPr lang="ru-RU" sz="2800" dirty="0"/>
              <a:t>Генетические закономерности </a:t>
            </a:r>
            <a:r>
              <a:rPr lang="ru-RU" sz="2800" dirty="0"/>
              <a:t>изменчивости</a:t>
            </a:r>
          </a:p>
          <a:p>
            <a:pPr marL="514350" indent="-514350" algn="l">
              <a:buAutoNum type="arabicPeriod"/>
            </a:pPr>
            <a:r>
              <a:rPr lang="ru-RU" sz="2800" dirty="0"/>
              <a:t>Классификация </a:t>
            </a:r>
            <a:r>
              <a:rPr lang="ru-RU" sz="2800" dirty="0"/>
              <a:t>форм </a:t>
            </a:r>
            <a:r>
              <a:rPr lang="ru-RU" sz="2800" dirty="0"/>
              <a:t>изменчивости</a:t>
            </a:r>
          </a:p>
          <a:p>
            <a:pPr marL="514350" indent="-514350" algn="l">
              <a:buAutoNum type="arabicPeriod"/>
            </a:pPr>
            <a:r>
              <a:rPr lang="ru-RU" sz="2800" dirty="0"/>
              <a:t>Влияние мутагенов на организм </a:t>
            </a:r>
            <a:r>
              <a:rPr lang="ru-RU" sz="2800" dirty="0"/>
              <a:t>человека</a:t>
            </a:r>
          </a:p>
          <a:p>
            <a:pPr marL="514350" indent="-514350" algn="l">
              <a:buAutoNum type="arabicPeriod"/>
            </a:pPr>
            <a:r>
              <a:rPr lang="ru-RU" sz="2800" dirty="0"/>
              <a:t>Предмет, задачи и методы селекции. Учение </a:t>
            </a:r>
            <a:r>
              <a:rPr lang="ru-RU" sz="2800" dirty="0" err="1"/>
              <a:t>Н.И.Вавилова</a:t>
            </a:r>
            <a:r>
              <a:rPr lang="ru-RU" sz="2800" dirty="0"/>
              <a:t> о центрах многообразия и происхождения культурных </a:t>
            </a:r>
            <a:r>
              <a:rPr lang="ru-RU" sz="2800" dirty="0" smtClean="0"/>
              <a:t>растений.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53333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7649" y="181647"/>
            <a:ext cx="1175385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Гибридизация</a:t>
            </a:r>
            <a:endParaRPr lang="ru-RU" b="0" dirty="0" smtClean="0">
              <a:effectLst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Метод, основанный на скрещивании организмов с разной наследственностью (разные сорта, породы, виды) для получения потомства с новыми комбинациями признаков. </a:t>
            </a:r>
            <a:endParaRPr lang="ru-RU" b="0" dirty="0" smtClean="0">
              <a:effectLst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Внутривидовая гибридизация: Скрещивание особей одного вида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b="0" dirty="0" smtClean="0">
              <a:effectLst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Инбридинг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(близкородственное скрещивание): Используется для получения гомозиготных особей и закрепления желаемых признаков. Однако может привести к ослаблению потомства из-за проявления вредных рецессивных генов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Аутбридинг (неродственное скрещивание): Скрещивание особей, не состоящих в родстве. Повышает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гетерозиготность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и часто приводит к эффекту гетерозиса, когда гибриды превосходят родителей по жизнеспособности и продуктивности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Отдалённая гибридизация: Скрещивание особей, относящихся к разным видам или родам, что позволяет объединить ценные признаки разных видов. Однако межвидовые гибриды часто бывают бесплодны, как, например, мул — гибрид осла и лошади. </a:t>
            </a:r>
          </a:p>
        </p:txBody>
      </p:sp>
      <p:pic>
        <p:nvPicPr>
          <p:cNvPr id="9218" name="Picture 2" descr="11 реально существующих гибридов животных, которых нелегко встретить в  природ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580" y="4147661"/>
            <a:ext cx="9032422" cy="271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8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2-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1"/>
          <a:stretch/>
        </p:blipFill>
        <p:spPr bwMode="auto">
          <a:xfrm>
            <a:off x="188825" y="231500"/>
            <a:ext cx="11788181" cy="639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34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599" y="253094"/>
            <a:ext cx="1175657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Наследственная (генотипическая)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: связана с изменениями в генетическом материале — ДНК. Она является главным источником генетического разнообразия в популяции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endParaRPr lang="ru-RU" b="0" dirty="0" smtClean="0">
              <a:effectLst/>
            </a:endParaRPr>
          </a:p>
          <a:p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Ненаследственная (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модификационная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: связана с изменением фенотипа (внешних признаков) организма под воздействием факторов окружающей среды, не затрагивая генотип.</a:t>
            </a:r>
            <a:endParaRPr lang="ru-RU" dirty="0"/>
          </a:p>
        </p:txBody>
      </p:sp>
      <p:pic>
        <p:nvPicPr>
          <p:cNvPr id="1026" name="Picture 2" descr="Шесть названий наследственной изменчивост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7" t="24089" r="5525" b="516"/>
          <a:stretch/>
        </p:blipFill>
        <p:spPr bwMode="auto">
          <a:xfrm>
            <a:off x="228599" y="2000250"/>
            <a:ext cx="11756571" cy="461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043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8600" y="224722"/>
            <a:ext cx="117565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Мутации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 — это внезапные, случайные и устойчивые изменения генетического материала, которые могут быть унаследованы.</a:t>
            </a:r>
            <a:endParaRPr lang="ru-RU" sz="2400" b="0" dirty="0" smtClean="0">
              <a:effectLst/>
            </a:endParaRP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2050" name="Picture 2" descr="Мутации - Без Сменки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6" t="17128" r="2079" b="3236"/>
          <a:stretch/>
        </p:blipFill>
        <p:spPr bwMode="auto">
          <a:xfrm>
            <a:off x="228599" y="1330777"/>
            <a:ext cx="11756571" cy="527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077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764" y="261258"/>
            <a:ext cx="117075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Комбинативная изменчивость</a:t>
            </a:r>
            <a:endParaRPr lang="ru-RU" b="0" dirty="0" smtClean="0">
              <a:effectLst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Это перекомбинация существующих генов в новые сочетания у потомков. Сами гены при этом не меняются. Комбинативная изменчивость создаёт огромное разнообразие генотипов и фенотипов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8" name="Picture 6" descr="Презентация к уроку &quot;Изменчивость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3" y="1382031"/>
            <a:ext cx="11707587" cy="522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773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2335" y="213674"/>
            <a:ext cx="6814458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Закономерности модификационной изменчивости</a:t>
            </a:r>
            <a:endParaRPr lang="ru-RU" b="0" dirty="0" smtClean="0">
              <a:effectLst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Модификационная изменчивость не наследуется, но играет важную роль в адаптации организмов.  </a:t>
            </a:r>
            <a:endParaRPr lang="ru-RU" b="0" dirty="0" smtClean="0">
              <a:effectLst/>
            </a:endParaRPr>
          </a:p>
          <a:p>
            <a:pPr marL="285750" indent="-285750" algn="just">
              <a:buFontTx/>
              <a:buChar char="-"/>
            </a:pP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Определённость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: Модификации возникают в ответ на конкретные условия окружающей среды и носят приспособительный характер. Например, рост шерсти у животных зимой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ru-RU" b="0" dirty="0" smtClean="0">
              <a:effectLst/>
            </a:endParaRPr>
          </a:p>
          <a:p>
            <a:pPr marL="285750" indent="-285750" algn="just">
              <a:buFontTx/>
              <a:buChar char="-"/>
            </a:pP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Массовость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: Возникает у всех или большинства особей вида в сходных условиях, а не у отдельных индивидов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ru-RU" b="0" dirty="0" smtClean="0">
              <a:effectLst/>
            </a:endParaRPr>
          </a:p>
          <a:p>
            <a:pPr marL="285750" indent="-285750" algn="just">
              <a:buFontTx/>
              <a:buChar char="-"/>
            </a:pP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Направленность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: Все модификации одного признака развиваются в одном направлении. Например, чем больше солнечного света, тем сильнее загар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ru-RU" b="0" dirty="0" smtClean="0">
              <a:effectLst/>
            </a:endParaRPr>
          </a:p>
          <a:p>
            <a:pPr marL="285750" indent="-285750" algn="just">
              <a:buFontTx/>
              <a:buChar char="-"/>
            </a:pP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Норма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реакции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: Это генетически обусловленные пределы, в которых возможны изменения признака под воздействием среды. Она определяется генотипом и может быть широкой (например, вес тела) или узкой (например, группа крови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).</a:t>
            </a:r>
          </a:p>
          <a:p>
            <a:pPr marL="285750" indent="-285750" algn="just">
              <a:buFontTx/>
              <a:buChar char="-"/>
            </a:pPr>
            <a:endParaRPr lang="ru-RU" b="0" dirty="0" smtClean="0">
              <a:effectLst/>
            </a:endParaRPr>
          </a:p>
          <a:p>
            <a:pPr algn="just"/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ru-RU" i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Ненаследуемость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: Модификации не затрагивают генотип, поэтому не передаются потомкам. Если факторы среды перестают действовать, признак возвращается в исходное состояние. 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Шесть названий ненаследственной изменчив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793" y="293913"/>
            <a:ext cx="4912906" cy="633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619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6764" y="253093"/>
            <a:ext cx="117565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Мутагены —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это физические, химические или биологические агенты, которые вызывают стойкие изменения в генетическом материале (ДНК) клеток. Воздействие мутагенов на организм человека может иметь серьёзные последствия, приводя к развитию заболеваний и нарушению нормальных функций организма. </a:t>
            </a:r>
            <a:endParaRPr lang="ru-RU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Международный научно-популярный журнал «Мастерство online»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3" t="1000" r="13191"/>
          <a:stretch/>
        </p:blipFill>
        <p:spPr bwMode="auto">
          <a:xfrm>
            <a:off x="236763" y="1428750"/>
            <a:ext cx="11699423" cy="518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2032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0436" y="253094"/>
            <a:ext cx="117239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Селекция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– наука о выведении новых сортов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с/х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растений (пород животных, штаммов микроорганизмов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).</a:t>
            </a: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Первоначально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 науке был один метод – отбор. Отбирались лучшие формы из дикорастущих или возделываемых культурных форм.</a:t>
            </a:r>
            <a:endParaRPr lang="ru-RU" b="0" dirty="0" smtClean="0">
              <a:effectLst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Состояние отечественной селекции: основные проблемы и пути их решени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5" t="22417" r="8960" b="7003"/>
          <a:stretch/>
        </p:blipFill>
        <p:spPr bwMode="auto">
          <a:xfrm>
            <a:off x="277586" y="1244532"/>
            <a:ext cx="11666764" cy="528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36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4108" y="212272"/>
            <a:ext cx="6719207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Предмет селекции</a:t>
            </a: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- изучение и претворение на практике специфических закономерностей эволюции культурных растений, сельскохозяйственных животных и «искусственных» штаммов микроорганизмов.</a:t>
            </a:r>
            <a:endParaRPr lang="ru-RU" b="0" dirty="0" smtClean="0">
              <a:effectLst/>
            </a:endParaRPr>
          </a:p>
          <a:p>
            <a:pPr algn="just"/>
            <a:r>
              <a:rPr lang="ru-RU" i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Основные направления селекции:</a:t>
            </a:r>
            <a:endParaRPr lang="ru-RU" b="0" i="1" u="sng" dirty="0" smtClean="0">
              <a:effectLst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высокая урожайность сортов растений, плодовитость и продуктивность пород животных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улучшение качества продукции (например, вкус, внешний вид  плодов и овощей, химический состав зерна — содержание белка, клейковины, незаменимых аминокислот и т. д.); 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физиологические свойства (скороспелость, засухоустойчивость, зимостойкость, устойчивость к болезням, вредителям и неблагоприятным климатическим условиям). 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выведение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стрессоустойчивых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пород  (для разведения  в условиях большой скученности — на птицефабриках, фермах и т. п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.);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пушное звероводство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рыбоводство — разведение рыбы в искусственных водоемах.</a:t>
            </a:r>
          </a:p>
        </p:txBody>
      </p:sp>
      <p:pic>
        <p:nvPicPr>
          <p:cNvPr id="7170" name="Picture 2" descr="Селекция животных — что это, определение и отв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5894" y="345621"/>
            <a:ext cx="4959796" cy="611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759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4929" y="277587"/>
            <a:ext cx="613137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Искусственный отбор</a:t>
            </a:r>
            <a:endParaRPr lang="ru-RU" b="0" dirty="0" smtClean="0">
              <a:effectLst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Этот метод заключается в выборе наиболее ценных по определённым признакам особей (например, самых урожайных растений или высокопродуктивных животных) для дальнейшего размножения. Существует два основных вида отбора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/>
            <a:endParaRPr lang="ru-RU" b="0" dirty="0" smtClean="0">
              <a:effectLst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Массовый отбор: Применяется к перекрёстноопыляющимся растениям (например, рожь, кукуруза). Отбираются группы особей, имеющих желаемые признаки. В результате повышается качество всего сорта, но наследуется только общий признак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fontAlgn="base">
              <a:buFont typeface="Arial" panose="020B0604020202020204" pitchFamily="34" charset="0"/>
              <a:buChar char="•"/>
            </a:pPr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 fontAlgn="base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Индивидуальный отбор: Используется для самоопыляющихся растений (например, пшеница, горох) и животных. Из потомства одной особи отбирают отдельные лучшие экземпляры, что позволяет получить чистую линию с закреплёнными наследственными признаками. </a:t>
            </a:r>
          </a:p>
        </p:txBody>
      </p:sp>
      <p:pic>
        <p:nvPicPr>
          <p:cNvPr id="8196" name="Picture 4" descr="Искусственный отб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766" y="277587"/>
            <a:ext cx="5493366" cy="627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3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53</TotalTime>
  <Words>392</Words>
  <Application>Microsoft Office PowerPoint</Application>
  <PresentationFormat>Широкоэкранный</PresentationFormat>
  <Paragraphs>59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Corbel</vt:lpstr>
      <vt:lpstr>Times New Roman</vt:lpstr>
      <vt:lpstr>Базис</vt:lpstr>
      <vt:lpstr>Изменчивость организмов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Изменчивость организмов</dc:title>
  <dc:creator>Пользователь</dc:creator>
  <cp:lastModifiedBy>Пользователь</cp:lastModifiedBy>
  <cp:revision>12</cp:revision>
  <dcterms:created xsi:type="dcterms:W3CDTF">2026-03-18T16:16:30Z</dcterms:created>
  <dcterms:modified xsi:type="dcterms:W3CDTF">2026-03-18T17:09:39Z</dcterms:modified>
</cp:coreProperties>
</file>