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7" r:id="rId3"/>
    <p:sldId id="286" r:id="rId4"/>
    <p:sldId id="288" r:id="rId5"/>
    <p:sldId id="262" r:id="rId6"/>
    <p:sldId id="263" r:id="rId7"/>
    <p:sldId id="270" r:id="rId8"/>
    <p:sldId id="281" r:id="rId9"/>
    <p:sldId id="282" r:id="rId10"/>
    <p:sldId id="283" r:id="rId11"/>
    <p:sldId id="285" r:id="rId12"/>
    <p:sldId id="258" r:id="rId13"/>
    <p:sldId id="269" r:id="rId14"/>
    <p:sldId id="259" r:id="rId15"/>
    <p:sldId id="271" r:id="rId16"/>
    <p:sldId id="260" r:id="rId17"/>
    <p:sldId id="261" r:id="rId18"/>
    <p:sldId id="264" r:id="rId19"/>
    <p:sldId id="272" r:id="rId20"/>
    <p:sldId id="273" r:id="rId21"/>
    <p:sldId id="265" r:id="rId22"/>
    <p:sldId id="274" r:id="rId23"/>
    <p:sldId id="275" r:id="rId24"/>
    <p:sldId id="276" r:id="rId25"/>
    <p:sldId id="277" r:id="rId26"/>
    <p:sldId id="266" r:id="rId27"/>
    <p:sldId id="278" r:id="rId28"/>
    <p:sldId id="279" r:id="rId29"/>
    <p:sldId id="267" r:id="rId30"/>
    <p:sldId id="289" r:id="rId31"/>
    <p:sldId id="290" r:id="rId32"/>
    <p:sldId id="268" r:id="rId33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33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95" autoAdjust="0"/>
    <p:restoredTop sz="94660"/>
  </p:normalViewPr>
  <p:slideViewPr>
    <p:cSldViewPr>
      <p:cViewPr varScale="1">
        <p:scale>
          <a:sx n="50" d="100"/>
          <a:sy n="50" d="100"/>
        </p:scale>
        <p:origin x="1387" y="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9FAA5BC-F2A0-BC16-921E-4099C256A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01E0D2-1A74-318C-80D4-02DD4CEDC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F8A3A97-B3A9-A346-2C0B-125D12751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6584728-4940-466A-813E-2AEB29AA73C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27437716"/>
      </p:ext>
    </p:extLst>
  </p:cSld>
  <p:clrMapOvr>
    <a:masterClrMapping/>
  </p:clrMapOvr>
  <p:transition spd="med">
    <p:cover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9EFF538-C303-0AE4-38A2-333B397F3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60C0069-E26F-0976-1EB6-D98861589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E270277-F2D6-4ED3-E5C8-0132C01D3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0CD1C89-0EC9-4120-9FA8-88C89121E3E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1132128"/>
      </p:ext>
    </p:extLst>
  </p:cSld>
  <p:clrMapOvr>
    <a:masterClrMapping/>
  </p:clrMapOvr>
  <p:transition spd="med">
    <p:cover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4ED5B7A-5E74-D1CC-3A5D-83C0FA1F2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D90711B-2C54-63D1-6194-B08EAD577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EB01709-E3CC-5D33-9282-A657E79F8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F83B141-A221-4B09-AAE7-0F7A560D164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75181917"/>
      </p:ext>
    </p:extLst>
  </p:cSld>
  <p:clrMapOvr>
    <a:masterClrMapping/>
  </p:clrMapOvr>
  <p:transition spd="med">
    <p:cover dir="r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D924DCF-6DEB-0EAE-F78B-48A050292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F26DAEC-9073-3821-5588-76D1217E1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3B7E613-5AE9-5128-33D8-80C3FBCD9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BAC77A6-5D0E-464A-8520-AE28875D45E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13972013"/>
      </p:ext>
    </p:extLst>
  </p:cSld>
  <p:clrMapOvr>
    <a:masterClrMapping/>
  </p:clrMapOvr>
  <p:transition spd="med">
    <p:cover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70343D9-ED43-98C1-B2F4-E260AB4ED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53E51C-80A8-2107-CB1E-8BF21AE9C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049238E-3B64-E69D-9671-7032FA95A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B0C4F2B-37FA-4939-859F-9F57B0C6A51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87754713"/>
      </p:ext>
    </p:extLst>
  </p:cSld>
  <p:clrMapOvr>
    <a:masterClrMapping/>
  </p:clrMapOvr>
  <p:transition spd="med">
    <p:cover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4BAE4CD-1CFE-39D2-E3BB-92746FF20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15C8AD-25AC-AE68-CE57-005BB9465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3804C22-B99C-8B79-0633-9A5BF8C83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B90CD53-E707-477F-95EC-5B45A0B4B59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47554613"/>
      </p:ext>
    </p:extLst>
  </p:cSld>
  <p:clrMapOvr>
    <a:masterClrMapping/>
  </p:clrMapOvr>
  <p:transition spd="med">
    <p:cover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D74CABE-9E15-3F70-1F61-0671995DF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3D93229-58EE-5E2E-A6A9-0FB4E6474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A9FFA6E-309A-125F-CB40-EA4B2B229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EB39ADA-6C0A-4265-8834-7AE684FB738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27792709"/>
      </p:ext>
    </p:extLst>
  </p:cSld>
  <p:clrMapOvr>
    <a:masterClrMapping/>
  </p:clrMapOvr>
  <p:transition spd="med">
    <p:cover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5E29BE3-3109-06C5-CD5E-B90938F94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9E37777-31AD-2366-A435-50B87453F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3EC184F-C6A2-A1D3-B5DB-848CB454C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93DC1F5-6330-45C6-90F7-76D526881E4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92039778"/>
      </p:ext>
    </p:extLst>
  </p:cSld>
  <p:clrMapOvr>
    <a:masterClrMapping/>
  </p:clrMapOvr>
  <p:transition spd="med">
    <p:cover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EB69E43-FF2F-D58E-E4A3-52F588E20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16D0819-205D-0AD8-23BE-C2E7013A9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6A4C589-720F-2C47-2EB9-0E0574422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A20755E-0761-4807-BB01-C2B4803E128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45626421"/>
      </p:ext>
    </p:extLst>
  </p:cSld>
  <p:clrMapOvr>
    <a:masterClrMapping/>
  </p:clrMapOvr>
  <p:transition spd="med">
    <p:cover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05E3238-32E8-E34E-49A9-497E1050A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0FDA5A7-9B5F-E613-6EC5-834A7A62A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36CF176-652D-4E14-56AB-8A6265846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94547AA-35D7-4B00-ACFF-AC12C525BF2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38250954"/>
      </p:ext>
    </p:extLst>
  </p:cSld>
  <p:clrMapOvr>
    <a:masterClrMapping/>
  </p:clrMapOvr>
  <p:transition spd="med">
    <p:cover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5AD2188-109A-FF4F-6C6A-6C5009339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458326F-F55B-0D41-F762-FB29CBD96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63A72F4-8D26-2EA0-3087-F77968944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7945D4F-6C9F-41EA-8A32-8B038D8A838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0736635"/>
      </p:ext>
    </p:extLst>
  </p:cSld>
  <p:clrMapOvr>
    <a:masterClrMapping/>
  </p:clrMapOvr>
  <p:transition spd="med">
    <p:cover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A3B805F-BC0C-0E74-F8E4-5653C1326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8144AD7-EC74-3ADB-2314-B0D6DB8CD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8854C9D-0FA4-64E5-3E2C-66D39ADFC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FB05AA4-62F9-46DE-9CC1-B48C8234D1F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30959744"/>
      </p:ext>
    </p:extLst>
  </p:cSld>
  <p:clrMapOvr>
    <a:masterClrMapping/>
  </p:clrMapOvr>
  <p:transition spd="med">
    <p:cover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8510730-6A9A-F047-E4A2-F3A5D18DC5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91D201A-DCDD-96B6-F7B0-C5EF503B7D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BF6DDD1-4FF5-00C6-B55A-7E5C3145F69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587D54D-AB92-CB96-17D6-169BC07386F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7F9348F-4781-D663-8D6F-84D658E7256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FB0F0731-CD4C-4237-A6CF-E63B5BBB970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ransition spd="med">
    <p:cover dir="r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Relationship Id="rId4" Type="http://schemas.openxmlformats.org/officeDocument/2006/relationships/slide" Target="slide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jpeg"/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6.xml"/><Relationship Id="rId5" Type="http://schemas.openxmlformats.org/officeDocument/2006/relationships/image" Target="../media/image41.jpeg"/><Relationship Id="rId4" Type="http://schemas.openxmlformats.org/officeDocument/2006/relationships/image" Target="../media/image40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7" Type="http://schemas.openxmlformats.org/officeDocument/2006/relationships/image" Target="../media/image4.jpeg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6.xml"/><Relationship Id="rId5" Type="http://schemas.openxmlformats.org/officeDocument/2006/relationships/slide" Target="slide21.xml"/><Relationship Id="rId4" Type="http://schemas.openxmlformats.org/officeDocument/2006/relationships/slide" Target="slide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WordArt 4">
            <a:extLst>
              <a:ext uri="{FF2B5EF4-FFF2-40B4-BE49-F238E27FC236}">
                <a16:creationId xmlns:a16="http://schemas.microsoft.com/office/drawing/2014/main" id="{7FFFB794-4FDB-FDBB-F0AD-86A3BB11975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839913" y="1731963"/>
            <a:ext cx="6324600" cy="7889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>
              <a:ln w="9525">
                <a:solidFill>
                  <a:srgbClr val="00008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0066FF"/>
                  </a:gs>
                  <a:gs pos="50000">
                    <a:srgbClr val="FF3300"/>
                  </a:gs>
                  <a:gs pos="100000">
                    <a:srgbClr val="0066FF"/>
                  </a:gs>
                </a:gsLst>
                <a:lin ang="5400000" scaled="1"/>
              </a:gradFill>
              <a:cs typeface="Arial" panose="020B0604020202020204" pitchFamily="34" charset="0"/>
            </a:endParaRPr>
          </a:p>
        </p:txBody>
      </p:sp>
      <p:sp>
        <p:nvSpPr>
          <p:cNvPr id="4101" name="WordArt 5">
            <a:extLst>
              <a:ext uri="{FF2B5EF4-FFF2-40B4-BE49-F238E27FC236}">
                <a16:creationId xmlns:a16="http://schemas.microsoft.com/office/drawing/2014/main" id="{94A81A99-EE26-C1E1-D810-23FA1C09025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066800" y="2667000"/>
            <a:ext cx="7467600" cy="7889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>
              <a:ln w="9525">
                <a:solidFill>
                  <a:srgbClr val="00008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0066FF"/>
                  </a:gs>
                  <a:gs pos="50000">
                    <a:srgbClr val="FF3300"/>
                  </a:gs>
                  <a:gs pos="100000">
                    <a:srgbClr val="0066FF"/>
                  </a:gs>
                </a:gsLst>
                <a:lin ang="5400000" scaled="1"/>
              </a:gradFill>
              <a:cs typeface="Arial" panose="020B0604020202020204" pitchFamily="34" charset="0"/>
            </a:endParaRPr>
          </a:p>
        </p:txBody>
      </p:sp>
      <p:sp>
        <p:nvSpPr>
          <p:cNvPr id="14340" name="Подзаголовок 3">
            <a:extLst>
              <a:ext uri="{FF2B5EF4-FFF2-40B4-BE49-F238E27FC236}">
                <a16:creationId xmlns:a16="http://schemas.microsoft.com/office/drawing/2014/main" id="{94CE8843-76D7-08B1-6DF6-DFD03F3FDCF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 rot="10800000" flipV="1">
            <a:off x="1219200" y="533400"/>
            <a:ext cx="7162800" cy="5638800"/>
          </a:xfrm>
        </p:spPr>
        <p:txBody>
          <a:bodyPr/>
          <a:lstStyle/>
          <a:p>
            <a:pPr algn="r" eaLnBrk="1" hangingPunct="1"/>
            <a:r>
              <a:rPr lang="ru-RU" altLang="ru-RU" sz="3600">
                <a:latin typeface="Times New Roman" panose="02020603050405020304" pitchFamily="18" charset="0"/>
                <a:cs typeface="Times New Roman" panose="02020603050405020304" pitchFamily="18" charset="0"/>
              </a:rPr>
              <a:t> «Наши цели неизменны – демократическое развитие России, становление цивилизованного рынка и правового государства. И самое главное – повышение уровня жизни нашего народа». (Из Послания Президента РФ В.В. Путина Федеральному собранию 2003 г.)</a:t>
            </a:r>
          </a:p>
          <a:p>
            <a:pPr eaLnBrk="1" hangingPunct="1"/>
            <a:r>
              <a:rPr lang="ru-RU" altLang="ru-RU" sz="360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eaLnBrk="1" hangingPunct="1"/>
            <a:endParaRPr lang="ru-RU" altLang="ru-RU"/>
          </a:p>
        </p:txBody>
      </p:sp>
    </p:spTree>
  </p:cSld>
  <p:clrMapOvr>
    <a:masterClrMapping/>
  </p:clrMapOvr>
  <p:transition spd="med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AF8DCF30-67F2-4292-4F2B-D9115A45E1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 b="1">
                <a:solidFill>
                  <a:srgbClr val="0000FF"/>
                </a:solidFill>
              </a:rPr>
              <a:t>Государственное устройство Российской Федерации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4679624B-4694-15F4-8E72-D727619B208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800"/>
              <a:t>	</a:t>
            </a:r>
          </a:p>
        </p:txBody>
      </p:sp>
      <p:sp>
        <p:nvSpPr>
          <p:cNvPr id="23556" name="Text Box 6">
            <a:extLst>
              <a:ext uri="{FF2B5EF4-FFF2-40B4-BE49-F238E27FC236}">
                <a16:creationId xmlns:a16="http://schemas.microsoft.com/office/drawing/2014/main" id="{050E3120-A752-A0A4-E4BE-DD2671CEEE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600200"/>
            <a:ext cx="3657600" cy="447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b="1">
                <a:solidFill>
                  <a:schemeClr val="accent2"/>
                </a:solidFill>
              </a:rPr>
              <a:t>Исполнительную власть осуществляет </a:t>
            </a:r>
            <a:r>
              <a:rPr lang="ru-RU" altLang="ru-RU" sz="2400" b="1">
                <a:solidFill>
                  <a:srgbClr val="FF3300"/>
                </a:solidFill>
              </a:rPr>
              <a:t>Правительство.</a:t>
            </a:r>
            <a:r>
              <a:rPr lang="ru-RU" altLang="ru-RU" sz="2400" b="1">
                <a:solidFill>
                  <a:schemeClr val="accent2"/>
                </a:solidFill>
              </a:rPr>
              <a:t> Система федеральных органов исполнительной власти включает федеральные министерства, федеральные службы и федеральные агентства.</a:t>
            </a:r>
          </a:p>
        </p:txBody>
      </p:sp>
      <p:pic>
        <p:nvPicPr>
          <p:cNvPr id="33800" name="Picture 8" descr="Картинка 7 из 108021">
            <a:extLst>
              <a:ext uri="{FF2B5EF4-FFF2-40B4-BE49-F238E27FC236}">
                <a16:creationId xmlns:a16="http://schemas.microsoft.com/office/drawing/2014/main" id="{487E762A-4BB3-2D6D-F3AC-DDC11DFED3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600200"/>
            <a:ext cx="4086225" cy="227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2" name="Picture 10" descr="Картинка 11 из 108021">
            <a:extLst>
              <a:ext uri="{FF2B5EF4-FFF2-40B4-BE49-F238E27FC236}">
                <a16:creationId xmlns:a16="http://schemas.microsoft.com/office/drawing/2014/main" id="{0F1F7A15-31DE-B0C8-3548-D325F25640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4267200"/>
            <a:ext cx="3197225" cy="211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2000"/>
                                        <p:tgtEl>
                                          <p:spTgt spid="33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49369BE8-00B1-DA09-A940-49B1D7D8A4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eaLnBrk="1" hangingPunct="1"/>
            <a:r>
              <a:rPr lang="ru-RU" altLang="ru-RU" sz="4000" b="1">
                <a:solidFill>
                  <a:srgbClr val="0000FF"/>
                </a:solidFill>
              </a:rPr>
              <a:t>Государственное устройство Российской Федерации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6E721DA0-3E32-73DF-2BFC-07CD09D6729F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800"/>
              <a:t>	</a:t>
            </a:r>
          </a:p>
        </p:txBody>
      </p:sp>
      <p:sp>
        <p:nvSpPr>
          <p:cNvPr id="24580" name="Text Box 6">
            <a:extLst>
              <a:ext uri="{FF2B5EF4-FFF2-40B4-BE49-F238E27FC236}">
                <a16:creationId xmlns:a16="http://schemas.microsoft.com/office/drawing/2014/main" id="{0569183E-76A1-4D5C-0628-E5570D2CAE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0200"/>
            <a:ext cx="4114800" cy="532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b="1">
                <a:solidFill>
                  <a:schemeClr val="accent2"/>
                </a:solidFill>
              </a:rPr>
              <a:t>Судебную власть осуществляют суды: </a:t>
            </a:r>
            <a:r>
              <a:rPr lang="ru-RU" altLang="ru-RU" b="1">
                <a:solidFill>
                  <a:srgbClr val="FF3300"/>
                </a:solidFill>
              </a:rPr>
              <a:t>Конституционный суд</a:t>
            </a:r>
            <a:r>
              <a:rPr lang="ru-RU" altLang="ru-RU" b="1">
                <a:solidFill>
                  <a:schemeClr val="accent2"/>
                </a:solidFill>
              </a:rPr>
              <a:t>, суды общей юрисдикции во главе с </a:t>
            </a:r>
            <a:r>
              <a:rPr lang="ru-RU" altLang="ru-RU" b="1">
                <a:solidFill>
                  <a:srgbClr val="FF3300"/>
                </a:solidFill>
              </a:rPr>
              <a:t>Верховным судом</a:t>
            </a:r>
            <a:r>
              <a:rPr lang="ru-RU" altLang="ru-RU" b="1">
                <a:solidFill>
                  <a:schemeClr val="accent2"/>
                </a:solidFill>
              </a:rPr>
              <a:t> и арбитражные суды во главе с </a:t>
            </a:r>
            <a:r>
              <a:rPr lang="ru-RU" altLang="ru-RU" b="1">
                <a:solidFill>
                  <a:srgbClr val="FF3300"/>
                </a:solidFill>
              </a:rPr>
              <a:t>Высшим арбитражным судом</a:t>
            </a:r>
            <a:r>
              <a:rPr lang="ru-RU" altLang="ru-RU" b="1">
                <a:solidFill>
                  <a:schemeClr val="accent2"/>
                </a:solidFill>
              </a:rPr>
              <a:t>. </a:t>
            </a:r>
          </a:p>
          <a:p>
            <a:pPr eaLnBrk="1" hangingPunct="1"/>
            <a:r>
              <a:rPr lang="ru-RU" altLang="ru-RU" b="1">
                <a:solidFill>
                  <a:schemeClr val="accent2"/>
                </a:solidFill>
              </a:rPr>
              <a:t>В субъектах Российской Федерации действуют конституционные (уставные) суды. </a:t>
            </a:r>
          </a:p>
          <a:p>
            <a:pPr eaLnBrk="1" hangingPunct="1"/>
            <a:r>
              <a:rPr lang="ru-RU" altLang="ru-RU" b="1">
                <a:solidFill>
                  <a:schemeClr val="accent2"/>
                </a:solidFill>
              </a:rPr>
              <a:t>В судебную систему субъектов федерации входят также мировые судьи.</a:t>
            </a:r>
            <a:r>
              <a:rPr lang="en-US" altLang="ru-RU" b="1">
                <a:solidFill>
                  <a:schemeClr val="accent2"/>
                </a:solidFill>
              </a:rPr>
              <a:t> http://duma.gov.ru/news/49137/</a:t>
            </a:r>
            <a:endParaRPr lang="ru-RU" altLang="ru-RU" b="1">
              <a:solidFill>
                <a:schemeClr val="accent2"/>
              </a:solidFill>
            </a:endParaRPr>
          </a:p>
          <a:p>
            <a:pPr eaLnBrk="1" hangingPunct="1"/>
            <a:endParaRPr lang="ru-RU" altLang="ru-RU" b="1">
              <a:solidFill>
                <a:schemeClr val="accent2"/>
              </a:solidFill>
            </a:endParaRPr>
          </a:p>
          <a:p>
            <a:pPr eaLnBrk="1" hangingPunct="1"/>
            <a:endParaRPr lang="ru-RU" altLang="ru-RU" b="1">
              <a:solidFill>
                <a:schemeClr val="accent2"/>
              </a:solidFill>
            </a:endParaRPr>
          </a:p>
        </p:txBody>
      </p:sp>
      <p:pic>
        <p:nvPicPr>
          <p:cNvPr id="36872" name="Picture 8" descr="Картинка 6 из 12082">
            <a:extLst>
              <a:ext uri="{FF2B5EF4-FFF2-40B4-BE49-F238E27FC236}">
                <a16:creationId xmlns:a16="http://schemas.microsoft.com/office/drawing/2014/main" id="{253F9889-92B2-E664-C0E3-2DFCE05CE6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0300" y="1577975"/>
            <a:ext cx="3273425" cy="221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4" name="Picture 10" descr="Картинка 21 из 12084">
            <a:extLst>
              <a:ext uri="{FF2B5EF4-FFF2-40B4-BE49-F238E27FC236}">
                <a16:creationId xmlns:a16="http://schemas.microsoft.com/office/drawing/2014/main" id="{6C644A3F-F2E6-9D71-9362-6084794F93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4268788"/>
            <a:ext cx="3705225" cy="207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3" name="AutoShape 11">
            <a:hlinkClick r:id="rId4" action="ppaction://hlinksldjump"/>
            <a:extLst>
              <a:ext uri="{FF2B5EF4-FFF2-40B4-BE49-F238E27FC236}">
                <a16:creationId xmlns:a16="http://schemas.microsoft.com/office/drawing/2014/main" id="{00BC69FF-9717-F9B1-46D0-89B15A8377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6324600"/>
            <a:ext cx="533400" cy="228600"/>
          </a:xfrm>
          <a:prstGeom prst="curvedUpArrow">
            <a:avLst>
              <a:gd name="adj1" fmla="val 46667"/>
              <a:gd name="adj2" fmla="val 93333"/>
              <a:gd name="adj3" fmla="val 33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4584" name="AutoShape 12">
            <a:hlinkClick r:id="rId4" action="ppaction://hlinksldjump"/>
            <a:extLst>
              <a:ext uri="{FF2B5EF4-FFF2-40B4-BE49-F238E27FC236}">
                <a16:creationId xmlns:a16="http://schemas.microsoft.com/office/drawing/2014/main" id="{BA995186-F0F3-EE1B-64CE-EDAD17E5F9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6324600"/>
            <a:ext cx="533400" cy="228600"/>
          </a:xfrm>
          <a:prstGeom prst="curvedUpArrow">
            <a:avLst>
              <a:gd name="adj1" fmla="val 46667"/>
              <a:gd name="adj2" fmla="val 93333"/>
              <a:gd name="adj3" fmla="val 33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ransition spd="med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20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AFD526FA-729D-A58C-AFE8-84606E1AC9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b="1">
                <a:solidFill>
                  <a:srgbClr val="0000FF"/>
                </a:solidFill>
              </a:rPr>
              <a:t>Политическое  развитие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3E4BEAE9-D38B-E721-FECB-F9F4F31B37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2057400"/>
            <a:ext cx="50292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400">
                <a:solidFill>
                  <a:schemeClr val="accent2"/>
                </a:solidFill>
              </a:rPr>
              <a:t>	</a:t>
            </a:r>
            <a:r>
              <a:rPr lang="ru-RU" altLang="ru-RU" sz="2400" b="1">
                <a:solidFill>
                  <a:schemeClr val="accent2"/>
                </a:solidFill>
              </a:rPr>
              <a:t>В августе 1999 г. Президент РФ Борис Николаевич Ельцин назначил Председателем Правительства РФ Владимира Владимировича Путина.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400">
                <a:solidFill>
                  <a:schemeClr val="accent2"/>
                </a:solidFill>
              </a:rPr>
              <a:t>	</a:t>
            </a:r>
            <a:r>
              <a:rPr lang="ru-RU" altLang="ru-RU" sz="2400" b="1">
                <a:solidFill>
                  <a:schemeClr val="accent2"/>
                </a:solidFill>
              </a:rPr>
              <a:t>31 декабря 1999 года первый Президент РФ Б.Н. Ельцин объявил о своей досрочной отставке.</a:t>
            </a:r>
          </a:p>
        </p:txBody>
      </p:sp>
      <p:pic>
        <p:nvPicPr>
          <p:cNvPr id="6148" name="Picture 4">
            <a:extLst>
              <a:ext uri="{FF2B5EF4-FFF2-40B4-BE49-F238E27FC236}">
                <a16:creationId xmlns:a16="http://schemas.microsoft.com/office/drawing/2014/main" id="{29445373-911C-11B4-1F1E-8698223D07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1981200"/>
            <a:ext cx="239395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4E8BB546-0D58-B2DF-4EE7-E4C0AB2AC4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1143000"/>
          </a:xfrm>
        </p:spPr>
        <p:txBody>
          <a:bodyPr/>
          <a:lstStyle/>
          <a:p>
            <a:pPr eaLnBrk="1" hangingPunct="1"/>
            <a:r>
              <a:rPr lang="ru-RU" altLang="ru-RU" b="1">
                <a:solidFill>
                  <a:srgbClr val="0000FF"/>
                </a:solidFill>
              </a:rPr>
              <a:t>Политическое развитие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ADB951DA-443E-91D5-DB0B-216349AC4A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6019800" cy="5334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800" b="1">
                <a:solidFill>
                  <a:schemeClr val="accent2"/>
                </a:solidFill>
              </a:rPr>
              <a:t>	С 31 декабря 1999 г. В.В.Путин – исполняющий обязанности Президента РФ. </a:t>
            </a:r>
          </a:p>
          <a:p>
            <a:pPr eaLnBrk="1" hangingPunct="1">
              <a:buFontTx/>
              <a:buNone/>
            </a:pPr>
            <a:r>
              <a:rPr lang="ru-RU" altLang="ru-RU" sz="2800" b="1">
                <a:solidFill>
                  <a:schemeClr val="accent2"/>
                </a:solidFill>
              </a:rPr>
              <a:t>	В 2000 г. и в 2004 г. В.В. Путин избирался Президентом РФ. </a:t>
            </a:r>
          </a:p>
          <a:p>
            <a:pPr eaLnBrk="1" hangingPunct="1">
              <a:buFontTx/>
              <a:buNone/>
            </a:pPr>
            <a:r>
              <a:rPr lang="ru-RU" altLang="ru-RU" sz="2800" b="1">
                <a:solidFill>
                  <a:schemeClr val="accent2"/>
                </a:solidFill>
              </a:rPr>
              <a:t>	В 2008 году Президентом РФ был избран Дмитрий Анатольевич Медведев. </a:t>
            </a:r>
          </a:p>
          <a:p>
            <a:pPr eaLnBrk="1" hangingPunct="1">
              <a:buFontTx/>
              <a:buNone/>
            </a:pPr>
            <a:r>
              <a:rPr lang="ru-RU" altLang="ru-RU" sz="2800" b="1">
                <a:solidFill>
                  <a:schemeClr val="accent2"/>
                </a:solidFill>
              </a:rPr>
              <a:t>	4 марта 2012 г.  В.В. Путин вновь избран  главой  государства.</a:t>
            </a:r>
          </a:p>
        </p:txBody>
      </p:sp>
      <p:pic>
        <p:nvPicPr>
          <p:cNvPr id="19461" name="Picture 5" descr="Картинка 1 из 91911">
            <a:extLst>
              <a:ext uri="{FF2B5EF4-FFF2-40B4-BE49-F238E27FC236}">
                <a16:creationId xmlns:a16="http://schemas.microsoft.com/office/drawing/2014/main" id="{1705B944-4DA9-3913-9794-8F136FBB4B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1219200"/>
            <a:ext cx="1579563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3" name="Picture 7" descr="Картинка 7 из 58805">
            <a:extLst>
              <a:ext uri="{FF2B5EF4-FFF2-40B4-BE49-F238E27FC236}">
                <a16:creationId xmlns:a16="http://schemas.microsoft.com/office/drawing/2014/main" id="{22D2E0F2-6EAE-5A76-EDFD-1057D0C2F6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581400"/>
            <a:ext cx="19939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20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91E7B4D7-E68E-82B4-2C34-FE71F5280B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 b="1">
                <a:solidFill>
                  <a:srgbClr val="0000FF"/>
                </a:solidFill>
              </a:rPr>
              <a:t>Политическое развитие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AD80A3B5-F7D8-82F1-A274-C68180A679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4953000" cy="4495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800">
                <a:solidFill>
                  <a:schemeClr val="accent2"/>
                </a:solidFill>
              </a:rPr>
              <a:t>	</a:t>
            </a:r>
            <a:r>
              <a:rPr lang="ru-RU" altLang="ru-RU" sz="2800" b="1">
                <a:solidFill>
                  <a:schemeClr val="accent2"/>
                </a:solidFill>
              </a:rPr>
              <a:t>Главные пункты  предвыборной  программы В.В.Путина</a:t>
            </a:r>
          </a:p>
          <a:p>
            <a:pPr eaLnBrk="1" hangingPunct="1"/>
            <a:r>
              <a:rPr lang="ru-RU" altLang="ru-RU" sz="2800" b="1">
                <a:solidFill>
                  <a:schemeClr val="accent2"/>
                </a:solidFill>
              </a:rPr>
              <a:t>Развитие рыночных отношений</a:t>
            </a:r>
          </a:p>
          <a:p>
            <a:pPr eaLnBrk="1" hangingPunct="1"/>
            <a:r>
              <a:rPr lang="ru-RU" altLang="ru-RU" sz="2800" b="1">
                <a:solidFill>
                  <a:schemeClr val="accent2"/>
                </a:solidFill>
              </a:rPr>
              <a:t>Воспитание патриотизма</a:t>
            </a:r>
          </a:p>
          <a:p>
            <a:pPr eaLnBrk="1" hangingPunct="1"/>
            <a:r>
              <a:rPr lang="ru-RU" altLang="ru-RU" sz="2800" b="1">
                <a:solidFill>
                  <a:schemeClr val="accent2"/>
                </a:solidFill>
              </a:rPr>
              <a:t>Укрепление державности.</a:t>
            </a:r>
          </a:p>
        </p:txBody>
      </p:sp>
      <p:pic>
        <p:nvPicPr>
          <p:cNvPr id="8196" name="Picture 4">
            <a:extLst>
              <a:ext uri="{FF2B5EF4-FFF2-40B4-BE49-F238E27FC236}">
                <a16:creationId xmlns:a16="http://schemas.microsoft.com/office/drawing/2014/main" id="{39CD21FC-FF97-F646-DACD-425F0CAD42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600200"/>
            <a:ext cx="2944813" cy="398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17" name="Picture 13">
            <a:extLst>
              <a:ext uri="{FF2B5EF4-FFF2-40B4-BE49-F238E27FC236}">
                <a16:creationId xmlns:a16="http://schemas.microsoft.com/office/drawing/2014/main" id="{A004A9F1-5738-B0B0-3252-911F30B61C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" y="152400"/>
            <a:ext cx="238125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5" name="Rectangle 2">
            <a:extLst>
              <a:ext uri="{FF2B5EF4-FFF2-40B4-BE49-F238E27FC236}">
                <a16:creationId xmlns:a16="http://schemas.microsoft.com/office/drawing/2014/main" id="{F9C9AF50-2B5B-55A1-8EB2-6B0D7A594E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67000" y="274638"/>
            <a:ext cx="6248400" cy="1143000"/>
          </a:xfrm>
        </p:spPr>
        <p:txBody>
          <a:bodyPr/>
          <a:lstStyle/>
          <a:p>
            <a:pPr eaLnBrk="1" hangingPunct="1"/>
            <a:r>
              <a:rPr lang="ru-RU" altLang="ru-RU" sz="4000" b="1">
                <a:solidFill>
                  <a:srgbClr val="0000FF"/>
                </a:solidFill>
              </a:rPr>
              <a:t>Политическое развитие</a:t>
            </a:r>
          </a:p>
        </p:txBody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753F8C34-55FD-15A6-228F-1228175F41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905000"/>
            <a:ext cx="9144000" cy="4525963"/>
          </a:xfrm>
          <a:solidFill>
            <a:schemeClr val="accent1"/>
          </a:solidFill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800" b="1">
                <a:solidFill>
                  <a:schemeClr val="accent2"/>
                </a:solidFill>
              </a:rPr>
              <a:t>	Важным шагом в создании сильного государства стали политические, социальные и экономические реформы</a:t>
            </a:r>
          </a:p>
        </p:txBody>
      </p:sp>
      <p:pic>
        <p:nvPicPr>
          <p:cNvPr id="21511" name="Picture 7">
            <a:extLst>
              <a:ext uri="{FF2B5EF4-FFF2-40B4-BE49-F238E27FC236}">
                <a16:creationId xmlns:a16="http://schemas.microsoft.com/office/drawing/2014/main" id="{22A39C76-27A7-A837-B9AD-1B1BABE484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513138"/>
            <a:ext cx="3429000" cy="2341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3" name="Picture 9" descr="Картинка 26 из 101888">
            <a:extLst>
              <a:ext uri="{FF2B5EF4-FFF2-40B4-BE49-F238E27FC236}">
                <a16:creationId xmlns:a16="http://schemas.microsoft.com/office/drawing/2014/main" id="{6D0C85BB-2D59-EA47-01B1-37C19C4D1C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886200"/>
            <a:ext cx="3352800" cy="223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5" name="Picture 11" descr="Картинка 22 из 101888">
            <a:extLst>
              <a:ext uri="{FF2B5EF4-FFF2-40B4-BE49-F238E27FC236}">
                <a16:creationId xmlns:a16="http://schemas.microsoft.com/office/drawing/2014/main" id="{5EA56CA0-58EC-E542-B40B-001AB1D6FC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111625"/>
            <a:ext cx="3352800" cy="228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20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20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" dur="20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A647EE95-230D-D46F-4CA4-9ED765E46D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eaLnBrk="1" hangingPunct="1"/>
            <a:r>
              <a:rPr lang="ru-RU" altLang="ru-RU" b="1">
                <a:solidFill>
                  <a:srgbClr val="0000FF"/>
                </a:solidFill>
              </a:rPr>
              <a:t>Политическое развитие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BB870B6A-B8B2-1153-F9F8-522F6AA793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4724400" cy="5791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000" b="1">
                <a:solidFill>
                  <a:schemeClr val="accent2"/>
                </a:solidFill>
              </a:rPr>
              <a:t>	</a:t>
            </a:r>
            <a:r>
              <a:rPr lang="ru-RU" altLang="ru-RU" sz="2400" b="1">
                <a:solidFill>
                  <a:schemeClr val="accent2"/>
                </a:solidFill>
              </a:rPr>
              <a:t>В мае 2000 г. прошла административная реформа. Учреждено </a:t>
            </a:r>
            <a:r>
              <a:rPr lang="ru-RU" altLang="ru-RU" sz="2400" b="1" i="1">
                <a:solidFill>
                  <a:srgbClr val="FF3300"/>
                </a:solidFill>
              </a:rPr>
              <a:t>семь федеральных округов</a:t>
            </a:r>
            <a:r>
              <a:rPr lang="ru-RU" altLang="ru-RU" sz="2400" b="1" i="1">
                <a:solidFill>
                  <a:schemeClr val="accent2"/>
                </a:solidFill>
              </a:rPr>
              <a:t> </a:t>
            </a:r>
            <a:r>
              <a:rPr lang="ru-RU" altLang="ru-RU" sz="2400" b="1">
                <a:solidFill>
                  <a:schemeClr val="accent2"/>
                </a:solidFill>
              </a:rPr>
              <a:t>Центральный, Северо-Западный, Южный, Поволжский, Уральский, Сибирский и Дальневосточный.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400" b="1">
                <a:solidFill>
                  <a:schemeClr val="accent2"/>
                </a:solidFill>
              </a:rPr>
              <a:t>	В каждый округ назначен полномочный представитель Президента</a:t>
            </a:r>
            <a:r>
              <a:rPr lang="ru-RU" altLang="ru-RU" sz="2400">
                <a:solidFill>
                  <a:schemeClr val="accent2"/>
                </a:solidFill>
              </a:rPr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400">
                <a:solidFill>
                  <a:schemeClr val="accent2"/>
                </a:solidFill>
              </a:rPr>
              <a:t>Рязанская область относится к Центральному федеральному округу – Полномочный представитель Президента – Игорь Щеголев </a:t>
            </a:r>
          </a:p>
        </p:txBody>
      </p:sp>
      <p:pic>
        <p:nvPicPr>
          <p:cNvPr id="9220" name="Picture 4">
            <a:extLst>
              <a:ext uri="{FF2B5EF4-FFF2-40B4-BE49-F238E27FC236}">
                <a16:creationId xmlns:a16="http://schemas.microsoft.com/office/drawing/2014/main" id="{4B20F037-DD8B-99AF-FF72-44395EEA89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716088"/>
            <a:ext cx="4114800" cy="2703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BE8B373E-0495-2316-9BBF-2E7286A556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b="1">
                <a:solidFill>
                  <a:srgbClr val="0000FF"/>
                </a:solidFill>
              </a:rPr>
              <a:t>Политическое развитие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A4EAB944-7CAD-F741-FB5E-AB5C1ADC87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2286000"/>
            <a:ext cx="4191000" cy="5029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400" b="1">
                <a:solidFill>
                  <a:schemeClr val="accent2"/>
                </a:solidFill>
              </a:rPr>
              <a:t>	В 2000 г. реорганизован Совет Федерации. Он стал формироваться из представителей регионов, избираемых  местными законодательными органами и назначаемых главами администраций.</a:t>
            </a:r>
          </a:p>
        </p:txBody>
      </p:sp>
      <p:pic>
        <p:nvPicPr>
          <p:cNvPr id="10244" name="Picture 4">
            <a:extLst>
              <a:ext uri="{FF2B5EF4-FFF2-40B4-BE49-F238E27FC236}">
                <a16:creationId xmlns:a16="http://schemas.microsoft.com/office/drawing/2014/main" id="{64060E0E-3985-2FA0-899F-C37CEC7AD7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209800"/>
            <a:ext cx="39624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5" name="AutoShape 5">
            <a:hlinkClick r:id="rId3" action="ppaction://hlinksldjump"/>
            <a:extLst>
              <a:ext uri="{FF2B5EF4-FFF2-40B4-BE49-F238E27FC236}">
                <a16:creationId xmlns:a16="http://schemas.microsoft.com/office/drawing/2014/main" id="{F26F1711-6A51-E641-7D5C-DFA202F24C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6324600"/>
            <a:ext cx="533400" cy="228600"/>
          </a:xfrm>
          <a:prstGeom prst="curvedUpArrow">
            <a:avLst>
              <a:gd name="adj1" fmla="val 46667"/>
              <a:gd name="adj2" fmla="val 93333"/>
              <a:gd name="adj3" fmla="val 33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ransition spd="med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5783064C-E109-0BEB-2265-ACCCE04560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ru-RU" altLang="ru-RU" b="1">
                <a:solidFill>
                  <a:srgbClr val="0000FF"/>
                </a:solidFill>
              </a:rPr>
              <a:t>Борьба с терроризмом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B4157C98-CDAB-7E61-78B1-E25EA92DED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905000"/>
            <a:ext cx="3962400" cy="2514600"/>
          </a:xfrm>
        </p:spPr>
        <p:txBody>
          <a:bodyPr/>
          <a:lstStyle/>
          <a:p>
            <a:pPr lvl="1" eaLnBrk="1" hangingPunct="1">
              <a:buFontTx/>
              <a:buNone/>
            </a:pPr>
            <a:r>
              <a:rPr lang="ru-RU" altLang="ru-RU"/>
              <a:t>	</a:t>
            </a:r>
            <a:r>
              <a:rPr lang="ru-RU" altLang="ru-RU" b="1"/>
              <a:t>Северный Кавказ  остается  нестабильным  и  конфликтным  регионом.   </a:t>
            </a:r>
          </a:p>
        </p:txBody>
      </p:sp>
      <p:pic>
        <p:nvPicPr>
          <p:cNvPr id="13316" name="Picture 4">
            <a:extLst>
              <a:ext uri="{FF2B5EF4-FFF2-40B4-BE49-F238E27FC236}">
                <a16:creationId xmlns:a16="http://schemas.microsoft.com/office/drawing/2014/main" id="{9D288731-95E0-54B4-F292-5B6A3F2F30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1981200"/>
            <a:ext cx="4114800" cy="2805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2A08EE03-5330-8E02-83D6-6DFFA6F207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ru-RU" altLang="ru-RU" b="1">
                <a:solidFill>
                  <a:srgbClr val="0000FF"/>
                </a:solidFill>
              </a:rPr>
              <a:t>Борьба с терроризмом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4653A70A-34DE-1DFD-35AD-AD71C418A9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3505200" cy="5059363"/>
          </a:xfrm>
        </p:spPr>
        <p:txBody>
          <a:bodyPr/>
          <a:lstStyle/>
          <a:p>
            <a:pPr lvl="1" eaLnBrk="1" hangingPunct="1">
              <a:buFontTx/>
              <a:buNone/>
            </a:pPr>
            <a:r>
              <a:rPr lang="ru-RU" altLang="ru-RU" b="1"/>
              <a:t>	1 сентября 2004 г. бандиты  совершили страшный теракт:  они  захватили школу  в  Беслане в  Северной  Осетии</a:t>
            </a:r>
            <a:r>
              <a:rPr lang="ru-RU" altLang="ru-RU" sz="1800" b="1"/>
              <a:t>.    </a:t>
            </a:r>
          </a:p>
        </p:txBody>
      </p:sp>
      <p:pic>
        <p:nvPicPr>
          <p:cNvPr id="22533" name="Picture 5">
            <a:extLst>
              <a:ext uri="{FF2B5EF4-FFF2-40B4-BE49-F238E27FC236}">
                <a16:creationId xmlns:a16="http://schemas.microsoft.com/office/drawing/2014/main" id="{DAA01411-EB38-1A9D-5232-7C3944ECC3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1790700"/>
            <a:ext cx="4800600" cy="359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>
            <a:extLst>
              <a:ext uri="{FF2B5EF4-FFF2-40B4-BE49-F238E27FC236}">
                <a16:creationId xmlns:a16="http://schemas.microsoft.com/office/drawing/2014/main" id="{C47393C2-03F1-2F41-1D88-5CD2CD7B5E8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143000" y="457200"/>
            <a:ext cx="6858000" cy="3276600"/>
          </a:xfrm>
        </p:spPr>
        <p:txBody>
          <a:bodyPr/>
          <a:lstStyle/>
          <a:p>
            <a:pPr algn="l" eaLnBrk="1" hangingPunct="1"/>
            <a:r>
              <a:rPr lang="ru-RU" alt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каком государстве идет речь? (официальное название)</a:t>
            </a:r>
            <a:br>
              <a:rPr lang="ru-RU" alt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какой исторический период?</a:t>
            </a:r>
            <a:br>
              <a:rPr lang="ru-RU" alt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3" name="Подзаголовок 2">
            <a:extLst>
              <a:ext uri="{FF2B5EF4-FFF2-40B4-BE49-F238E27FC236}">
                <a16:creationId xmlns:a16="http://schemas.microsoft.com/office/drawing/2014/main" id="{C43FBEC8-1059-4D97-0198-94F4BF293A1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43000" y="3429000"/>
            <a:ext cx="6858000" cy="2971800"/>
          </a:xfrm>
        </p:spPr>
        <p:txBody>
          <a:bodyPr/>
          <a:lstStyle/>
          <a:p>
            <a:pPr algn="l" eaLnBrk="1" hangingPunct="1"/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Сформулируйте тему нашего занятия:</a:t>
            </a:r>
          </a:p>
          <a:p>
            <a:pPr algn="l" eaLnBrk="1" hangingPunct="1"/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так важно изучать данную тему?</a:t>
            </a:r>
          </a:p>
          <a:p>
            <a:pPr algn="l" eaLnBrk="1" hangingPunct="1"/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занятия:</a:t>
            </a:r>
          </a:p>
        </p:txBody>
      </p:sp>
    </p:spTree>
  </p:cSld>
  <p:clrMapOvr>
    <a:masterClrMapping/>
  </p:clrMapOvr>
  <p:transition spd="med">
    <p:cover dir="r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F5F830B2-CE82-4845-6555-4FCF356731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ru-RU" altLang="ru-RU" b="1">
                <a:solidFill>
                  <a:srgbClr val="0000FF"/>
                </a:solidFill>
              </a:rPr>
              <a:t>Борьба с терроризмом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1050EA0D-FD9C-13FC-C83D-F25CBB321B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905000"/>
            <a:ext cx="3505200" cy="46783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800" b="1"/>
              <a:t>	Российские  спецслужбы  провели  ряд  успешных операций  против  террористов.</a:t>
            </a:r>
          </a:p>
        </p:txBody>
      </p:sp>
      <p:pic>
        <p:nvPicPr>
          <p:cNvPr id="23557" name="Picture 5">
            <a:extLst>
              <a:ext uri="{FF2B5EF4-FFF2-40B4-BE49-F238E27FC236}">
                <a16:creationId xmlns:a16="http://schemas.microsoft.com/office/drawing/2014/main" id="{47C3BED8-09AF-7615-69B3-B4DA9BB4D8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225675"/>
            <a:ext cx="5334000" cy="392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7" name="AutoShape 6">
            <a:hlinkClick r:id="rId3" action="ppaction://hlinksldjump"/>
            <a:extLst>
              <a:ext uri="{FF2B5EF4-FFF2-40B4-BE49-F238E27FC236}">
                <a16:creationId xmlns:a16="http://schemas.microsoft.com/office/drawing/2014/main" id="{3850A1E1-78D6-38C5-04EF-CAF31B5CB2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6324600"/>
            <a:ext cx="533400" cy="228600"/>
          </a:xfrm>
          <a:prstGeom prst="curvedUpArrow">
            <a:avLst>
              <a:gd name="adj1" fmla="val 46667"/>
              <a:gd name="adj2" fmla="val 93333"/>
              <a:gd name="adj3" fmla="val 33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ransition spd="med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BC48C7CE-7165-9454-D047-27032DDD74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61358"/>
          </a:xfrm>
        </p:spPr>
        <p:txBody>
          <a:bodyPr/>
          <a:lstStyle/>
          <a:p>
            <a:pPr eaLnBrk="1" hangingPunct="1"/>
            <a:r>
              <a:rPr lang="ru-RU" altLang="ru-RU" sz="4000" b="1" dirty="0">
                <a:solidFill>
                  <a:srgbClr val="0000FF"/>
                </a:solidFill>
              </a:rPr>
              <a:t>Социально-экономическое развитие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C69004BA-A740-5264-661A-59D3D33399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371600"/>
            <a:ext cx="5562600" cy="51054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ru-RU" altLang="ru-RU" b="1" dirty="0">
                <a:solidFill>
                  <a:schemeClr val="accent2"/>
                </a:solidFill>
              </a:rPr>
              <a:t>В сентябре 2005 года приняты</a:t>
            </a:r>
            <a:r>
              <a:rPr lang="ru-RU" altLang="ru-RU" b="1" dirty="0"/>
              <a:t>  </a:t>
            </a:r>
            <a:r>
              <a:rPr lang="ru-RU" altLang="ru-RU" b="1" i="1" dirty="0">
                <a:solidFill>
                  <a:srgbClr val="FF3300"/>
                </a:solidFill>
              </a:rPr>
              <a:t>четыре национальных проекта:</a:t>
            </a:r>
            <a:r>
              <a:rPr lang="ru-RU" altLang="ru-RU" b="1" i="1" dirty="0"/>
              <a:t> </a:t>
            </a:r>
            <a:r>
              <a:rPr lang="ru-RU" altLang="ru-RU" b="1" dirty="0">
                <a:solidFill>
                  <a:schemeClr val="accent2"/>
                </a:solidFill>
              </a:rPr>
              <a:t>«Здоровье», «Качественное образование», «Доступное и комфортное жилье», «Развитие аграрно-промышленного комплекса</a:t>
            </a:r>
            <a:r>
              <a:rPr lang="ru-RU" altLang="ru-RU" dirty="0">
                <a:solidFill>
                  <a:schemeClr val="accent2"/>
                </a:solidFill>
              </a:rPr>
              <a:t>».</a:t>
            </a:r>
            <a:r>
              <a:rPr lang="ru-RU" altLang="ru-RU" dirty="0">
                <a:solidFill>
                  <a:srgbClr val="0066FF"/>
                </a:solidFill>
              </a:rPr>
              <a:t>  Начало реализации – 1 января 2006 года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ru-RU" altLang="ru-RU" dirty="0">
              <a:solidFill>
                <a:srgbClr val="0066FF"/>
              </a:solidFill>
            </a:endParaRPr>
          </a:p>
        </p:txBody>
      </p:sp>
      <p:pic>
        <p:nvPicPr>
          <p:cNvPr id="14342" name="Picture 6">
            <a:extLst>
              <a:ext uri="{FF2B5EF4-FFF2-40B4-BE49-F238E27FC236}">
                <a16:creationId xmlns:a16="http://schemas.microsoft.com/office/drawing/2014/main" id="{D3E81B4C-CF0B-1C64-6C20-186C41A6CF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2057400"/>
            <a:ext cx="3429000" cy="3550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FC2092B1-169B-7D1B-246A-09B090CE3A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 b="1">
                <a:solidFill>
                  <a:srgbClr val="0000FF"/>
                </a:solidFill>
              </a:rPr>
              <a:t>Социально-экономическое развитие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00B9C63E-8389-A499-6E02-52EC4BB752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905000"/>
            <a:ext cx="5029200" cy="4572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400">
                <a:solidFill>
                  <a:srgbClr val="0066FF"/>
                </a:solidFill>
              </a:rPr>
              <a:t>	</a:t>
            </a:r>
            <a:r>
              <a:rPr lang="ru-RU" altLang="ru-RU" sz="2400" b="1">
                <a:solidFill>
                  <a:schemeClr val="accent2"/>
                </a:solidFill>
              </a:rPr>
              <a:t>Национальный проект</a:t>
            </a:r>
            <a:r>
              <a:rPr lang="ru-RU" altLang="ru-RU" sz="2400">
                <a:solidFill>
                  <a:srgbClr val="0066FF"/>
                </a:solidFill>
              </a:rPr>
              <a:t> </a:t>
            </a:r>
            <a:r>
              <a:rPr lang="ru-RU" altLang="ru-RU" sz="2400">
                <a:solidFill>
                  <a:srgbClr val="FF3300"/>
                </a:solidFill>
              </a:rPr>
              <a:t>«Здоровье»</a:t>
            </a:r>
            <a:r>
              <a:rPr lang="ru-RU" altLang="ru-RU" sz="2400">
                <a:solidFill>
                  <a:srgbClr val="0066FF"/>
                </a:solidFill>
              </a:rPr>
              <a:t> </a:t>
            </a:r>
            <a:r>
              <a:rPr lang="ru-RU" altLang="ru-RU" sz="2400" b="1">
                <a:solidFill>
                  <a:schemeClr val="accent2"/>
                </a:solidFill>
              </a:rPr>
              <a:t>- программа по повышению качества медицинской помощи. Это строительство новых медицинских центров, укрепление материальной базы скорой помощи. Проводится дополнительный проект «Родовые сертификаты».</a:t>
            </a:r>
          </a:p>
        </p:txBody>
      </p:sp>
      <p:pic>
        <p:nvPicPr>
          <p:cNvPr id="24580" name="Picture 4">
            <a:extLst>
              <a:ext uri="{FF2B5EF4-FFF2-40B4-BE49-F238E27FC236}">
                <a16:creationId xmlns:a16="http://schemas.microsoft.com/office/drawing/2014/main" id="{23D13D4F-9389-4A18-D8C0-3D7F56D4A0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371600"/>
            <a:ext cx="3124200" cy="284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2" name="Picture 6" descr="Картинка 11 из 115560">
            <a:extLst>
              <a:ext uri="{FF2B5EF4-FFF2-40B4-BE49-F238E27FC236}">
                <a16:creationId xmlns:a16="http://schemas.microsoft.com/office/drawing/2014/main" id="{27CF661D-081A-9FF3-CE08-B6B2434531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419600"/>
            <a:ext cx="3224213" cy="2147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20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10195D80-B2DE-A9BA-08EE-F23B186960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 b="1">
                <a:solidFill>
                  <a:srgbClr val="0000FF"/>
                </a:solidFill>
              </a:rPr>
              <a:t>Социально-экономическое развитие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6B589B83-10A0-C1F4-B748-917CCFE11B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50292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800" b="1">
                <a:solidFill>
                  <a:srgbClr val="FF3300"/>
                </a:solidFill>
              </a:rPr>
              <a:t>	«Образование»</a:t>
            </a:r>
            <a:r>
              <a:rPr lang="ru-RU" altLang="ru-RU" sz="2800" b="1">
                <a:solidFill>
                  <a:srgbClr val="0066FF"/>
                </a:solidFill>
              </a:rPr>
              <a:t> -</a:t>
            </a:r>
            <a:r>
              <a:rPr lang="ru-RU" altLang="ru-RU" b="1">
                <a:solidFill>
                  <a:srgbClr val="0066FF"/>
                </a:solidFill>
              </a:rPr>
              <a:t> </a:t>
            </a:r>
            <a:r>
              <a:rPr lang="ru-RU" altLang="ru-RU" sz="2800" b="1">
                <a:solidFill>
                  <a:schemeClr val="accent2"/>
                </a:solidFill>
              </a:rPr>
              <a:t>программа по повышению качества образования. Это внедрение современных образовательных технологий, создание новых вузов, премии лучшим учителям,  транспорт сельским школам.</a:t>
            </a:r>
            <a:endParaRPr lang="ru-RU" altLang="ru-RU" b="1">
              <a:solidFill>
                <a:schemeClr val="accent2"/>
              </a:solidFill>
            </a:endParaRPr>
          </a:p>
        </p:txBody>
      </p:sp>
      <p:pic>
        <p:nvPicPr>
          <p:cNvPr id="25607" name="Picture 7">
            <a:extLst>
              <a:ext uri="{FF2B5EF4-FFF2-40B4-BE49-F238E27FC236}">
                <a16:creationId xmlns:a16="http://schemas.microsoft.com/office/drawing/2014/main" id="{0B34F6A7-0732-A22C-3D27-FCF281CEF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600200"/>
            <a:ext cx="3629025" cy="2468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9" name="Picture 9" descr="Картинка 1 из 113770">
            <a:extLst>
              <a:ext uri="{FF2B5EF4-FFF2-40B4-BE49-F238E27FC236}">
                <a16:creationId xmlns:a16="http://schemas.microsoft.com/office/drawing/2014/main" id="{0AF9D3CF-A6FD-0C8F-B767-057DA8E878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4343400"/>
            <a:ext cx="3273425" cy="2211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20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DF60A0AD-DE61-E634-6129-FF8375AD56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 b="1">
                <a:solidFill>
                  <a:srgbClr val="0000FF"/>
                </a:solidFill>
              </a:rPr>
              <a:t>Социально-экономическое развитие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AE9B9D6A-A8FC-C5D9-8E3D-FF0835BAB8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905000"/>
            <a:ext cx="5029200" cy="4572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400">
                <a:solidFill>
                  <a:srgbClr val="0066FF"/>
                </a:solidFill>
              </a:rPr>
              <a:t>	</a:t>
            </a:r>
            <a:r>
              <a:rPr lang="ru-RU" altLang="ru-RU" sz="2400" b="1">
                <a:solidFill>
                  <a:schemeClr val="accent2"/>
                </a:solidFill>
              </a:rPr>
              <a:t>Национальный проект</a:t>
            </a:r>
            <a:r>
              <a:rPr lang="ru-RU" altLang="ru-RU" sz="2400">
                <a:solidFill>
                  <a:srgbClr val="0066FF"/>
                </a:solidFill>
              </a:rPr>
              <a:t> </a:t>
            </a:r>
            <a:r>
              <a:rPr lang="ru-RU" altLang="ru-RU" sz="2400">
                <a:solidFill>
                  <a:srgbClr val="FF3300"/>
                </a:solidFill>
              </a:rPr>
              <a:t>«Жилье»</a:t>
            </a:r>
            <a:r>
              <a:rPr lang="ru-RU" altLang="ru-RU" sz="2400">
                <a:solidFill>
                  <a:srgbClr val="0066FF"/>
                </a:solidFill>
              </a:rPr>
              <a:t> </a:t>
            </a:r>
            <a:r>
              <a:rPr lang="ru-RU" altLang="ru-RU" sz="2400" b="1">
                <a:solidFill>
                  <a:schemeClr val="accent2"/>
                </a:solidFill>
              </a:rPr>
              <a:t>- программа по улучшению жилищных условий граждан. Это решение жилищных условий военнослужащих, поддержка молодых семей, предоставление жилья  ветеранам войны и инвалидам.</a:t>
            </a:r>
          </a:p>
        </p:txBody>
      </p:sp>
      <p:pic>
        <p:nvPicPr>
          <p:cNvPr id="26630" name="Picture 6" descr="Картинка 3 из 102238">
            <a:extLst>
              <a:ext uri="{FF2B5EF4-FFF2-40B4-BE49-F238E27FC236}">
                <a16:creationId xmlns:a16="http://schemas.microsoft.com/office/drawing/2014/main" id="{671B275B-9FCF-7E1B-0811-463E0D08BF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4267200"/>
            <a:ext cx="4010025" cy="211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2" name="Picture 8" descr="Картинка 7 из 53607">
            <a:extLst>
              <a:ext uri="{FF2B5EF4-FFF2-40B4-BE49-F238E27FC236}">
                <a16:creationId xmlns:a16="http://schemas.microsoft.com/office/drawing/2014/main" id="{92E34FB3-339B-C726-C686-4AC9364D7D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1600200"/>
            <a:ext cx="2005013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20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AA04B053-75C1-0570-5F33-EDF82C2324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 b="1">
                <a:solidFill>
                  <a:srgbClr val="0000FF"/>
                </a:solidFill>
              </a:rPr>
              <a:t>Социально-экономическое развитие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4AF8F54B-17A4-D7E8-A6E7-B8353E6CB1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905000"/>
            <a:ext cx="5029200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400" b="1">
                <a:solidFill>
                  <a:srgbClr val="FF3300"/>
                </a:solidFill>
              </a:rPr>
              <a:t>	«Развитие аграрно-промышленного комплекса</a:t>
            </a:r>
            <a:r>
              <a:rPr lang="ru-RU" altLang="ru-RU" sz="2400">
                <a:solidFill>
                  <a:srgbClr val="FF3300"/>
                </a:solidFill>
              </a:rPr>
              <a:t>»</a:t>
            </a:r>
            <a:r>
              <a:rPr lang="ru-RU" altLang="ru-RU" sz="2400">
                <a:solidFill>
                  <a:srgbClr val="0066FF"/>
                </a:solidFill>
              </a:rPr>
              <a:t> </a:t>
            </a:r>
            <a:r>
              <a:rPr lang="ru-RU" altLang="ru-RU" sz="2400" b="1">
                <a:solidFill>
                  <a:schemeClr val="accent2"/>
                </a:solidFill>
              </a:rPr>
              <a:t>- проект в сфере сельского хозяйства направлен на приоритетное развитие животноводства, создание современного конкурентно способного сельскохозяйственного производства. С 2008 г. Проект преобразован в Государственную программу развития сельского хозяйства</a:t>
            </a:r>
            <a:r>
              <a:rPr lang="ru-RU" altLang="ru-RU" sz="2400" b="1">
                <a:solidFill>
                  <a:srgbClr val="0066FF"/>
                </a:solidFill>
              </a:rPr>
              <a:t>.</a:t>
            </a:r>
            <a:endParaRPr lang="ru-RU" altLang="ru-RU" b="1">
              <a:solidFill>
                <a:srgbClr val="0066FF"/>
              </a:solidFill>
            </a:endParaRPr>
          </a:p>
        </p:txBody>
      </p:sp>
      <p:pic>
        <p:nvPicPr>
          <p:cNvPr id="27654" name="Picture 6" descr="Картинка 13 из 79331">
            <a:extLst>
              <a:ext uri="{FF2B5EF4-FFF2-40B4-BE49-F238E27FC236}">
                <a16:creationId xmlns:a16="http://schemas.microsoft.com/office/drawing/2014/main" id="{8C113EC8-6CC8-735D-E728-44E56FEA1F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752600"/>
            <a:ext cx="2995613" cy="2243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7" name="AutoShape 7">
            <a:hlinkClick r:id="rId3" action="ppaction://hlinksldjump"/>
            <a:extLst>
              <a:ext uri="{FF2B5EF4-FFF2-40B4-BE49-F238E27FC236}">
                <a16:creationId xmlns:a16="http://schemas.microsoft.com/office/drawing/2014/main" id="{2E61CA76-3514-AD37-78D8-6A53345706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6324600"/>
            <a:ext cx="533400" cy="228600"/>
          </a:xfrm>
          <a:prstGeom prst="curvedUpArrow">
            <a:avLst>
              <a:gd name="adj1" fmla="val 46667"/>
              <a:gd name="adj2" fmla="val 93333"/>
              <a:gd name="adj3" fmla="val 33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ransition spd="med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8A852752-3268-01B9-5161-D68C9D4326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 b="1">
                <a:solidFill>
                  <a:srgbClr val="0000FF"/>
                </a:solidFill>
              </a:rPr>
              <a:t>Россия  и  мир в третьем тысячелетии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72C73F7F-BEE5-253C-F60D-AC9592DF2C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752600"/>
            <a:ext cx="5257800" cy="46021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400" b="1"/>
              <a:t>	</a:t>
            </a:r>
            <a:r>
              <a:rPr lang="ru-RU" altLang="ru-RU" sz="2400" b="1">
                <a:solidFill>
                  <a:schemeClr val="accent2"/>
                </a:solidFill>
              </a:rPr>
              <a:t>Стратегия современной России на мировой арене излагается в концепции внешней политики РФ. Россия выступает за создание</a:t>
            </a:r>
            <a:r>
              <a:rPr lang="ru-RU" altLang="ru-RU" sz="2400" b="1"/>
              <a:t> </a:t>
            </a:r>
            <a:r>
              <a:rPr lang="ru-RU" altLang="ru-RU" sz="2400" b="1" i="1">
                <a:solidFill>
                  <a:srgbClr val="FF3300"/>
                </a:solidFill>
              </a:rPr>
              <a:t>системы многополярного мира</a:t>
            </a:r>
            <a:r>
              <a:rPr lang="ru-RU" altLang="ru-RU" sz="2400" b="1"/>
              <a:t>. </a:t>
            </a:r>
            <a:r>
              <a:rPr lang="ru-RU" altLang="ru-RU" sz="2400" b="1">
                <a:solidFill>
                  <a:schemeClr val="accent2"/>
                </a:solidFill>
              </a:rPr>
              <a:t>Российская дипломатия реализует идею</a:t>
            </a:r>
            <a:r>
              <a:rPr lang="ru-RU" altLang="ru-RU" sz="2400" b="1"/>
              <a:t>  </a:t>
            </a:r>
            <a:r>
              <a:rPr lang="ru-RU" altLang="ru-RU" sz="2400" b="1" i="1">
                <a:solidFill>
                  <a:srgbClr val="FF3300"/>
                </a:solidFill>
              </a:rPr>
              <a:t>разновекторной  политики.</a:t>
            </a:r>
          </a:p>
        </p:txBody>
      </p:sp>
      <p:pic>
        <p:nvPicPr>
          <p:cNvPr id="15364" name="Picture 4">
            <a:extLst>
              <a:ext uri="{FF2B5EF4-FFF2-40B4-BE49-F238E27FC236}">
                <a16:creationId xmlns:a16="http://schemas.microsoft.com/office/drawing/2014/main" id="{B10C25F5-BBF4-7D4A-8635-777D4D103E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2057400"/>
            <a:ext cx="3581400" cy="345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AF02A0FF-FA1D-3BF4-5DEF-59F7DBFFBB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 b="1">
                <a:solidFill>
                  <a:srgbClr val="0066FF"/>
                </a:solidFill>
              </a:rPr>
              <a:t>Россия  и  мир в третьем тысячелетии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047B677C-91C5-50C1-2B71-17E1C1429F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752600"/>
            <a:ext cx="5562600" cy="4800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400" b="1"/>
              <a:t>	</a:t>
            </a:r>
            <a:r>
              <a:rPr lang="ru-RU" altLang="ru-RU" sz="2800" b="1">
                <a:solidFill>
                  <a:schemeClr val="accent2"/>
                </a:solidFill>
              </a:rPr>
              <a:t>В 2001 г. создана Шанхайская организация сотрудничества (ШОС). В нее вошли: Китай, Россия, Казахстан, Кыргызстан, Таджикистан и Узбекистан. Статус наблюдателей получили Индия, Пакистан, Иран и Монголия.</a:t>
            </a:r>
          </a:p>
        </p:txBody>
      </p:sp>
      <p:pic>
        <p:nvPicPr>
          <p:cNvPr id="28677" name="Picture 5">
            <a:extLst>
              <a:ext uri="{FF2B5EF4-FFF2-40B4-BE49-F238E27FC236}">
                <a16:creationId xmlns:a16="http://schemas.microsoft.com/office/drawing/2014/main" id="{DE3661AF-830D-8262-6F12-763D737E06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2667000"/>
            <a:ext cx="3200400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DF2C1F20-59FE-201F-DEE3-07E51DB4C3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>
                <a:solidFill>
                  <a:schemeClr val="accent2"/>
                </a:solidFill>
              </a:rPr>
              <a:t>Россия  и  мир в третьем тысячелетии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7B9910AA-B33E-1140-C864-6BE2BCFE9A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752600"/>
            <a:ext cx="5257800" cy="4602163"/>
          </a:xfrm>
        </p:spPr>
        <p:txBody>
          <a:bodyPr/>
          <a:lstStyle/>
          <a:p>
            <a:pPr lvl="1" eaLnBrk="1" hangingPunct="1">
              <a:buFontTx/>
              <a:buNone/>
            </a:pPr>
            <a:r>
              <a:rPr lang="ru-RU" altLang="ru-RU" sz="2400" b="1">
                <a:solidFill>
                  <a:schemeClr val="accent2"/>
                </a:solidFill>
              </a:rPr>
              <a:t>	Россия – постоянный член Совета Безопасности ООН – остается одним из главных участников  системы международных договоров, которые направлены на укрепление стабильности в мире.</a:t>
            </a:r>
          </a:p>
          <a:p>
            <a:pPr lvl="1" eaLnBrk="1" hangingPunct="1">
              <a:buFontTx/>
              <a:buNone/>
            </a:pPr>
            <a:endParaRPr lang="ru-RU" altLang="ru-RU" sz="2400" b="1">
              <a:solidFill>
                <a:schemeClr val="accent2"/>
              </a:solidFill>
            </a:endParaRPr>
          </a:p>
          <a:p>
            <a:pPr lvl="1" eaLnBrk="1" hangingPunct="1">
              <a:buFontTx/>
              <a:buNone/>
            </a:pPr>
            <a:r>
              <a:rPr lang="ru-RU" altLang="ru-RU" sz="2400" b="1">
                <a:solidFill>
                  <a:schemeClr val="accent2"/>
                </a:solidFill>
              </a:rPr>
              <a:t>	Россия была и остается  вместе с США ядерной  сверхдержавой</a:t>
            </a:r>
            <a:r>
              <a:rPr lang="ru-RU" altLang="ru-RU" sz="2400" b="1">
                <a:solidFill>
                  <a:schemeClr val="tx2"/>
                </a:solidFill>
              </a:rPr>
              <a:t>.</a:t>
            </a:r>
          </a:p>
        </p:txBody>
      </p:sp>
      <p:pic>
        <p:nvPicPr>
          <p:cNvPr id="29701" name="Picture 5">
            <a:extLst>
              <a:ext uri="{FF2B5EF4-FFF2-40B4-BE49-F238E27FC236}">
                <a16:creationId xmlns:a16="http://schemas.microsoft.com/office/drawing/2014/main" id="{7879BB8E-269B-B15A-D6D5-B0E5112D11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4343400"/>
            <a:ext cx="3657600" cy="212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3" name="Picture 7" descr="Картинка 32 из 56869">
            <a:extLst>
              <a:ext uri="{FF2B5EF4-FFF2-40B4-BE49-F238E27FC236}">
                <a16:creationId xmlns:a16="http://schemas.microsoft.com/office/drawing/2014/main" id="{F1712CEC-41EB-D01B-4532-8BB2B05DF8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524000"/>
            <a:ext cx="2324100" cy="219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20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F6FE58E5-79FF-C642-773D-D83B98ABF8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 b="1">
                <a:solidFill>
                  <a:srgbClr val="0066FF"/>
                </a:solidFill>
              </a:rPr>
              <a:t>Россия  и  мир в третьем тысячелетии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B3E35676-DC99-0C17-9896-C6EA61114F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828800"/>
            <a:ext cx="5181600" cy="42973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400" b="1">
                <a:solidFill>
                  <a:schemeClr val="accent2"/>
                </a:solidFill>
              </a:rPr>
              <a:t>	4 декабря 2011г. в стране  состоялись выборы в Государственную  Думу. Победу одержала партия «Единая Россия».   В  Думу также  прошли представители  КПРФ, ЛДПР, «Справедливой России».</a:t>
            </a:r>
          </a:p>
        </p:txBody>
      </p:sp>
      <p:pic>
        <p:nvPicPr>
          <p:cNvPr id="16388" name="Picture 4">
            <a:extLst>
              <a:ext uri="{FF2B5EF4-FFF2-40B4-BE49-F238E27FC236}">
                <a16:creationId xmlns:a16="http://schemas.microsoft.com/office/drawing/2014/main" id="{3DDA669D-A8DC-DDE2-20C8-C81132F4E7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663700"/>
            <a:ext cx="2057400" cy="1535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5">
            <a:extLst>
              <a:ext uri="{FF2B5EF4-FFF2-40B4-BE49-F238E27FC236}">
                <a16:creationId xmlns:a16="http://schemas.microsoft.com/office/drawing/2014/main" id="{E9A2478D-5475-8E01-55E1-939CAEDD5E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3276600"/>
            <a:ext cx="1676400" cy="1624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6">
            <a:extLst>
              <a:ext uri="{FF2B5EF4-FFF2-40B4-BE49-F238E27FC236}">
                <a16:creationId xmlns:a16="http://schemas.microsoft.com/office/drawing/2014/main" id="{743B63CD-6055-4AFB-72E9-43C17D84C0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4419600"/>
            <a:ext cx="1604963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1" name="Picture 7">
            <a:extLst>
              <a:ext uri="{FF2B5EF4-FFF2-40B4-BE49-F238E27FC236}">
                <a16:creationId xmlns:a16="http://schemas.microsoft.com/office/drawing/2014/main" id="{1B7DAD0E-28F8-DBA2-9C77-2980DB35AB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5105400"/>
            <a:ext cx="1885950" cy="140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6" name="AutoShape 8">
            <a:hlinkClick r:id="rId6" action="ppaction://hlinksldjump"/>
            <a:extLst>
              <a:ext uri="{FF2B5EF4-FFF2-40B4-BE49-F238E27FC236}">
                <a16:creationId xmlns:a16="http://schemas.microsoft.com/office/drawing/2014/main" id="{B4D82E51-E2D3-4B01-FAFC-EC3C47C71B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6324600"/>
            <a:ext cx="533400" cy="228600"/>
          </a:xfrm>
          <a:prstGeom prst="curvedUpArrow">
            <a:avLst>
              <a:gd name="adj1" fmla="val 46667"/>
              <a:gd name="adj2" fmla="val 93333"/>
              <a:gd name="adj3" fmla="val 33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ransition spd="med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2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2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" dur="20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793CEE-E409-4E10-289C-DB6F80834B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457200"/>
            <a:ext cx="6858000" cy="2590800"/>
          </a:xfrm>
        </p:spPr>
        <p:txBody>
          <a:bodyPr/>
          <a:lstStyle/>
          <a:p>
            <a:pPr eaLnBrk="1" hangingPunct="1">
              <a:defRPr/>
            </a:pPr>
            <a:r>
              <a:rPr lang="ru-RU" kern="10" dirty="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FF"/>
                    </a:gs>
                    <a:gs pos="50000">
                      <a:srgbClr val="FF3300"/>
                    </a:gs>
                    <a:gs pos="100000">
                      <a:srgbClr val="0066FF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Россия </a:t>
            </a:r>
            <a:br>
              <a:rPr lang="ru-RU" kern="10" dirty="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FF"/>
                    </a:gs>
                    <a:gs pos="50000">
                      <a:srgbClr val="FF3300"/>
                    </a:gs>
                    <a:gs pos="100000">
                      <a:srgbClr val="0066FF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kern="10" dirty="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FF"/>
                    </a:gs>
                    <a:gs pos="50000">
                      <a:srgbClr val="FF3300"/>
                    </a:gs>
                    <a:gs pos="100000">
                      <a:srgbClr val="0066FF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en-US" sz="4000" kern="10" dirty="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FF"/>
                    </a:gs>
                    <a:gs pos="50000">
                      <a:srgbClr val="FF3300"/>
                    </a:gs>
                    <a:gs pos="100000">
                      <a:srgbClr val="0066FF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XXI </a:t>
            </a:r>
            <a:r>
              <a:rPr lang="ru-RU" sz="4000" kern="10" dirty="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FF"/>
                    </a:gs>
                    <a:gs pos="50000">
                      <a:srgbClr val="FF3300"/>
                    </a:gs>
                    <a:gs pos="100000">
                      <a:srgbClr val="0066FF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веке</a:t>
            </a:r>
            <a:br>
              <a:rPr lang="ru-RU" kern="10" dirty="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FF"/>
                    </a:gs>
                    <a:gs pos="50000">
                      <a:srgbClr val="FF3300"/>
                    </a:gs>
                    <a:gs pos="100000">
                      <a:srgbClr val="0066FF"/>
                    </a:gs>
                  </a:gsLst>
                  <a:lin ang="5400000" scaled="1"/>
                </a:gradFill>
                <a:cs typeface="Arial" panose="020B0604020202020204" pitchFamily="34" charset="0"/>
              </a:rPr>
            </a:br>
            <a:endParaRPr lang="ru-RU" kern="10" dirty="0">
              <a:ln w="9525">
                <a:solidFill>
                  <a:srgbClr val="00008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0066FF"/>
                  </a:gs>
                  <a:gs pos="50000">
                    <a:srgbClr val="FF3300"/>
                  </a:gs>
                  <a:gs pos="100000">
                    <a:srgbClr val="0066FF"/>
                  </a:gs>
                </a:gsLst>
                <a:lin ang="5400000" scaled="1"/>
              </a:gradFill>
              <a:cs typeface="Arial" panose="020B0604020202020204" pitchFamily="34" charset="0"/>
            </a:endParaRPr>
          </a:p>
        </p:txBody>
      </p:sp>
      <p:sp>
        <p:nvSpPr>
          <p:cNvPr id="16387" name="Подзаголовок 2">
            <a:extLst>
              <a:ext uri="{FF2B5EF4-FFF2-40B4-BE49-F238E27FC236}">
                <a16:creationId xmlns:a16="http://schemas.microsoft.com/office/drawing/2014/main" id="{E7DCA403-C359-7B5A-4FE1-100156613B0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ru-RU" altLang="ru-RU"/>
          </a:p>
        </p:txBody>
      </p:sp>
      <p:pic>
        <p:nvPicPr>
          <p:cNvPr id="4" name="Picture 7">
            <a:extLst>
              <a:ext uri="{FF2B5EF4-FFF2-40B4-BE49-F238E27FC236}">
                <a16:creationId xmlns:a16="http://schemas.microsoft.com/office/drawing/2014/main" id="{F5377CB7-4EC9-EF8A-BEAF-1D787906AA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3602038"/>
            <a:ext cx="2133600" cy="165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Заголовок 1">
            <a:extLst>
              <a:ext uri="{FF2B5EF4-FFF2-40B4-BE49-F238E27FC236}">
                <a16:creationId xmlns:a16="http://schemas.microsoft.com/office/drawing/2014/main" id="{705BBFE9-13B1-7530-1D42-BB015D45118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143000" y="304800"/>
            <a:ext cx="6858000" cy="914400"/>
          </a:xfrm>
        </p:spPr>
        <p:txBody>
          <a:bodyPr/>
          <a:lstStyle/>
          <a:p>
            <a:pPr eaLnBrk="1" hangingPunct="1"/>
            <a:r>
              <a:rPr lang="ru-RU" altLang="ru-RU"/>
              <a:t>Рефлексия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BCFE89A-8124-5DA6-9569-5FCA2B631C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1600200"/>
            <a:ext cx="7162800" cy="3657600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Сегодня на занятии я узнал..</a:t>
            </a:r>
          </a:p>
          <a:p>
            <a:pPr marL="342900" indent="-342900" eaLnBrk="1" hangingPunct="1">
              <a:buFontTx/>
              <a:buChar char="-"/>
              <a:defRPr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Мне было интересно узнать...</a:t>
            </a:r>
          </a:p>
          <a:p>
            <a:pPr eaLnBrk="1" hangingPunct="1">
              <a:defRPr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Для меня было новым узнать, что …</a:t>
            </a:r>
          </a:p>
        </p:txBody>
      </p:sp>
    </p:spTree>
  </p:cSld>
  <p:clrMapOvr>
    <a:masterClrMapping/>
  </p:clrMapOvr>
  <p:transition spd="med">
    <p:cover dir="rd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B2FF42-F96F-C976-E8AB-E26276FB97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2838" y="685800"/>
            <a:ext cx="6858000" cy="4038600"/>
          </a:xfrm>
        </p:spPr>
        <p:txBody>
          <a:bodyPr/>
          <a:lstStyle/>
          <a:p>
            <a:pPr eaLnBrk="1" hangingPunct="1">
              <a:defRPr/>
            </a:pP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Домашнее задание: 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kern="100" dirty="0">
                <a:latin typeface="Times New Roman" panose="02020603050405020304" pitchFamily="18" charset="0"/>
                <a:ea typeface="NSimSun" panose="02010609030101010101" pitchFamily="49" charset="-122"/>
              </a:rPr>
              <a:t>Выучить конспект, заполнить таблицу «Внутренняя и внешняя политика России с 2008 по 2023 </a:t>
            </a:r>
            <a:r>
              <a:rPr lang="ru-RU" sz="3600" kern="100" dirty="0" err="1">
                <a:latin typeface="Times New Roman" panose="02020603050405020304" pitchFamily="18" charset="0"/>
                <a:ea typeface="NSimSun" panose="02010609030101010101" pitchFamily="49" charset="-122"/>
              </a:rPr>
              <a:t>гг</a:t>
            </a:r>
            <a:r>
              <a:rPr lang="ru-RU" sz="3600" kern="100" dirty="0">
                <a:latin typeface="Times New Roman" panose="02020603050405020304" pitchFamily="18" charset="0"/>
                <a:ea typeface="NSimSun" panose="02010609030101010101" pitchFamily="49" charset="-122"/>
              </a:rPr>
              <a:t>»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059" name="Подзаголовок 2">
            <a:extLst>
              <a:ext uri="{FF2B5EF4-FFF2-40B4-BE49-F238E27FC236}">
                <a16:creationId xmlns:a16="http://schemas.microsoft.com/office/drawing/2014/main" id="{4D191815-17FE-CF0C-D366-635377E1748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70038" y="3733800"/>
            <a:ext cx="5943600" cy="2819400"/>
          </a:xfrm>
        </p:spPr>
        <p:txBody>
          <a:bodyPr/>
          <a:lstStyle/>
          <a:p>
            <a:pPr eaLnBrk="1" hangingPunct="1"/>
            <a:r>
              <a:rPr lang="ru-RU" altLang="ru-RU" sz="3600">
                <a:latin typeface="Times New Roman" panose="02020603050405020304" pitchFamily="18" charset="0"/>
                <a:cs typeface="Times New Roman" panose="02020603050405020304" pitchFamily="18" charset="0"/>
              </a:rPr>
              <a:t>Параграфы учебника – 29-31, 34-35.</a:t>
            </a:r>
          </a:p>
        </p:txBody>
      </p:sp>
    </p:spTree>
  </p:cSld>
  <p:clrMapOvr>
    <a:masterClrMapping/>
  </p:clrMapOvr>
  <p:transition spd="med">
    <p:cover dir="rd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WordArt 4">
            <a:extLst>
              <a:ext uri="{FF2B5EF4-FFF2-40B4-BE49-F238E27FC236}">
                <a16:creationId xmlns:a16="http://schemas.microsoft.com/office/drawing/2014/main" id="{FA3E5DD1-C823-9D28-E4D4-0C0012BDAFC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219200" y="1981200"/>
            <a:ext cx="6324600" cy="32004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0000FF"/>
              </a:contourClr>
            </a:sp3d>
          </a:bodyPr>
          <a:lstStyle/>
          <a:p>
            <a:pPr algn="ctr"/>
            <a:r>
              <a:rPr lang="ru-RU" sz="32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50000">
                      <a:srgbClr val="FF3300"/>
                    </a:gs>
                    <a:gs pos="100000">
                      <a:srgbClr val="0000FF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Спасибо за внимание!</a:t>
            </a:r>
          </a:p>
        </p:txBody>
      </p:sp>
    </p:spTree>
  </p:cSld>
  <p:clrMapOvr>
    <a:masterClrMapping/>
  </p:clrMapOvr>
  <p:transition spd="med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3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>
            <a:extLst>
              <a:ext uri="{FF2B5EF4-FFF2-40B4-BE49-F238E27FC236}">
                <a16:creationId xmlns:a16="http://schemas.microsoft.com/office/drawing/2014/main" id="{18403D48-5681-89EF-15D7-859B7257F6E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143000" y="1122363"/>
            <a:ext cx="6858000" cy="1163637"/>
          </a:xfrm>
        </p:spPr>
        <p:txBody>
          <a:bodyPr/>
          <a:lstStyle/>
          <a:p>
            <a:pPr algn="l" eaLnBrk="1" hangingPunct="1"/>
            <a:r>
              <a:rPr lang="ru-RU" altLang="ru-RU" sz="3600">
                <a:latin typeface="Times New Roman" panose="02020603050405020304" pitchFamily="18" charset="0"/>
                <a:cs typeface="Times New Roman" panose="02020603050405020304" pitchFamily="18" charset="0"/>
              </a:rPr>
              <a:t>Узнать каково государственное устройство России в начале </a:t>
            </a:r>
            <a:r>
              <a:rPr lang="en-US" altLang="ru-RU" sz="3600">
                <a:latin typeface="Times New Roman" panose="02020603050405020304" pitchFamily="18" charset="0"/>
                <a:cs typeface="Times New Roman" panose="02020603050405020304" pitchFamily="18" charset="0"/>
              </a:rPr>
              <a:t>XXI </a:t>
            </a:r>
            <a:r>
              <a:rPr lang="ru-RU" altLang="ru-RU" sz="3600">
                <a:latin typeface="Times New Roman" panose="02020603050405020304" pitchFamily="18" charset="0"/>
                <a:cs typeface="Times New Roman" panose="02020603050405020304" pitchFamily="18" charset="0"/>
              </a:rPr>
              <a:t>века, </a:t>
            </a:r>
          </a:p>
        </p:txBody>
      </p:sp>
      <p:sp>
        <p:nvSpPr>
          <p:cNvPr id="17411" name="Подзаголовок 2">
            <a:extLst>
              <a:ext uri="{FF2B5EF4-FFF2-40B4-BE49-F238E27FC236}">
                <a16:creationId xmlns:a16="http://schemas.microsoft.com/office/drawing/2014/main" id="{A0FCB48D-D697-85A4-637A-452257D6ED9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143000" y="2438400"/>
            <a:ext cx="6858000" cy="2819400"/>
          </a:xfrm>
        </p:spPr>
        <p:txBody>
          <a:bodyPr/>
          <a:lstStyle/>
          <a:p>
            <a:pPr algn="l" eaLnBrk="1" hangingPunct="1"/>
            <a:r>
              <a:rPr lang="ru-RU" altLang="ru-RU" sz="360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политического, социально-экономического развития нашей страны, внутренней и внешней политики</a:t>
            </a:r>
          </a:p>
        </p:txBody>
      </p:sp>
    </p:spTree>
  </p:cSld>
  <p:clrMapOvr>
    <a:masterClrMapping/>
  </p:clrMapOvr>
  <p:transition spd="med">
    <p:cover dir="r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4">
            <a:extLst>
              <a:ext uri="{FF2B5EF4-FFF2-40B4-BE49-F238E27FC236}">
                <a16:creationId xmlns:a16="http://schemas.microsoft.com/office/drawing/2014/main" id="{CB40382E-F42F-F9F6-AE09-45DDF82A338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9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ver dir="r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>
            <a:extLst>
              <a:ext uri="{FF2B5EF4-FFF2-40B4-BE49-F238E27FC236}">
                <a16:creationId xmlns:a16="http://schemas.microsoft.com/office/drawing/2014/main" id="{78736A30-08F2-D490-5EBA-102EEB97E1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2514600"/>
            <a:ext cx="8610600" cy="3916363"/>
          </a:xfrm>
        </p:spPr>
        <p:txBody>
          <a:bodyPr/>
          <a:lstStyle/>
          <a:p>
            <a:pPr eaLnBrk="1" hangingPunct="1"/>
            <a:r>
              <a:rPr lang="ru-RU" altLang="ru-RU" sz="2800" b="1">
                <a:solidFill>
                  <a:schemeClr val="accent2"/>
                </a:solidFill>
                <a:hlinkClick r:id="rId2" action="ppaction://hlinksldjump"/>
              </a:rPr>
              <a:t>Государственное устройство Российской Федерации.</a:t>
            </a:r>
            <a:endParaRPr lang="ru-RU" altLang="ru-RU" sz="2800" b="1">
              <a:solidFill>
                <a:schemeClr val="accent2"/>
              </a:solidFill>
            </a:endParaRPr>
          </a:p>
          <a:p>
            <a:pPr eaLnBrk="1" hangingPunct="1"/>
            <a:r>
              <a:rPr lang="ru-RU" altLang="ru-RU" sz="2800" b="1">
                <a:solidFill>
                  <a:schemeClr val="accent2"/>
                </a:solidFill>
                <a:hlinkClick r:id="rId3" action="ppaction://hlinksldjump"/>
              </a:rPr>
              <a:t>Политическое развитие РФ в начале </a:t>
            </a:r>
            <a:r>
              <a:rPr lang="en-US" altLang="ru-RU" sz="2800" b="1">
                <a:solidFill>
                  <a:schemeClr val="accent2"/>
                </a:solidFill>
                <a:hlinkClick r:id="rId3" action="ppaction://hlinksldjump"/>
              </a:rPr>
              <a:t>XXI </a:t>
            </a:r>
            <a:r>
              <a:rPr lang="ru-RU" altLang="ru-RU" sz="2800" b="1">
                <a:solidFill>
                  <a:schemeClr val="accent2"/>
                </a:solidFill>
                <a:hlinkClick r:id="rId3" action="ppaction://hlinksldjump"/>
              </a:rPr>
              <a:t>века.</a:t>
            </a:r>
            <a:endParaRPr lang="ru-RU" altLang="ru-RU" sz="2800" b="1">
              <a:solidFill>
                <a:schemeClr val="accent2"/>
              </a:solidFill>
            </a:endParaRPr>
          </a:p>
          <a:p>
            <a:pPr eaLnBrk="1" hangingPunct="1"/>
            <a:r>
              <a:rPr lang="ru-RU" altLang="ru-RU" sz="2800" b="1">
                <a:solidFill>
                  <a:schemeClr val="accent2"/>
                </a:solidFill>
                <a:hlinkClick r:id="rId4" action="ppaction://hlinksldjump"/>
              </a:rPr>
              <a:t>Борьба с терроризмом.</a:t>
            </a:r>
            <a:endParaRPr lang="ru-RU" altLang="ru-RU" sz="2800" b="1">
              <a:solidFill>
                <a:schemeClr val="accent2"/>
              </a:solidFill>
            </a:endParaRPr>
          </a:p>
          <a:p>
            <a:pPr eaLnBrk="1" hangingPunct="1"/>
            <a:r>
              <a:rPr lang="ru-RU" altLang="ru-RU" sz="2800" b="1">
                <a:solidFill>
                  <a:schemeClr val="accent2"/>
                </a:solidFill>
                <a:hlinkClick r:id="rId5" action="ppaction://hlinksldjump"/>
              </a:rPr>
              <a:t>Социально-экономическое развитие РФ в начале </a:t>
            </a:r>
            <a:r>
              <a:rPr lang="en-US" altLang="ru-RU" sz="2800" b="1">
                <a:solidFill>
                  <a:schemeClr val="accent2"/>
                </a:solidFill>
                <a:hlinkClick r:id="rId5" action="ppaction://hlinksldjump"/>
              </a:rPr>
              <a:t>XXI </a:t>
            </a:r>
            <a:r>
              <a:rPr lang="ru-RU" altLang="ru-RU" sz="2800" b="1">
                <a:solidFill>
                  <a:schemeClr val="accent2"/>
                </a:solidFill>
                <a:hlinkClick r:id="rId5" action="ppaction://hlinksldjump"/>
              </a:rPr>
              <a:t>века.</a:t>
            </a:r>
            <a:endParaRPr lang="ru-RU" altLang="ru-RU" sz="2800" b="1">
              <a:solidFill>
                <a:schemeClr val="accent2"/>
              </a:solidFill>
            </a:endParaRPr>
          </a:p>
          <a:p>
            <a:pPr eaLnBrk="1" hangingPunct="1"/>
            <a:r>
              <a:rPr lang="ru-RU" altLang="ru-RU" sz="2800" b="1">
                <a:solidFill>
                  <a:schemeClr val="accent2"/>
                </a:solidFill>
                <a:hlinkClick r:id="rId6" action="ppaction://hlinksldjump"/>
              </a:rPr>
              <a:t>Россия и мир в третьем тысячелетии</a:t>
            </a:r>
            <a:r>
              <a:rPr lang="ru-RU" altLang="ru-RU" sz="2800" b="1">
                <a:hlinkClick r:id="rId6" action="ppaction://hlinksldjump"/>
              </a:rPr>
              <a:t>.</a:t>
            </a:r>
            <a:endParaRPr lang="ru-RU" altLang="ru-RU" sz="2800" b="1"/>
          </a:p>
        </p:txBody>
      </p:sp>
      <p:pic>
        <p:nvPicPr>
          <p:cNvPr id="12292" name="Picture 4">
            <a:extLst>
              <a:ext uri="{FF2B5EF4-FFF2-40B4-BE49-F238E27FC236}">
                <a16:creationId xmlns:a16="http://schemas.microsoft.com/office/drawing/2014/main" id="{A835DB61-8F5A-EC5E-6764-6208CF11FA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52400"/>
            <a:ext cx="2819400" cy="220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0" name="WordArt 5">
            <a:extLst>
              <a:ext uri="{FF2B5EF4-FFF2-40B4-BE49-F238E27FC236}">
                <a16:creationId xmlns:a16="http://schemas.microsoft.com/office/drawing/2014/main" id="{AC50EE77-2EA3-3FE2-D2EE-E49407705CD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57200" y="838200"/>
            <a:ext cx="4038600" cy="968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66FF"/>
                    </a:gs>
                    <a:gs pos="50000">
                      <a:srgbClr val="FF3300"/>
                    </a:gs>
                    <a:gs pos="100000">
                      <a:srgbClr val="0066FF"/>
                    </a:gs>
                  </a:gsLst>
                  <a:lin ang="5400000" scaled="1"/>
                </a:gradFill>
                <a:cs typeface="Arial" panose="020B0604020202020204" pitchFamily="34" charset="0"/>
              </a:rPr>
              <a:t>Содержание</a:t>
            </a:r>
          </a:p>
        </p:txBody>
      </p:sp>
    </p:spTree>
  </p:cSld>
  <p:clrMapOvr>
    <a:masterClrMapping/>
  </p:clrMapOvr>
  <p:transition spd="med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B8675892-909F-C96E-D51B-533A9F5CEA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 b="1">
                <a:solidFill>
                  <a:srgbClr val="0000FF"/>
                </a:solidFill>
              </a:rPr>
              <a:t>Государственное устройство Российской Федерации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7BE2E0BB-2029-AE8A-E37B-AB7A7E4064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56388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/>
              <a:t>	</a:t>
            </a:r>
            <a:r>
              <a:rPr lang="ru-RU" altLang="ru-RU">
                <a:solidFill>
                  <a:schemeClr val="accent2"/>
                </a:solidFill>
              </a:rPr>
              <a:t>Конституционный строй России, включающий в себя государственный и политический строй, определяется Конституцией Российской Федерации, принятой на референдуме 12 декабря 1993 года. </a:t>
            </a:r>
          </a:p>
        </p:txBody>
      </p:sp>
      <p:pic>
        <p:nvPicPr>
          <p:cNvPr id="20489" name="Picture 9" descr="Картинка 3 из 28333">
            <a:extLst>
              <a:ext uri="{FF2B5EF4-FFF2-40B4-BE49-F238E27FC236}">
                <a16:creationId xmlns:a16="http://schemas.microsoft.com/office/drawing/2014/main" id="{C7CD87DF-C9B1-6201-B0AA-FFBDF92E79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676400"/>
            <a:ext cx="268605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6D66D266-9192-7803-4997-240B26AA18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 b="1">
                <a:solidFill>
                  <a:srgbClr val="0000FF"/>
                </a:solidFill>
              </a:rPr>
              <a:t>Государственное устройство Российской Федерации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553B6C81-6BF5-BEE5-2098-5DFC5E938E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5486400" cy="5257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000"/>
              <a:t>	</a:t>
            </a:r>
            <a:r>
              <a:rPr lang="ru-RU" altLang="ru-RU" sz="2000" b="1">
                <a:solidFill>
                  <a:schemeClr val="accent2"/>
                </a:solidFill>
              </a:rPr>
              <a:t>Главой государства является </a:t>
            </a:r>
            <a:r>
              <a:rPr lang="ru-RU" altLang="ru-RU" sz="2000" b="1">
                <a:solidFill>
                  <a:srgbClr val="FF3300"/>
                </a:solidFill>
              </a:rPr>
              <a:t>Президент России</a:t>
            </a:r>
            <a:r>
              <a:rPr lang="ru-RU" altLang="ru-RU" sz="2000" b="1">
                <a:solidFill>
                  <a:schemeClr val="accent2"/>
                </a:solidFill>
              </a:rPr>
              <a:t>, избираемый всенародным голосованием сроком на 6 лет (до 31 декабря 2008 года — на 4 года). Согласно действующей Конституции, он обладает рядом важнейших полномочий: руководит внешней политикой, является Верховным главнокомандующим Вооружёнными силами, назначает с согласия Государственной думы Председателя правительства, принимает решение об отставке Правительства.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000" b="1">
                <a:solidFill>
                  <a:schemeClr val="accent2"/>
                </a:solidFill>
              </a:rPr>
              <a:t>	Президент возглавляет Совет безопасности, назначает и освобождает от должности командование Вооружёнными силами.</a:t>
            </a:r>
            <a:r>
              <a:rPr lang="ru-RU" altLang="ru-RU" sz="2000"/>
              <a:t> </a:t>
            </a:r>
          </a:p>
        </p:txBody>
      </p:sp>
      <p:pic>
        <p:nvPicPr>
          <p:cNvPr id="31752" name="Picture 8" descr="Картинка 1 из 16692">
            <a:extLst>
              <a:ext uri="{FF2B5EF4-FFF2-40B4-BE49-F238E27FC236}">
                <a16:creationId xmlns:a16="http://schemas.microsoft.com/office/drawing/2014/main" id="{0D19B853-C6EC-8F94-92E9-CC054CD4F1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1828800"/>
            <a:ext cx="2995613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48610264-E687-6755-129D-A361800A8B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4000" b="1">
                <a:solidFill>
                  <a:srgbClr val="0000FF"/>
                </a:solidFill>
              </a:rPr>
              <a:t>Государственное устройство Российской Федерации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A4DC4827-F005-5BBE-2B85-4F400AE788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524000"/>
            <a:ext cx="5257800" cy="5181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400"/>
              <a:t>	</a:t>
            </a:r>
            <a:r>
              <a:rPr lang="ru-RU" altLang="ru-RU" sz="2400" b="1">
                <a:solidFill>
                  <a:schemeClr val="accent2"/>
                </a:solidFill>
              </a:rPr>
              <a:t>Законодательную власть осуществляет </a:t>
            </a:r>
            <a:r>
              <a:rPr lang="ru-RU" altLang="ru-RU" sz="2400" b="1">
                <a:solidFill>
                  <a:srgbClr val="FF3300"/>
                </a:solidFill>
              </a:rPr>
              <a:t>Федеральное собрание</a:t>
            </a:r>
            <a:r>
              <a:rPr lang="ru-RU" altLang="ru-RU" sz="2400" b="1">
                <a:solidFill>
                  <a:schemeClr val="accent2"/>
                </a:solidFill>
              </a:rPr>
              <a:t> — парламент, состоящий из верхней (Совета федерации) и нижней (Государственной думы) палат. В Совет федерации входят по два представителя от каждого субъекта федерации. Государственная дума состоит из 450 депутатов, избираемых всенародным голосованием по партийным спискам сроком на 5 лет (до 31 декабря 2008 года — на 4 года).</a:t>
            </a:r>
          </a:p>
        </p:txBody>
      </p:sp>
      <p:pic>
        <p:nvPicPr>
          <p:cNvPr id="32774" name="Picture 6" descr="Картинка 12 из 114867">
            <a:extLst>
              <a:ext uri="{FF2B5EF4-FFF2-40B4-BE49-F238E27FC236}">
                <a16:creationId xmlns:a16="http://schemas.microsoft.com/office/drawing/2014/main" id="{3A8180E6-2DDF-0C92-355F-8991E4538C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4267200"/>
            <a:ext cx="3352800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6" name="Picture 8">
            <a:extLst>
              <a:ext uri="{FF2B5EF4-FFF2-40B4-BE49-F238E27FC236}">
                <a16:creationId xmlns:a16="http://schemas.microsoft.com/office/drawing/2014/main" id="{26D04CA3-4FDF-C320-144F-E2916BDB4F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1524000"/>
            <a:ext cx="21336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20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00FF"/>
        </a:hlink>
        <a:folHlink>
          <a:srgbClr val="FF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646</TotalTime>
  <Words>1067</Words>
  <Application>Microsoft Office PowerPoint</Application>
  <PresentationFormat>Экран (4:3)</PresentationFormat>
  <Paragraphs>84</Paragraphs>
  <Slides>32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6" baseType="lpstr">
      <vt:lpstr>Arial</vt:lpstr>
      <vt:lpstr>Impact</vt:lpstr>
      <vt:lpstr>Times New Roman</vt:lpstr>
      <vt:lpstr>Оформление по умолчанию</vt:lpstr>
      <vt:lpstr>Презентация PowerPoint</vt:lpstr>
      <vt:lpstr>О каком государстве идет речь? (официальное название) В какой исторический период? </vt:lpstr>
      <vt:lpstr>Россия  в XXI веке </vt:lpstr>
      <vt:lpstr>Узнать каково государственное устройство России в начале XXI века, </vt:lpstr>
      <vt:lpstr>Презентация PowerPoint</vt:lpstr>
      <vt:lpstr>Презентация PowerPoint</vt:lpstr>
      <vt:lpstr>Государственное устройство Российской Федерации</vt:lpstr>
      <vt:lpstr>Государственное устройство Российской Федерации</vt:lpstr>
      <vt:lpstr>Государственное устройство Российской Федерации</vt:lpstr>
      <vt:lpstr>Государственное устройство Российской Федерации</vt:lpstr>
      <vt:lpstr>Государственное устройство Российской Федерации</vt:lpstr>
      <vt:lpstr>Политическое  развитие</vt:lpstr>
      <vt:lpstr>Политическое развитие</vt:lpstr>
      <vt:lpstr>Политическое развитие</vt:lpstr>
      <vt:lpstr>Политическое развитие</vt:lpstr>
      <vt:lpstr>Политическое развитие</vt:lpstr>
      <vt:lpstr>Политическое развитие</vt:lpstr>
      <vt:lpstr>Борьба с терроризмом</vt:lpstr>
      <vt:lpstr>Борьба с терроризмом</vt:lpstr>
      <vt:lpstr>Борьба с терроризмом</vt:lpstr>
      <vt:lpstr>Социально-экономическое развитие</vt:lpstr>
      <vt:lpstr>Социально-экономическое развитие</vt:lpstr>
      <vt:lpstr>Социально-экономическое развитие</vt:lpstr>
      <vt:lpstr>Социально-экономическое развитие</vt:lpstr>
      <vt:lpstr>Социально-экономическое развитие</vt:lpstr>
      <vt:lpstr>Россия  и  мир в третьем тысячелетии</vt:lpstr>
      <vt:lpstr>Россия  и  мир в третьем тысячелетии</vt:lpstr>
      <vt:lpstr>Россия  и  мир в третьем тысячелетии</vt:lpstr>
      <vt:lpstr>Россия  и  мир в третьем тысячелетии</vt:lpstr>
      <vt:lpstr>Рефлексия</vt:lpstr>
      <vt:lpstr>  Домашнее задание:  Выучить конспект, заполнить таблицу «Внутренняя и внешняя политика России с 2008 по 2023 гг» 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</dc:creator>
  <cp:lastModifiedBy>Anna</cp:lastModifiedBy>
  <cp:revision>56</cp:revision>
  <cp:lastPrinted>1601-01-01T00:00:00Z</cp:lastPrinted>
  <dcterms:created xsi:type="dcterms:W3CDTF">1601-01-01T00:00:00Z</dcterms:created>
  <dcterms:modified xsi:type="dcterms:W3CDTF">2025-05-17T00:42:27Z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