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71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E0C3-16A0-4784-9354-11AF4C8C58BB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2B0E-1797-456B-91DB-F3A47879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71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Пространственные фигуры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grafses.ru/ngeo/L-006/pic4/Tetraad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857500" cy="2857500"/>
          </a:xfrm>
          <a:prstGeom prst="rect">
            <a:avLst/>
          </a:prstGeom>
          <a:noFill/>
        </p:spPr>
      </p:pic>
      <p:pic>
        <p:nvPicPr>
          <p:cNvPr id="12294" name="Picture 6" descr="http://4.bp.blogspot.com/-kS3Isfpm0Qw/Uzo5z6gEfmI/AAAAAAAAVAM/05E6gFpBu0A/s1600/57393458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2600333" cy="2549346"/>
          </a:xfrm>
          <a:prstGeom prst="rect">
            <a:avLst/>
          </a:prstGeom>
          <a:noFill/>
        </p:spPr>
      </p:pic>
      <p:pic>
        <p:nvPicPr>
          <p:cNvPr id="12296" name="Picture 8" descr="http://900igr.net/datai/geometrija/Konus-11-klass/0003-001-Za-ploschad-bokovoj-poverkhnosti-konusa-prinimaetsja-ploschad-ej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1762106" cy="2208256"/>
          </a:xfrm>
          <a:prstGeom prst="rect">
            <a:avLst/>
          </a:prstGeom>
          <a:noFill/>
        </p:spPr>
      </p:pic>
      <p:pic>
        <p:nvPicPr>
          <p:cNvPr id="12298" name="Picture 10" descr="http://900igr.net/datai/geometrija/TSilindr-konus-shar/0005-007-Opredelenie-tsilindr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214686"/>
            <a:ext cx="1857388" cy="244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61473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://lib.znate.ru/pars_docs/refs/160/159862/159862_html_m477df8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118054" cy="2714644"/>
          </a:xfrm>
          <a:prstGeom prst="rect">
            <a:avLst/>
          </a:prstGeom>
          <a:noFill/>
        </p:spPr>
      </p:pic>
      <p:sp>
        <p:nvSpPr>
          <p:cNvPr id="39944" name="AutoShape 8" descr="http://birmaga.ru/dosta/%D0%9D%D0%B0%D1%85%D0%BE%D0%B6%D0%B4%D0%B5%D0%BD%D0%B8%D0%B5+%D0%BF%D0%BB%D0%BE%D1%89%D0%B0%D0%B4%D0%B8+%D0%BF%D0%BE%D0%B2%D0%B5%D1%80%D1%85%D0%BD%D0%BE%D1%81%D1%82%D0%B8+%D1%82%D0%B5%D0%BB+%D0%B2%D1%80%D0%B0%D1%89%D0%B5%D0%BD%D0%B8%D1%8Fa/9068_html_240566d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http://uch.znate.ru/tw_files2/urls_40/7/d-6627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00504"/>
            <a:ext cx="3560765" cy="2670574"/>
          </a:xfrm>
          <a:prstGeom prst="rect">
            <a:avLst/>
          </a:prstGeom>
          <a:noFill/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500694" y="1285860"/>
            <a:ext cx="3429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Цилиндр − это геометрическое тело, которое ограничено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цилиндрической поверхностью и двумя плоскостями,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которые параллельны и пересекают ее.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 и площадь поверхности цилиндра</a:t>
            </a:r>
            <a:endParaRPr lang="ru-RU" dirty="0"/>
          </a:p>
        </p:txBody>
      </p:sp>
      <p:pic>
        <p:nvPicPr>
          <p:cNvPr id="4" name="Picture 2" descr="http://www.orangejeep.org/proxy/index.php?q=aHR0cHM6Ly91cGxvYWQud2lraW1lZGlhLm9yZy93aWtpcGVkaWEvY29tbW9ucy90aHVtYi8zLzM2L0NpcmN1bGFyX2N5bGluZGVyX3JoLnN2Zy8yMjBweC1DaXJjdWxhcl9jeWxpbmRlcl9yaC5zdmcucG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4071966" cy="4590217"/>
          </a:xfrm>
          <a:prstGeom prst="rect">
            <a:avLst/>
          </a:prstGeom>
          <a:noFill/>
        </p:spPr>
      </p:pic>
      <p:pic>
        <p:nvPicPr>
          <p:cNvPr id="5" name="Picture 4" descr="http://canotier.ru/images/1bikep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428736"/>
            <a:ext cx="1689706" cy="1581131"/>
          </a:xfrm>
          <a:prstGeom prst="rect">
            <a:avLst/>
          </a:prstGeom>
          <a:noFill/>
        </p:spPr>
      </p:pic>
      <p:graphicFrame>
        <p:nvGraphicFramePr>
          <p:cNvPr id="40962" name="Содержимое 3"/>
          <p:cNvGraphicFramePr>
            <a:graphicFrameLocks noChangeAspect="1"/>
          </p:cNvGraphicFramePr>
          <p:nvPr/>
        </p:nvGraphicFramePr>
        <p:xfrm>
          <a:off x="5072066" y="2071678"/>
          <a:ext cx="3433763" cy="3771900"/>
        </p:xfrm>
        <a:graphic>
          <a:graphicData uri="http://schemas.openxmlformats.org/presentationml/2006/ole">
            <p:oleObj spid="_x0000_s40962" name="Формула" r:id="rId5" imgW="1015920" imgH="11174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27860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Конус - геометрическое тело в евклидовом пространстве, которое можно получить путем объединения каждого луча, который исходит из одной точки (вершина конуса) и которые проходят через плоскую поверхность.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Круговой конус - это тело, состоящее из круга (основание конуса), точки, которая не лежит в плоскости этого круга (вершина конуса) и всех отрезков, которые соединяют вершину конуса с точками основания.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Отрезки, которые соединяют вершину конуса и точки окружности основания, называют образующими конуса. Поверхность конуса состоит из основания и боковой поверхности.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Picture 6" descr="http://belmathematics.by/images/teorija/kony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486150" cy="2857500"/>
          </a:xfrm>
          <a:prstGeom prst="rect">
            <a:avLst/>
          </a:prstGeom>
          <a:noFill/>
        </p:spPr>
      </p:pic>
      <p:pic>
        <p:nvPicPr>
          <p:cNvPr id="44034" name="Picture 2" descr="http://uch.znate.ru/tw_files2/urls_40/7/d-6627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6" y="3786190"/>
            <a:ext cx="3809974" cy="285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Объем и площадь поверхности конуса</a:t>
            </a:r>
            <a:endParaRPr lang="ru-RU" dirty="0"/>
          </a:p>
        </p:txBody>
      </p:sp>
      <p:pic>
        <p:nvPicPr>
          <p:cNvPr id="43014" name="Picture 6" descr="http://www.jewelpedia.com/img/gallery/0575826001374291361192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2857500" cy="3714751"/>
          </a:xfrm>
          <a:prstGeom prst="rect">
            <a:avLst/>
          </a:prstGeom>
          <a:noFill/>
        </p:spPr>
      </p:pic>
      <p:pic>
        <p:nvPicPr>
          <p:cNvPr id="43018" name="Picture 10" descr="http://www.oasisfloral.com.ru/ru/images/shapes/icon/con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142984"/>
            <a:ext cx="2214578" cy="2214578"/>
          </a:xfrm>
          <a:prstGeom prst="rect">
            <a:avLst/>
          </a:prstGeom>
          <a:noFill/>
        </p:spPr>
      </p:pic>
      <p:graphicFrame>
        <p:nvGraphicFramePr>
          <p:cNvPr id="43019" name="Содержимое 3"/>
          <p:cNvGraphicFramePr>
            <a:graphicFrameLocks noChangeAspect="1"/>
          </p:cNvGraphicFramePr>
          <p:nvPr/>
        </p:nvGraphicFramePr>
        <p:xfrm>
          <a:off x="4214810" y="2357430"/>
          <a:ext cx="4678363" cy="4029075"/>
        </p:xfrm>
        <a:graphic>
          <a:graphicData uri="http://schemas.openxmlformats.org/presentationml/2006/ole">
            <p:oleObj spid="_x0000_s43019" name="Формула" r:id="rId5" imgW="1384200" imgH="1193760" progId="Equation.3">
              <p:embed/>
            </p:oleObj>
          </a:graphicData>
        </a:graphic>
      </p:graphicFrame>
      <p:pic>
        <p:nvPicPr>
          <p:cNvPr id="10" name="Picture 2" descr="http://www.znakdor.ru/uploads/posts/2011-10/1319460091_kon_004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000108"/>
            <a:ext cx="1904992" cy="1428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47199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Пирамида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100-edu.ru/pars_docs/refs/19/18665/18665_html_m169a7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3255508" cy="2433605"/>
          </a:xfrm>
          <a:prstGeom prst="rect">
            <a:avLst/>
          </a:prstGeom>
          <a:noFill/>
        </p:spPr>
      </p:pic>
      <p:pic>
        <p:nvPicPr>
          <p:cNvPr id="45060" name="Picture 4" descr="http://www.math-salamanders.com/image-files/3d-hexagonal-pyram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2925384" cy="1857388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571868" y="1285860"/>
            <a:ext cx="55721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Пирамида — многогранник, в основании которого лежит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многоугольник, а остальные грани являются треугольниками,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которые имеют общую вершину.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14282" y="3357562"/>
            <a:ext cx="5201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Прямоугольная пирамида - это пирамида,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которой одно из боковых ребер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перпендикулярно основанию.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Пирамида называется правильной, если ее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основание – правильный многоугольник,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высота проходит через центр основания.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5" name="Содержимое 3"/>
          <p:cNvGraphicFramePr>
            <a:graphicFrameLocks noChangeAspect="1"/>
          </p:cNvGraphicFramePr>
          <p:nvPr/>
        </p:nvGraphicFramePr>
        <p:xfrm>
          <a:off x="1857356" y="5429264"/>
          <a:ext cx="2189162" cy="1071563"/>
        </p:xfrm>
        <a:graphic>
          <a:graphicData uri="http://schemas.openxmlformats.org/presentationml/2006/ole">
            <p:oleObj spid="_x0000_s45065" name="Формула" r:id="rId5" imgW="647640" imgH="3171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Элементы пирамиды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fs00.infourok.ru/images/doc/308/30738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191393" cy="539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Сфера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918" y="1285861"/>
            <a:ext cx="8758238" cy="221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 – это тело, состоящее из всех точек пространства, которые находятся на расстоянии, не большем данного от данной точки. Сфера - это геометрическое место точек в пространстве, равноудаленных от некоторой заданной точки (центра сферы). Сфера является поверхностью шара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upload.wikimedia.org/wikipedia/commons/thumb/0/07/Sphere_and_Ball.png/220px-Sphere_and_B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4984"/>
            <a:ext cx="2595566" cy="2571970"/>
          </a:xfrm>
          <a:prstGeom prst="rect">
            <a:avLst/>
          </a:prstGeom>
          <a:noFill/>
        </p:spPr>
      </p:pic>
      <p:pic>
        <p:nvPicPr>
          <p:cNvPr id="50180" name="Picture 4" descr="http://dvamira.net/userfiles/picoriginal/img-20140822221751-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405170" cy="2553878"/>
          </a:xfrm>
          <a:prstGeom prst="rect">
            <a:avLst/>
          </a:prstGeom>
          <a:noFill/>
        </p:spPr>
      </p:pic>
      <p:graphicFrame>
        <p:nvGraphicFramePr>
          <p:cNvPr id="50181" name="Содержимое 3"/>
          <p:cNvGraphicFramePr>
            <a:graphicFrameLocks noChangeAspect="1"/>
          </p:cNvGraphicFramePr>
          <p:nvPr/>
        </p:nvGraphicFramePr>
        <p:xfrm>
          <a:off x="4357686" y="3857628"/>
          <a:ext cx="1501775" cy="1543050"/>
        </p:xfrm>
        <a:graphic>
          <a:graphicData uri="http://schemas.openxmlformats.org/presentationml/2006/ole">
            <p:oleObj spid="_x0000_s50181" name="Формула" r:id="rId5" imgW="4442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71612"/>
            <a:ext cx="49720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и другие науки, математика возникла из практических нужд людей: из измерения площадей земельных участков и вместимости сосудов, из счисления времени и их механики.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Ф. Энгельс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turuncusohbet.com/wp-content/uploads/2015/06/Friedrich-Eng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786050" cy="3610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715040" cy="447200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Простейшими основными фигурами в пространстве являются точки, прямые и плоскости. Наряду с этими фигурами рассматриваются следующие геометрические тела и их поверхности: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куб, призма, параллелепипед, конус, цилиндр, пирамида, шар и многие другие. Представление о геометрических телах дают окружающие нас предметы. Например, кристаллы имеют форму геометрических тел, поверхности которых составлены из многоугольников. Такие поверхности называются многогранниками.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dvoika.net/education/Graphbook/book/lekcii/L-005/pic10/img/pi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429000"/>
            <a:ext cx="2857500" cy="3000396"/>
          </a:xfrm>
          <a:prstGeom prst="rect">
            <a:avLst/>
          </a:prstGeom>
          <a:noFill/>
        </p:spPr>
      </p:pic>
      <p:pic>
        <p:nvPicPr>
          <p:cNvPr id="17414" name="Picture 6" descr="http://o-math.com/pictures/coordinate/points_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85926"/>
            <a:ext cx="2228850" cy="1457326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214290"/>
            <a:ext cx="57150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Точка,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прямая, плоскость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929586" y="357166"/>
            <a:ext cx="50006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929486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Различные многогранники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ok-t.ru/helpiksorg/baza3/85971748766.files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29552" cy="50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3186106" cy="92868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Призма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3929090" cy="2543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Призма - многогранник, две грани которого являются равными многоугольниками, лежащими в параллельных плоскостях, а остальные грани - параллелограммами, имеющими общие стороны с этими многоугольниками.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age.tutorvista.com/content/feed/u171/500px-Right_and_not-right_prism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642730" cy="257176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72066" y="3714752"/>
            <a:ext cx="35004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Прямая призма —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у которой все боковые ребра перпендикулярны основанию, в противном случае призма называется наклонной.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Правильная призма — прямая призма, основание которой является правильным многоугольником.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http://mathforum.org/dr.math/faq/formulas/images/pri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395150" cy="225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Объем и площадь поверхности призмы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5072066" y="3929066"/>
          <a:ext cx="3388744" cy="1928813"/>
        </p:xfrm>
        <a:graphic>
          <a:graphicData uri="http://schemas.openxmlformats.org/presentationml/2006/ole">
            <p:oleObj spid="_x0000_s19458" name="Формула" r:id="rId3" imgW="1002960" imgH="571320" progId="Equation.3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42910" y="1500174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боковой поверхности прямой призмы равна произведению периметра основания на высоту призмы.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Площадь полной поверхности призмы равна сумме площади ее боковой поверхности и удвоенной площади основания.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Объем призмы — это произведение площади ее основания на высоту.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3402834" cy="24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idsmathgamesonline.com/images/pictures/shapes/parallelepi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071834" cy="226610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97205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Параллелепипед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285860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i="1" dirty="0" smtClean="0">
                <a:latin typeface="+mj-lt"/>
              </a:rPr>
              <a:t>Параллелеп</a:t>
            </a:r>
            <a:r>
              <a:rPr lang="ru-RU" sz="2000" b="1" i="1" dirty="0" smtClean="0">
                <a:latin typeface="+mj-lt"/>
              </a:rPr>
              <a:t>и</a:t>
            </a:r>
            <a:r>
              <a:rPr lang="vi-VN" sz="2000" b="1" i="1" dirty="0" smtClean="0">
                <a:latin typeface="+mj-lt"/>
              </a:rPr>
              <a:t>пед</a:t>
            </a:r>
            <a:r>
              <a:rPr lang="en-US" sz="2000" b="1" i="1" dirty="0" smtClean="0">
                <a:latin typeface="+mj-lt"/>
              </a:rPr>
              <a:t>  - </a:t>
            </a:r>
            <a:r>
              <a:rPr lang="ru-RU" sz="2000" b="1" i="1" dirty="0" smtClean="0">
                <a:latin typeface="+mj-lt"/>
              </a:rPr>
              <a:t>призма, основанием которой служит параллелограмм</a:t>
            </a:r>
            <a:r>
              <a:rPr lang="en-US" sz="2000" b="1" i="1" dirty="0" smtClean="0">
                <a:latin typeface="+mj-lt"/>
              </a:rPr>
              <a:t>.</a:t>
            </a:r>
            <a:r>
              <a:rPr lang="ru-RU" sz="2000" b="1" i="1" dirty="0" smtClean="0">
                <a:latin typeface="+mj-lt"/>
              </a:rPr>
              <a:t> Наклонный параллелепипед — это параллелепипед, у которого боковые грани расположены, по отношению к основаниям, под углом, не равным 90 градусов.</a:t>
            </a:r>
          </a:p>
          <a:p>
            <a:pPr algn="ctr"/>
            <a:endParaRPr lang="ru-RU" sz="2000" b="1" i="1" dirty="0">
              <a:latin typeface="+mj-lt"/>
            </a:endParaRPr>
          </a:p>
        </p:txBody>
      </p:sp>
      <p:pic>
        <p:nvPicPr>
          <p:cNvPr id="38918" name="Picture 6" descr="http://lusana.ru/files/5078/573/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738" y="3857628"/>
            <a:ext cx="3238633" cy="2430388"/>
          </a:xfrm>
          <a:prstGeom prst="rect">
            <a:avLst/>
          </a:prstGeom>
          <a:noFill/>
        </p:spPr>
      </p:pic>
      <p:graphicFrame>
        <p:nvGraphicFramePr>
          <p:cNvPr id="38919" name="Содержимое 3"/>
          <p:cNvGraphicFramePr>
            <a:graphicFrameLocks noChangeAspect="1"/>
          </p:cNvGraphicFramePr>
          <p:nvPr/>
        </p:nvGraphicFramePr>
        <p:xfrm>
          <a:off x="4929190" y="4500570"/>
          <a:ext cx="3089275" cy="1200150"/>
        </p:xfrm>
        <a:graphic>
          <a:graphicData uri="http://schemas.openxmlformats.org/presentationml/2006/ole">
            <p:oleObj spid="_x0000_s38919" name="Формула" r:id="rId5" imgW="91440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Прямоугольный параллелепипед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71670" y="1285860"/>
            <a:ext cx="6618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Прямоугольный параллелепипед – это такой прямой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параллелепипед, у которого все грани являются прямоугольниками. </a:t>
            </a:r>
          </a:p>
        </p:txBody>
      </p:sp>
      <p:pic>
        <p:nvPicPr>
          <p:cNvPr id="37895" name="Picture 7" descr="http://mathematichka.ru/ege/problems/b9_images/b9_par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25" y="2714620"/>
            <a:ext cx="4669765" cy="2957519"/>
          </a:xfrm>
          <a:prstGeom prst="rect">
            <a:avLst/>
          </a:prstGeom>
          <a:noFill/>
        </p:spPr>
      </p:pic>
      <p:graphicFrame>
        <p:nvGraphicFramePr>
          <p:cNvPr id="37896" name="Содержимое 3"/>
          <p:cNvGraphicFramePr>
            <a:graphicFrameLocks noChangeAspect="1"/>
          </p:cNvGraphicFramePr>
          <p:nvPr/>
        </p:nvGraphicFramePr>
        <p:xfrm>
          <a:off x="5143504" y="2643182"/>
          <a:ext cx="3562350" cy="3086100"/>
        </p:xfrm>
        <a:graphic>
          <a:graphicData uri="http://schemas.openxmlformats.org/presentationml/2006/ole">
            <p:oleObj spid="_x0000_s37896" name="Формула" r:id="rId4" imgW="105408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14422"/>
            <a:ext cx="5114932" cy="20431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Куб – правильный многогранник, каждая грань которого представляет собой квадрат. Все ребра куба равны.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Куб является частным случаем параллелепипеда и призмы.</a:t>
            </a:r>
          </a:p>
          <a:p>
            <a:endParaRPr lang="ru-RU" dirty="0"/>
          </a:p>
        </p:txBody>
      </p:sp>
      <p:pic>
        <p:nvPicPr>
          <p:cNvPr id="47106" name="Picture 2" descr="http://expedition-s.eu/wp-content/uploads/2013/01/Cu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2143140" cy="2389601"/>
          </a:xfrm>
          <a:prstGeom prst="rect">
            <a:avLst/>
          </a:prstGeom>
          <a:noFill/>
        </p:spPr>
      </p:pic>
      <p:pic>
        <p:nvPicPr>
          <p:cNvPr id="47108" name="Picture 4" descr="http://classmedia.by/sites/default/files/Weekend/52e2499d-f4f8-4f0e-b542-03f7c0a864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90"/>
            <a:ext cx="1440816" cy="928651"/>
          </a:xfrm>
          <a:prstGeom prst="rect">
            <a:avLst/>
          </a:prstGeom>
          <a:noFill/>
        </p:spPr>
      </p:pic>
      <p:graphicFrame>
        <p:nvGraphicFramePr>
          <p:cNvPr id="47109" name="Содержимое 3"/>
          <p:cNvGraphicFramePr>
            <a:graphicFrameLocks noChangeAspect="1"/>
          </p:cNvGraphicFramePr>
          <p:nvPr/>
        </p:nvGraphicFramePr>
        <p:xfrm>
          <a:off x="642910" y="2857496"/>
          <a:ext cx="2403475" cy="2014537"/>
        </p:xfrm>
        <a:graphic>
          <a:graphicData uri="http://schemas.openxmlformats.org/presentationml/2006/ole">
            <p:oleObj spid="_x0000_s47109" name="Формула" r:id="rId5" imgW="711000" imgH="596880" progId="Equation.3">
              <p:embed/>
            </p:oleObj>
          </a:graphicData>
        </a:graphic>
      </p:graphicFrame>
      <p:pic>
        <p:nvPicPr>
          <p:cNvPr id="47111" name="Picture 7" descr="http://www.distedu.ru/mirror/_fiz/archive.1september.ru/mat/2003/18/no18_3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929198"/>
            <a:ext cx="1571611" cy="1571612"/>
          </a:xfrm>
          <a:prstGeom prst="rect">
            <a:avLst/>
          </a:prstGeom>
          <a:noFill/>
        </p:spPr>
      </p:pic>
      <p:pic>
        <p:nvPicPr>
          <p:cNvPr id="47115" name="Picture 11" descr="http://images.myshared.ru/6/737744/slide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000372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517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Пространственные фигуры</vt:lpstr>
      <vt:lpstr>Слайд 2</vt:lpstr>
      <vt:lpstr>Слайд 3</vt:lpstr>
      <vt:lpstr>Различные многогранники</vt:lpstr>
      <vt:lpstr>Призма</vt:lpstr>
      <vt:lpstr>Объем и площадь поверхности призмы</vt:lpstr>
      <vt:lpstr>Параллелепипед</vt:lpstr>
      <vt:lpstr>Прямоугольный параллелепипед</vt:lpstr>
      <vt:lpstr>Куб</vt:lpstr>
      <vt:lpstr>Цилиндр</vt:lpstr>
      <vt:lpstr>Объем и площадь поверхности цилиндра</vt:lpstr>
      <vt:lpstr>Конус</vt:lpstr>
      <vt:lpstr>Объем и площадь поверхности конуса</vt:lpstr>
      <vt:lpstr>Пирамида</vt:lpstr>
      <vt:lpstr>Элементы пирамиды</vt:lpstr>
      <vt:lpstr>Сфера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фигуры</dc:title>
  <dc:creator>f</dc:creator>
  <cp:lastModifiedBy>Windows User</cp:lastModifiedBy>
  <cp:revision>58</cp:revision>
  <dcterms:created xsi:type="dcterms:W3CDTF">2016-02-13T23:38:39Z</dcterms:created>
  <dcterms:modified xsi:type="dcterms:W3CDTF">2020-09-11T15:39:29Z</dcterms:modified>
</cp:coreProperties>
</file>