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92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1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4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70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9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0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4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6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1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2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CCF8C4-32F5-482D-8FB3-0A860D898029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E2F3F2-624F-421A-95F3-286016DA4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9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Физический и моральный износ зданий и 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val="262576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E55DFC-8395-458D-8EFB-E275CDCF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538" y="532660"/>
            <a:ext cx="6462931" cy="4538873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393939"/>
                </a:solidFill>
                <a:effectLst/>
              </a:rPr>
              <a:t>Отличие физического износа от морального </a:t>
            </a:r>
            <a:r>
              <a:rPr lang="ru-RU" b="0" i="0" dirty="0">
                <a:solidFill>
                  <a:srgbClr val="393939"/>
                </a:solidFill>
                <a:effectLst/>
              </a:rPr>
              <a:t>заключается в характере, критериях оценки. В первом случае речь идет об утрате технических качеств из-за естественного старения материалов. Во втором — об утрате части цены из-за появления более современных инженерно-планировочных решений, строительных материалов, вариантов отделки. Если физический износ копится постепенно, зависит от возраста здания, то моральный наступает внезапно, так как связан с влиянием технологического прогресса.</a:t>
            </a:r>
          </a:p>
          <a:p>
            <a:pPr algn="l"/>
            <a:r>
              <a:rPr lang="ru-RU" b="0" i="0" dirty="0">
                <a:solidFill>
                  <a:srgbClr val="393939"/>
                </a:solidFill>
                <a:effectLst/>
              </a:rPr>
              <a:t>Ликвидировать моральный износ всегда очень затратно — чаще всего его относят к неисправимому типу.</a:t>
            </a:r>
          </a:p>
          <a:p>
            <a:endParaRPr lang="ru-RU" dirty="0"/>
          </a:p>
        </p:txBody>
      </p:sp>
      <p:pic>
        <p:nvPicPr>
          <p:cNvPr id="1026" name="Picture 2" descr="Строящееся здание">
            <a:extLst>
              <a:ext uri="{FF2B5EF4-FFF2-40B4-BE49-F238E27FC236}">
                <a16:creationId xmlns:a16="http://schemas.microsoft.com/office/drawing/2014/main" xmlns="" id="{43E176F0-7CCB-43DB-8C14-1D31CB58D9A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9" r="26359"/>
          <a:stretch>
            <a:fillRect/>
          </a:stretch>
        </p:blipFill>
        <p:spPr bwMode="auto">
          <a:xfrm>
            <a:off x="7705817" y="389599"/>
            <a:ext cx="3320958" cy="46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05082D-43B7-4C76-9E5F-D75DA9C1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5275"/>
            <a:ext cx="10396882" cy="1158140"/>
          </a:xfrm>
        </p:spPr>
        <p:txBody>
          <a:bodyPr>
            <a:normAutofit/>
          </a:bodyPr>
          <a:lstStyle/>
          <a:p>
            <a:r>
              <a:rPr lang="ru-RU" sz="3600" dirty="0"/>
              <a:t>Формы морального износа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202C01-527D-4CCB-A944-C1C44AF262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6040"/>
            <a:ext cx="5088714" cy="3998546"/>
          </a:xfrm>
        </p:spPr>
        <p:txBody>
          <a:bodyPr/>
          <a:lstStyle/>
          <a:p>
            <a:r>
              <a:rPr lang="ru-RU" b="0" i="0" dirty="0">
                <a:solidFill>
                  <a:srgbClr val="393939"/>
                </a:solidFill>
                <a:effectLst/>
              </a:rPr>
              <a:t>Различают две формы морального износа. Первая предполагает снижение стоимости недвижимости в данный момент по сравнению с его ценой во время строительства. Такое может случиться из-за роста производительности или изменения масштаба строительства.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7EB2B69D-A405-406A-8735-9517EB7C36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1795" y="1376040"/>
            <a:ext cx="5088714" cy="3998545"/>
          </a:xfrm>
        </p:spPr>
        <p:txBody>
          <a:bodyPr/>
          <a:lstStyle/>
          <a:p>
            <a:r>
              <a:rPr lang="ru-RU" b="0" i="0" dirty="0">
                <a:solidFill>
                  <a:srgbClr val="393939"/>
                </a:solidFill>
                <a:effectLst/>
              </a:rPr>
              <a:t>Вторая форма морального износа предполагает несоответствие здания любым существующим требованиям: конструктивным, планировочным или санитарно-гигиеническим.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0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4C35FC2-4045-436E-AF59-7ED5EA0E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15" y="501898"/>
            <a:ext cx="10394707" cy="1158140"/>
          </a:xfrm>
        </p:spPr>
        <p:txBody>
          <a:bodyPr>
            <a:normAutofit fontScale="90000"/>
          </a:bodyPr>
          <a:lstStyle/>
          <a:p>
            <a:r>
              <a:rPr lang="ru-RU" sz="3800" b="0" i="0" dirty="0">
                <a:solidFill>
                  <a:srgbClr val="FF0000"/>
                </a:solidFill>
                <a:effectLst/>
              </a:rPr>
              <a:t>Методы определения величины морального износа</a:t>
            </a:r>
            <a:r>
              <a:rPr lang="ru-RU" b="0" i="0" dirty="0">
                <a:solidFill>
                  <a:srgbClr val="393939"/>
                </a:solidFill>
                <a:effectLst/>
                <a:latin typeface="TTNorms"/>
              </a:rPr>
              <a:t/>
            </a:r>
            <a:br>
              <a:rPr lang="ru-RU" b="0" i="0" dirty="0">
                <a:solidFill>
                  <a:srgbClr val="393939"/>
                </a:solidFill>
                <a:effectLst/>
                <a:latin typeface="TTNorms"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CAC6FFF-1C41-4ED8-85DE-DB902E4F4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637" y="1895098"/>
            <a:ext cx="4856158" cy="679994"/>
          </a:xfrm>
        </p:spPr>
        <p:txBody>
          <a:bodyPr/>
          <a:lstStyle/>
          <a:p>
            <a:r>
              <a:rPr lang="ru-RU" sz="1600" b="1" i="0" dirty="0">
                <a:solidFill>
                  <a:srgbClr val="393939"/>
                </a:solidFill>
                <a:effectLst/>
              </a:rPr>
              <a:t>Технико-экономический. </a:t>
            </a:r>
            <a:r>
              <a:rPr lang="ru-RU" sz="1600" b="0" i="0" dirty="0">
                <a:solidFill>
                  <a:srgbClr val="393939"/>
                </a:solidFill>
                <a:effectLst/>
              </a:rPr>
              <a:t>Степень морального износа определяется по таблице, разработанной </a:t>
            </a:r>
            <a:r>
              <a:rPr lang="ru-RU" sz="1600" b="0" i="0" dirty="0" err="1">
                <a:solidFill>
                  <a:srgbClr val="393939"/>
                </a:solidFill>
                <a:effectLst/>
              </a:rPr>
              <a:t>МосжилНиИпроектом</a:t>
            </a:r>
            <a:r>
              <a:rPr lang="ru-RU" sz="1600" b="0" i="0" dirty="0">
                <a:solidFill>
                  <a:srgbClr val="393939"/>
                </a:solidFill>
                <a:effectLst/>
              </a:rPr>
              <a:t>: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57A71D6-8491-4993-AB65-DBB78FFA6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948"/>
            <a:ext cx="4864491" cy="679994"/>
          </a:xfrm>
        </p:spPr>
        <p:txBody>
          <a:bodyPr/>
          <a:lstStyle/>
          <a:p>
            <a:r>
              <a:rPr lang="ru-RU" sz="1600" b="1" i="0" dirty="0">
                <a:solidFill>
                  <a:srgbClr val="393939"/>
                </a:solidFill>
                <a:effectLst/>
              </a:rPr>
              <a:t>Социологический. </a:t>
            </a:r>
            <a:r>
              <a:rPr lang="ru-RU" sz="1600" b="0" i="0" dirty="0">
                <a:solidFill>
                  <a:srgbClr val="393939"/>
                </a:solidFill>
                <a:effectLst/>
              </a:rPr>
              <a:t>Основан на результате анализа процессов обмена и купли-продажи жилья.</a:t>
            </a:r>
          </a:p>
          <a:p>
            <a:endParaRPr lang="ru-RU" dirty="0"/>
          </a:p>
        </p:txBody>
      </p:sp>
      <p:pic>
        <p:nvPicPr>
          <p:cNvPr id="2050" name="Picture 2" descr="Таблица для определения степени морального износа зданий">
            <a:extLst>
              <a:ext uri="{FF2B5EF4-FFF2-40B4-BE49-F238E27FC236}">
                <a16:creationId xmlns:a16="http://schemas.microsoft.com/office/drawing/2014/main" xmlns="" id="{CF310430-BCCC-42C8-837F-4F7DFB4A9D4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1" y="2164073"/>
            <a:ext cx="4655830" cy="32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1717E90-7190-4293-9A22-32968E30953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6" y="1220910"/>
            <a:ext cx="4572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65DE8BE0-C3BC-4B82-BBCF-60861E63F7C6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376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06" y="529390"/>
            <a:ext cx="10659402" cy="4845196"/>
          </a:xfrm>
        </p:spPr>
        <p:txBody>
          <a:bodyPr/>
          <a:lstStyle/>
          <a:p>
            <a:r>
              <a:rPr lang="ru-RU" dirty="0"/>
              <a:t>С течением времени здания, сооружения, оборудование и все основные фонды, а также малоценный инвентарь изнашиваются, утрачивают первоначальные качества и стоимость. При--том имеются в виду два вида износа — физический и мораль­ный.</a:t>
            </a:r>
          </a:p>
        </p:txBody>
      </p:sp>
    </p:spTree>
    <p:extLst>
      <p:ext uri="{BB962C8B-B14F-4D97-AF65-F5344CB8AC3E}">
        <p14:creationId xmlns:p14="http://schemas.microsoft.com/office/powerpoint/2010/main" val="15399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452110"/>
            <a:ext cx="6345301" cy="818147"/>
          </a:xfrm>
        </p:spPr>
        <p:txBody>
          <a:bodyPr/>
          <a:lstStyle/>
          <a:p>
            <a:r>
              <a:rPr lang="ru-RU" dirty="0"/>
              <a:t>Физический износ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5801" y="1604365"/>
            <a:ext cx="6345301" cy="4109007"/>
          </a:xfrm>
        </p:spPr>
        <p:txBody>
          <a:bodyPr/>
          <a:lstStyle/>
          <a:p>
            <a:r>
              <a:rPr lang="ru-RU" dirty="0"/>
              <a:t>Физический износ - это утрата конструкциями и элементами здания первоначальных технико-эксплуатационных качеств (прочности, устойчивости, надежности и др.) в результате воздействия природно-климатических факторов и жизнедеятельности человека. При условии строительства здания, сооружения по уста­новленным нормам и правилам (СНиП) главными причинами физического износа являются воздействие природных факторов (внешней среды), а также технологических процессов (технологической среды), связанных с использованием здания, соору­жения.</a:t>
            </a:r>
          </a:p>
        </p:txBody>
      </p:sp>
      <p:pic>
        <p:nvPicPr>
          <p:cNvPr id="1028" name="Picture 4" descr="🏺 Тайники в старинных домах, где искать клад, 2021, 🌏 Caches in old houses. ✅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r="23413"/>
          <a:stretch>
            <a:fillRect/>
          </a:stretch>
        </p:blipFill>
        <p:spPr bwMode="auto">
          <a:xfrm>
            <a:off x="7763607" y="449924"/>
            <a:ext cx="3080475" cy="43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931332" y="536331"/>
            <a:ext cx="6034375" cy="46887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На физический износ здания и сооружения влияет целый ряд факторов, связанных с технической эксплуатацией и обслужи­ванием. К ним относятся:</a:t>
            </a:r>
          </a:p>
          <a:p>
            <a:r>
              <a:rPr lang="ru-RU" dirty="0"/>
              <a:t>качество строительно-монтажных работ и материалов при ремонте здания;</a:t>
            </a:r>
          </a:p>
          <a:p>
            <a:r>
              <a:rPr lang="ru-RU" dirty="0"/>
              <a:t>использование здания по назначению;</a:t>
            </a:r>
          </a:p>
          <a:p>
            <a:r>
              <a:rPr lang="ru-RU" dirty="0"/>
              <a:t>период нахождения здания в эксплуатации;</a:t>
            </a:r>
          </a:p>
          <a:p>
            <a:r>
              <a:rPr lang="ru-RU" dirty="0"/>
              <a:t>качество технического надзора за зданием;</a:t>
            </a:r>
          </a:p>
          <a:p>
            <a:r>
              <a:rPr lang="ru-RU" dirty="0"/>
              <a:t>качество и своевременность текущего и капитального ре­монтов;</a:t>
            </a:r>
          </a:p>
          <a:p>
            <a:r>
              <a:rPr lang="ru-RU" dirty="0"/>
              <a:t>соблюдение норм и правил содержания здания;</a:t>
            </a:r>
          </a:p>
          <a:p>
            <a:r>
              <a:rPr lang="ru-RU" dirty="0"/>
              <a:t>качество уборки помещений и территории около здания.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92369" y="990735"/>
            <a:ext cx="5088714" cy="331118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предотвращения преждевременного износа здания надо строго выполнять правила эксплуатации его конструктивных элементов и частей, в первую очередь, фундаментов, стен, пере­крытий, санитарно-технических сетей, оборудования, водопровода, канализации, вентиляции, отопления; соблюдать нормаль­ный температурно-влажностный режим в чердачном и подвальном помещениях, предупреждать протечки в водоотводящих устройствах.</a:t>
            </a:r>
          </a:p>
        </p:txBody>
      </p:sp>
      <p:pic>
        <p:nvPicPr>
          <p:cNvPr id="2050" name="Picture 2" descr="https://avatars.mds.yandex.net/i?id=11cef68310c536feb3218a3ff4f8a4c52c717e45-5234135-images-thumbs&amp;n=1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44" y="1365216"/>
            <a:ext cx="4572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9615" y="351692"/>
            <a:ext cx="5354516" cy="5022893"/>
          </a:xfrm>
        </p:spPr>
        <p:txBody>
          <a:bodyPr>
            <a:normAutofit/>
          </a:bodyPr>
          <a:lstStyle/>
          <a:p>
            <a:r>
              <a:rPr lang="ru-RU" sz="1400" dirty="0"/>
              <a:t>При определении физического износа зданий необходимо прежде всего учитывать состояние их главных конструктивных элементов (фундаментов, стен и перекрытий). Существует ряд способов определения процента физического износа.</a:t>
            </a:r>
          </a:p>
          <a:p>
            <a:r>
              <a:rPr lang="ru-RU" sz="1400" dirty="0"/>
              <a:t>Наиболее простой способ заключается в приближенном опре­делении процента износа всего здания. Его находят как среднее арифметическое значение износа фундамента, стен и перекрытий. Например, при износе фундамента — 10, стен — 20 и перекрытий. </a:t>
            </a:r>
            <a:r>
              <a:rPr lang="ru-RU" sz="1400" i="1" dirty="0"/>
              <a:t>% </a:t>
            </a:r>
            <a:r>
              <a:rPr lang="ru-RU" sz="1400" dirty="0"/>
              <a:t>износ всего здания составит 20 %. Однако этот способ не дает точного определения износа всего здания, так как износ других конструктивных частей здания при этом не учитывают.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24563" y="351692"/>
            <a:ext cx="5055946" cy="502289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Инженерные обследования необходимы в тех случаях, когда отсутствуют паспортные данные здания, которое необходимо ре­конструировать или исключить из состава основных фондов вслед­ствие ветхости и дальнейшей непригодности. Примерная оценка технического состояния здания может быть определена исходя из износа и состояния основных конструкций и частей здания .</a:t>
            </a:r>
          </a:p>
          <a:p>
            <a:r>
              <a:rPr lang="ru-RU" dirty="0"/>
              <a:t>Состояние здания может быть аварийным не только в том слу­чае, когда его износ превышает 80 %, но и в результата грубых нарушений эксплуатации (большая протечка, прогиб перекрытия, осадка здания и др.).</a:t>
            </a:r>
          </a:p>
          <a:p>
            <a:r>
              <a:rPr lang="ru-RU" dirty="0"/>
              <a:t>При негодном состоянии здания, сооружения оно подлежит списанию с последующей разборкой, оприходованием годных ма­териалов и исключается из балансового учета туристского уч­реждения, что подтверждается соответствующими документами.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8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3288fb7a6880ff7087c2dcbe5768f777e939caf7-9234023-images-thumbs&amp;n=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4" y="1140556"/>
            <a:ext cx="494659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01" y="1140557"/>
            <a:ext cx="496728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9618" y="4452081"/>
            <a:ext cx="488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Разборка здания экскаватором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6208" y="4452080"/>
            <a:ext cx="488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Быстрая разборка здания – направленным взрывом</a:t>
            </a:r>
          </a:p>
        </p:txBody>
      </p:sp>
    </p:spTree>
    <p:extLst>
      <p:ext uri="{BB962C8B-B14F-4D97-AF65-F5344CB8AC3E}">
        <p14:creationId xmlns:p14="http://schemas.microsoft.com/office/powerpoint/2010/main" val="19885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625" y="14947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Моральный износ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3625" y="1301435"/>
            <a:ext cx="10396883" cy="4073150"/>
          </a:xfrm>
        </p:spPr>
        <p:txBody>
          <a:bodyPr>
            <a:normAutofit/>
          </a:bodyPr>
          <a:lstStyle/>
          <a:p>
            <a:r>
              <a:rPr lang="ru-RU" dirty="0"/>
              <a:t>Моральный износ здания, сооружения, оборудования заклю­чается в несоответствии их современным требованиям. С тече­нием времени здания, сооружения и оборудование, кроме физи­ческого износа, стареют морально. Моральный износ зависит в основном от состояния научно-технического прогресса в строи­тельстве и промышленности и современных требований техни­ческой эстетики.</a:t>
            </a:r>
          </a:p>
          <a:p>
            <a:r>
              <a:rPr lang="ru-RU" dirty="0"/>
              <a:t>Моральный износ подразумевает снижение стоимости зда­ния, по сравнению с его стоимостью в период строительства, несоответствие его по функциональному назначению предъявляе­мым современным требованиям (архитектурно-планировочным, санитарно-гигиеническим, экономическим, эстетическим, ком­фортности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1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400" y="471056"/>
            <a:ext cx="10674107" cy="49035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</a:rPr>
              <a:t>Моральный износ здания характеризуют следующие факторы: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степень удобства, комфорта, рациональности;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соответствие здания своему назначению;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соответствие здания требованию научно-технического прогресса (технической эстетики);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восстановительная стоимость здания;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физический износ здания.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</a:rPr>
              <a:t>Моральный износ в жилых зданиях следует ликвидировать за счет средств капитального ремонта во время его выполнения, так как амортизационные отчисления полностью направляются на капитальный ремонт.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</a:rPr>
              <a:t>В общественных зданиях, особенно давно построенных, при капитальном ремонте лишь частично можно ликвидировать моральный износ, за исключением случаев, когда проводят реконструкцию.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5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83</TotalTime>
  <Words>679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Impact</vt:lpstr>
      <vt:lpstr>TTNorms</vt:lpstr>
      <vt:lpstr>Главное мероприятие</vt:lpstr>
      <vt:lpstr>Физический и моральный износ зданий и сооружений</vt:lpstr>
      <vt:lpstr>Презентация PowerPoint</vt:lpstr>
      <vt:lpstr>Физический износ</vt:lpstr>
      <vt:lpstr>Презентация PowerPoint</vt:lpstr>
      <vt:lpstr>Презентация PowerPoint</vt:lpstr>
      <vt:lpstr>Презентация PowerPoint</vt:lpstr>
      <vt:lpstr>Презентация PowerPoint</vt:lpstr>
      <vt:lpstr>Моральный износ</vt:lpstr>
      <vt:lpstr>Презентация PowerPoint</vt:lpstr>
      <vt:lpstr>Презентация PowerPoint</vt:lpstr>
      <vt:lpstr>Формы морального износа </vt:lpstr>
      <vt:lpstr>Методы определения величины морального износа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и моральный износ зданий и сооружений</dc:title>
  <dc:creator>uvd.rzn.mvd.ru</dc:creator>
  <cp:lastModifiedBy>Иван</cp:lastModifiedBy>
  <cp:revision>12</cp:revision>
  <dcterms:created xsi:type="dcterms:W3CDTF">2024-09-22T21:56:37Z</dcterms:created>
  <dcterms:modified xsi:type="dcterms:W3CDTF">2024-11-05T10:50:35Z</dcterms:modified>
</cp:coreProperties>
</file>