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56" r:id="rId4"/>
    <p:sldId id="257" r:id="rId5"/>
    <p:sldId id="270" r:id="rId6"/>
    <p:sldId id="262" r:id="rId7"/>
    <p:sldId id="259" r:id="rId8"/>
    <p:sldId id="261" r:id="rId9"/>
    <p:sldId id="260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ECEA9-CF35-4DC3-89F9-336FBB4D1A56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6A05D-A90D-472E-919A-1510BE835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96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6A05D-A90D-472E-919A-1510BE83587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4114800" y="11430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2617956">
            <a:off x="6253761" y="930047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7767193">
            <a:off x="1947731" y="846396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2220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Franklin Gothic Heavy" pitchFamily="34" charset="0"/>
              </a:rPr>
              <a:t>Линейные</a:t>
            </a:r>
            <a:endParaRPr lang="ru-RU" sz="3200" b="1" dirty="0">
              <a:latin typeface="Franklin Gothic Heavy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1905000"/>
            <a:ext cx="3859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Franklin Gothic Heavy" pitchFamily="34" charset="0"/>
              </a:rPr>
              <a:t>Разветвляющийся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2851" y="1524000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Franklin Gothic Heavy" pitchFamily="34" charset="0"/>
              </a:rPr>
              <a:t>Циклический</a:t>
            </a:r>
          </a:p>
        </p:txBody>
      </p:sp>
      <p:pic>
        <p:nvPicPr>
          <p:cNvPr id="1026" name="Picture 2" descr="C:\Users\1\Desktop\l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2133600" cy="3467100"/>
          </a:xfrm>
          <a:prstGeom prst="rect">
            <a:avLst/>
          </a:prstGeom>
          <a:noFill/>
        </p:spPr>
      </p:pic>
      <p:pic>
        <p:nvPicPr>
          <p:cNvPr id="1027" name="Picture 3" descr="C:\Users\1\Desktop\Разветвляющийся_алгорит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14600"/>
            <a:ext cx="2683315" cy="4117940"/>
          </a:xfrm>
          <a:prstGeom prst="rect">
            <a:avLst/>
          </a:prstGeom>
          <a:noFill/>
        </p:spPr>
      </p:pic>
      <p:pic>
        <p:nvPicPr>
          <p:cNvPr id="1028" name="Picture 4" descr="C:\Users\1\Desktop\algori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1" y="2590800"/>
            <a:ext cx="2521324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Cinderella_and_Prince_Charming_by_AnastasieL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787" y="2894664"/>
            <a:ext cx="3097213" cy="3963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r>
              <a:rPr lang="ru-RU" dirty="0" smtClean="0"/>
              <a:t> 1</a:t>
            </a:r>
            <a:endParaRPr lang="ru-RU" dirty="0"/>
          </a:p>
        </p:txBody>
      </p:sp>
      <p:grpSp>
        <p:nvGrpSpPr>
          <p:cNvPr id="3" name="Group 0"/>
          <p:cNvGrpSpPr>
            <a:grpSpLocks/>
          </p:cNvGrpSpPr>
          <p:nvPr/>
        </p:nvGrpSpPr>
        <p:grpSpPr bwMode="auto">
          <a:xfrm>
            <a:off x="381000" y="1295400"/>
            <a:ext cx="6477000" cy="4724400"/>
            <a:chOff x="960" y="816"/>
            <a:chExt cx="4080" cy="2976"/>
          </a:xfrm>
        </p:grpSpPr>
        <p:sp>
          <p:nvSpPr>
            <p:cNvPr id="4" name="AutoShape 26"/>
            <p:cNvSpPr>
              <a:spLocks noChangeArrowheads="1"/>
            </p:cNvSpPr>
            <p:nvPr/>
          </p:nvSpPr>
          <p:spPr bwMode="auto">
            <a:xfrm>
              <a:off x="1314" y="816"/>
              <a:ext cx="1248" cy="288"/>
            </a:xfrm>
            <a:prstGeom prst="flowChartTerminator">
              <a:avLst/>
            </a:prstGeom>
            <a:solidFill>
              <a:srgbClr val="FFCC99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/>
                <a:t>Начало</a:t>
              </a:r>
            </a:p>
          </p:txBody>
        </p:sp>
        <p:sp>
          <p:nvSpPr>
            <p:cNvPr id="5" name="Line 28"/>
            <p:cNvSpPr>
              <a:spLocks noChangeShapeType="1"/>
            </p:cNvSpPr>
            <p:nvPr/>
          </p:nvSpPr>
          <p:spPr bwMode="auto">
            <a:xfrm>
              <a:off x="1938" y="1104"/>
              <a:ext cx="0" cy="19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1092" y="1296"/>
              <a:ext cx="1680" cy="288"/>
            </a:xfrm>
            <a:prstGeom prst="flowChartProcess">
              <a:avLst/>
            </a:prstGeom>
            <a:solidFill>
              <a:srgbClr val="FFCC99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/>
                <a:t>Встретить девушку</a:t>
              </a:r>
            </a:p>
          </p:txBody>
        </p:sp>
        <p:sp>
          <p:nvSpPr>
            <p:cNvPr id="7" name="Line 31"/>
            <p:cNvSpPr>
              <a:spLocks noChangeShapeType="1"/>
            </p:cNvSpPr>
            <p:nvPr/>
          </p:nvSpPr>
          <p:spPr bwMode="auto">
            <a:xfrm>
              <a:off x="1938" y="1593"/>
              <a:ext cx="0" cy="19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969" y="1779"/>
              <a:ext cx="1941" cy="336"/>
            </a:xfrm>
            <a:prstGeom prst="flowChartProcess">
              <a:avLst/>
            </a:prstGeom>
            <a:solidFill>
              <a:srgbClr val="FFCC99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 dirty="0"/>
                <a:t>Примерить ей туфельку</a:t>
              </a:r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>
              <a:off x="1938" y="2112"/>
              <a:ext cx="0" cy="19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AutoShape 34"/>
            <p:cNvSpPr>
              <a:spLocks noChangeArrowheads="1"/>
            </p:cNvSpPr>
            <p:nvPr/>
          </p:nvSpPr>
          <p:spPr bwMode="auto">
            <a:xfrm>
              <a:off x="1170" y="2304"/>
              <a:ext cx="1536" cy="528"/>
            </a:xfrm>
            <a:prstGeom prst="flowChartDecision">
              <a:avLst/>
            </a:prstGeom>
            <a:solidFill>
              <a:srgbClr val="FFCC99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 dirty="0"/>
                <a:t>Подошла?</a:t>
              </a:r>
            </a:p>
          </p:txBody>
        </p:sp>
        <p:sp>
          <p:nvSpPr>
            <p:cNvPr id="11" name="Line 36"/>
            <p:cNvSpPr>
              <a:spLocks noChangeShapeType="1"/>
            </p:cNvSpPr>
            <p:nvPr/>
          </p:nvSpPr>
          <p:spPr bwMode="auto">
            <a:xfrm>
              <a:off x="1938" y="2832"/>
              <a:ext cx="0" cy="19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AutoShape 37"/>
            <p:cNvSpPr>
              <a:spLocks noChangeArrowheads="1"/>
            </p:cNvSpPr>
            <p:nvPr/>
          </p:nvSpPr>
          <p:spPr bwMode="auto">
            <a:xfrm>
              <a:off x="960" y="3036"/>
              <a:ext cx="1968" cy="288"/>
            </a:xfrm>
            <a:prstGeom prst="flowChartInputOutput">
              <a:avLst/>
            </a:prstGeom>
            <a:solidFill>
              <a:srgbClr val="FFCC99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/>
                <a:t>Золушка найдена!</a:t>
              </a:r>
            </a:p>
          </p:txBody>
        </p:sp>
        <p:sp>
          <p:nvSpPr>
            <p:cNvPr id="13" name="Line 41"/>
            <p:cNvSpPr>
              <a:spLocks noChangeShapeType="1"/>
            </p:cNvSpPr>
            <p:nvPr/>
          </p:nvSpPr>
          <p:spPr bwMode="auto">
            <a:xfrm>
              <a:off x="1938" y="3321"/>
              <a:ext cx="0" cy="19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AutoShape 42"/>
            <p:cNvSpPr>
              <a:spLocks noChangeArrowheads="1"/>
            </p:cNvSpPr>
            <p:nvPr/>
          </p:nvSpPr>
          <p:spPr bwMode="auto">
            <a:xfrm>
              <a:off x="1314" y="3504"/>
              <a:ext cx="1248" cy="288"/>
            </a:xfrm>
            <a:prstGeom prst="flowChartTerminator">
              <a:avLst/>
            </a:prstGeom>
            <a:solidFill>
              <a:srgbClr val="FFCC99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/>
                <a:t>Конец</a:t>
              </a:r>
            </a:p>
          </p:txBody>
        </p:sp>
        <p:sp>
          <p:nvSpPr>
            <p:cNvPr id="15" name="Line 43"/>
            <p:cNvSpPr>
              <a:spLocks noChangeShapeType="1"/>
            </p:cNvSpPr>
            <p:nvPr/>
          </p:nvSpPr>
          <p:spPr bwMode="auto">
            <a:xfrm>
              <a:off x="2688" y="2562"/>
              <a:ext cx="1296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AutoShape 46"/>
            <p:cNvSpPr>
              <a:spLocks noChangeArrowheads="1"/>
            </p:cNvSpPr>
            <p:nvPr/>
          </p:nvSpPr>
          <p:spPr bwMode="auto">
            <a:xfrm>
              <a:off x="3000" y="1794"/>
              <a:ext cx="2040" cy="318"/>
            </a:xfrm>
            <a:prstGeom prst="flowChartProcess">
              <a:avLst/>
            </a:prstGeom>
            <a:solidFill>
              <a:srgbClr val="FFCC99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 dirty="0"/>
                <a:t>Распрощаться с девушкой</a:t>
              </a:r>
            </a:p>
          </p:txBody>
        </p:sp>
        <p:sp>
          <p:nvSpPr>
            <p:cNvPr id="17" name="Line 47"/>
            <p:cNvSpPr>
              <a:spLocks noChangeShapeType="1"/>
            </p:cNvSpPr>
            <p:nvPr/>
          </p:nvSpPr>
          <p:spPr bwMode="auto">
            <a:xfrm flipV="1">
              <a:off x="3984" y="2124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48"/>
            <p:cNvSpPr>
              <a:spLocks noChangeShapeType="1"/>
            </p:cNvSpPr>
            <p:nvPr/>
          </p:nvSpPr>
          <p:spPr bwMode="auto">
            <a:xfrm flipV="1">
              <a:off x="3984" y="1152"/>
              <a:ext cx="0" cy="62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49"/>
            <p:cNvSpPr>
              <a:spLocks noChangeShapeType="1"/>
            </p:cNvSpPr>
            <p:nvPr/>
          </p:nvSpPr>
          <p:spPr bwMode="auto">
            <a:xfrm flipH="1">
              <a:off x="1920" y="1152"/>
              <a:ext cx="2064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2774" y="2362"/>
              <a:ext cx="399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/>
                <a:t>Нет</a:t>
              </a:r>
            </a:p>
          </p:txBody>
        </p:sp>
        <p:sp>
          <p:nvSpPr>
            <p:cNvPr id="21" name="Text Box 51"/>
            <p:cNvSpPr txBox="1">
              <a:spLocks noChangeArrowheads="1"/>
            </p:cNvSpPr>
            <p:nvPr/>
          </p:nvSpPr>
          <p:spPr bwMode="auto">
            <a:xfrm>
              <a:off x="2016" y="2804"/>
              <a:ext cx="319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/>
                <a:t>Да</a:t>
              </a:r>
            </a:p>
          </p:txBody>
        </p:sp>
      </p:grpSp>
      <p:sp>
        <p:nvSpPr>
          <p:cNvPr id="23" name="Стрелка углом 22"/>
          <p:cNvSpPr/>
          <p:nvPr/>
        </p:nvSpPr>
        <p:spPr>
          <a:xfrm flipH="1">
            <a:off x="2743200" y="1676400"/>
            <a:ext cx="2590800" cy="533400"/>
          </a:xfrm>
          <a:prstGeom prst="bentArrow">
            <a:avLst>
              <a:gd name="adj1" fmla="val 25000"/>
              <a:gd name="adj2" fmla="val 32912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углом 23"/>
          <p:cNvSpPr/>
          <p:nvPr/>
        </p:nvSpPr>
        <p:spPr>
          <a:xfrm rot="10800000" flipH="1">
            <a:off x="2438400" y="3581400"/>
            <a:ext cx="2590800" cy="533400"/>
          </a:xfrm>
          <a:prstGeom prst="bentArrow">
            <a:avLst>
              <a:gd name="adj1" fmla="val 25000"/>
              <a:gd name="adj2" fmla="val 32912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1\Desktop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514600"/>
            <a:ext cx="2261152" cy="1524000"/>
          </a:xfrm>
          <a:prstGeom prst="rect">
            <a:avLst/>
          </a:prstGeom>
          <a:noFill/>
        </p:spPr>
      </p:pic>
      <p:pic>
        <p:nvPicPr>
          <p:cNvPr id="23" name="Picture 2" descr="C:\Users\1\Desktop\re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371600"/>
            <a:ext cx="1905000" cy="1905000"/>
          </a:xfrm>
          <a:prstGeom prst="rect">
            <a:avLst/>
          </a:prstGeom>
          <a:noFill/>
        </p:spPr>
      </p:pic>
      <p:pic>
        <p:nvPicPr>
          <p:cNvPr id="24" name="Picture 2" descr="C:\Users\1\Desktop\re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953000" y="838200"/>
            <a:ext cx="1828800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r>
              <a:rPr lang="ru-RU" dirty="0" smtClean="0"/>
              <a:t> 2</a:t>
            </a:r>
            <a:endParaRPr lang="ru-RU" dirty="0"/>
          </a:p>
        </p:txBody>
      </p:sp>
      <p:grpSp>
        <p:nvGrpSpPr>
          <p:cNvPr id="3" name="Group 0"/>
          <p:cNvGrpSpPr>
            <a:grpSpLocks/>
          </p:cNvGrpSpPr>
          <p:nvPr/>
        </p:nvGrpSpPr>
        <p:grpSpPr bwMode="auto">
          <a:xfrm>
            <a:off x="381000" y="2057400"/>
            <a:ext cx="4800601" cy="3962400"/>
            <a:chOff x="969" y="816"/>
            <a:chExt cx="3024" cy="2496"/>
          </a:xfrm>
        </p:grpSpPr>
        <p:sp>
          <p:nvSpPr>
            <p:cNvPr id="4" name="AutoShape 26"/>
            <p:cNvSpPr>
              <a:spLocks noChangeArrowheads="1"/>
            </p:cNvSpPr>
            <p:nvPr/>
          </p:nvSpPr>
          <p:spPr bwMode="auto">
            <a:xfrm>
              <a:off x="1314" y="816"/>
              <a:ext cx="1248" cy="288"/>
            </a:xfrm>
            <a:prstGeom prst="flowChartTerminator">
              <a:avLst/>
            </a:prstGeom>
            <a:solidFill>
              <a:srgbClr val="FFCC99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 dirty="0"/>
                <a:t>Начало</a:t>
              </a:r>
            </a:p>
          </p:txBody>
        </p:sp>
        <p:sp>
          <p:nvSpPr>
            <p:cNvPr id="5" name="Line 28"/>
            <p:cNvSpPr>
              <a:spLocks noChangeShapeType="1"/>
            </p:cNvSpPr>
            <p:nvPr/>
          </p:nvSpPr>
          <p:spPr bwMode="auto">
            <a:xfrm>
              <a:off x="1938" y="1104"/>
              <a:ext cx="0" cy="19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1092" y="1296"/>
              <a:ext cx="1680" cy="288"/>
            </a:xfrm>
            <a:prstGeom prst="flowChartProcess">
              <a:avLst/>
            </a:prstGeom>
            <a:solidFill>
              <a:srgbClr val="FFCC99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 dirty="0" smtClean="0"/>
                <a:t>Налить в чашку чай</a:t>
              </a:r>
              <a:endParaRPr lang="ru-RU" b="1" dirty="0"/>
            </a:p>
          </p:txBody>
        </p:sp>
        <p:sp>
          <p:nvSpPr>
            <p:cNvPr id="7" name="Line 31"/>
            <p:cNvSpPr>
              <a:spLocks noChangeShapeType="1"/>
            </p:cNvSpPr>
            <p:nvPr/>
          </p:nvSpPr>
          <p:spPr bwMode="auto">
            <a:xfrm>
              <a:off x="1938" y="1593"/>
              <a:ext cx="0" cy="19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969" y="1779"/>
              <a:ext cx="1941" cy="336"/>
            </a:xfrm>
            <a:prstGeom prst="flowChartProcess">
              <a:avLst/>
            </a:prstGeom>
            <a:solidFill>
              <a:srgbClr val="FFCC99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 dirty="0" smtClean="0"/>
                <a:t>Положить сахар</a:t>
              </a:r>
              <a:endParaRPr lang="ru-RU" b="1" dirty="0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>
              <a:off x="1938" y="2112"/>
              <a:ext cx="0" cy="19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AutoShape 34"/>
            <p:cNvSpPr>
              <a:spLocks noChangeArrowheads="1"/>
            </p:cNvSpPr>
            <p:nvPr/>
          </p:nvSpPr>
          <p:spPr bwMode="auto">
            <a:xfrm>
              <a:off x="1170" y="2304"/>
              <a:ext cx="1536" cy="528"/>
            </a:xfrm>
            <a:prstGeom prst="flowChartDecision">
              <a:avLst/>
            </a:prstGeom>
            <a:solidFill>
              <a:srgbClr val="FFCC99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 dirty="0" smtClean="0"/>
                <a:t>Есть пустые чашки?</a:t>
              </a:r>
              <a:endParaRPr lang="ru-RU" b="1" dirty="0"/>
            </a:p>
          </p:txBody>
        </p:sp>
        <p:sp>
          <p:nvSpPr>
            <p:cNvPr id="11" name="Line 36"/>
            <p:cNvSpPr>
              <a:spLocks noChangeShapeType="1"/>
            </p:cNvSpPr>
            <p:nvPr/>
          </p:nvSpPr>
          <p:spPr bwMode="auto">
            <a:xfrm>
              <a:off x="1938" y="2832"/>
              <a:ext cx="0" cy="19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AutoShape 42"/>
            <p:cNvSpPr>
              <a:spLocks noChangeArrowheads="1"/>
            </p:cNvSpPr>
            <p:nvPr/>
          </p:nvSpPr>
          <p:spPr bwMode="auto">
            <a:xfrm>
              <a:off x="1344" y="3024"/>
              <a:ext cx="1248" cy="288"/>
            </a:xfrm>
            <a:prstGeom prst="flowChartTerminator">
              <a:avLst/>
            </a:prstGeom>
            <a:solidFill>
              <a:srgbClr val="FFCC99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/>
                <a:t>Конец</a:t>
              </a:r>
            </a:p>
          </p:txBody>
        </p:sp>
        <p:sp>
          <p:nvSpPr>
            <p:cNvPr id="15" name="Line 43"/>
            <p:cNvSpPr>
              <a:spLocks noChangeShapeType="1"/>
            </p:cNvSpPr>
            <p:nvPr/>
          </p:nvSpPr>
          <p:spPr bwMode="auto">
            <a:xfrm>
              <a:off x="2688" y="2562"/>
              <a:ext cx="1296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47"/>
            <p:cNvSpPr>
              <a:spLocks noChangeShapeType="1"/>
            </p:cNvSpPr>
            <p:nvPr/>
          </p:nvSpPr>
          <p:spPr bwMode="auto">
            <a:xfrm flipV="1">
              <a:off x="3984" y="1152"/>
              <a:ext cx="9" cy="14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49"/>
            <p:cNvSpPr>
              <a:spLocks noChangeShapeType="1"/>
            </p:cNvSpPr>
            <p:nvPr/>
          </p:nvSpPr>
          <p:spPr bwMode="auto">
            <a:xfrm flipH="1">
              <a:off x="1920" y="1152"/>
              <a:ext cx="2064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2121" y="2784"/>
              <a:ext cx="362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FF0000"/>
                  </a:solidFill>
                </a:rPr>
                <a:t>Нет</a:t>
              </a:r>
            </a:p>
          </p:txBody>
        </p:sp>
        <p:sp>
          <p:nvSpPr>
            <p:cNvPr id="21" name="Text Box 51"/>
            <p:cNvSpPr txBox="1">
              <a:spLocks noChangeArrowheads="1"/>
            </p:cNvSpPr>
            <p:nvPr/>
          </p:nvSpPr>
          <p:spPr bwMode="auto">
            <a:xfrm>
              <a:off x="2793" y="2304"/>
              <a:ext cx="305" cy="2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FF0000"/>
                  </a:solidFill>
                </a:rPr>
                <a:t>Да</a:t>
              </a:r>
            </a:p>
          </p:txBody>
        </p:sp>
      </p:grpSp>
      <p:pic>
        <p:nvPicPr>
          <p:cNvPr id="25" name="Picture 2" descr="C:\Users\1\Desktop\re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1905000" cy="1905000"/>
          </a:xfrm>
          <a:prstGeom prst="rect">
            <a:avLst/>
          </a:prstGeom>
          <a:noFill/>
        </p:spPr>
      </p:pic>
      <p:pic>
        <p:nvPicPr>
          <p:cNvPr id="28" name="Picture 2" descr="C:\Users\1\Desktop\re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267200"/>
            <a:ext cx="1905000" cy="1905000"/>
          </a:xfrm>
          <a:prstGeom prst="rect">
            <a:avLst/>
          </a:prstGeom>
          <a:noFill/>
        </p:spPr>
      </p:pic>
      <p:sp>
        <p:nvSpPr>
          <p:cNvPr id="26" name="Стрелка углом 25"/>
          <p:cNvSpPr/>
          <p:nvPr/>
        </p:nvSpPr>
        <p:spPr>
          <a:xfrm flipH="1">
            <a:off x="2667000" y="2590800"/>
            <a:ext cx="2590800" cy="533400"/>
          </a:xfrm>
          <a:prstGeom prst="bentArrow">
            <a:avLst>
              <a:gd name="adj1" fmla="val 25000"/>
              <a:gd name="adj2" fmla="val 32912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углом 26"/>
          <p:cNvSpPr/>
          <p:nvPr/>
        </p:nvSpPr>
        <p:spPr>
          <a:xfrm rot="10800000" flipH="1">
            <a:off x="2743200" y="4724400"/>
            <a:ext cx="2590800" cy="533400"/>
          </a:xfrm>
          <a:prstGeom prst="bentArrow">
            <a:avLst>
              <a:gd name="adj1" fmla="val 25000"/>
              <a:gd name="adj2" fmla="val 32912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1\Desktop\image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762000"/>
            <a:ext cx="2686050" cy="3229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29400" y="19050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31242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4800" y="419100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Цикл с предусловием проверяет условие</a:t>
            </a:r>
            <a:r>
              <a:rPr lang="ru-RU" sz="2800" b="1" dirty="0" smtClean="0">
                <a:solidFill>
                  <a:srgbClr val="FF0000"/>
                </a:solidFill>
              </a:rPr>
              <a:t> ПЕРЕД </a:t>
            </a:r>
            <a:r>
              <a:rPr lang="ru-RU" sz="2800" dirty="0" smtClean="0"/>
              <a:t>циклом и если условие не выполняется, то и цикл не выполняется.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2672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Цикл с постусловием - </a:t>
            </a:r>
            <a:r>
              <a:rPr lang="ru-RU" sz="2800" b="1" dirty="0" smtClean="0">
                <a:solidFill>
                  <a:srgbClr val="FF0000"/>
                </a:solidFill>
              </a:rPr>
              <a:t>ПОСЛЕ</a:t>
            </a:r>
            <a:r>
              <a:rPr lang="ru-RU" sz="2800" dirty="0" smtClean="0"/>
              <a:t>, т. е. в этом случает тело цикла выполняется хотя бы один раз.</a:t>
            </a:r>
          </a:p>
        </p:txBody>
      </p:sp>
      <p:pic>
        <p:nvPicPr>
          <p:cNvPr id="9" name="Picture 2" descr="C:\Users\Учитель\Pictures\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2915816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по теме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860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Пока меньше 21:00 можно гулять, если больше то пора идти домой.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364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Составить блок схему: </a:t>
            </a:r>
            <a:endParaRPr lang="ru-RU" sz="2800" dirty="0"/>
          </a:p>
        </p:txBody>
      </p:sp>
      <p:pic>
        <p:nvPicPr>
          <p:cNvPr id="1026" name="Picture 2" descr="C:\Users\1\Desktop\cbea5f1968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352800"/>
            <a:ext cx="3005858" cy="304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Определите к какому алгоритму </a:t>
            </a:r>
            <a:br>
              <a:rPr lang="ru-RU" b="1" dirty="0" smtClean="0"/>
            </a:br>
            <a:r>
              <a:rPr lang="ru-RU" b="1" dirty="0" smtClean="0"/>
              <a:t>относится блок схема?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600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1828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419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4648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pic>
        <p:nvPicPr>
          <p:cNvPr id="3074" name="Picture 2" descr="C:\Users\1\Desktop\b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3228976" cy="2200275"/>
          </a:xfrm>
          <a:prstGeom prst="rect">
            <a:avLst/>
          </a:prstGeom>
          <a:noFill/>
        </p:spPr>
      </p:pic>
      <p:pic>
        <p:nvPicPr>
          <p:cNvPr id="3075" name="Picture 3" descr="C:\Users\1\Desktop\alg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143000"/>
            <a:ext cx="1095375" cy="2276475"/>
          </a:xfrm>
          <a:prstGeom prst="rect">
            <a:avLst/>
          </a:prstGeom>
          <a:noFill/>
        </p:spPr>
      </p:pic>
      <p:pic>
        <p:nvPicPr>
          <p:cNvPr id="3076" name="Picture 4" descr="C:\Users\1\Desktop\bs1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14800"/>
            <a:ext cx="2762250" cy="2228850"/>
          </a:xfrm>
          <a:prstGeom prst="rect">
            <a:avLst/>
          </a:prstGeom>
          <a:noFill/>
        </p:spPr>
      </p:pic>
      <p:pic>
        <p:nvPicPr>
          <p:cNvPr id="3077" name="Picture 5" descr="C:\Users\1\Desktop\image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657600"/>
            <a:ext cx="2609850" cy="28098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5000" y="5638800"/>
            <a:ext cx="68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91200" y="48006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7200" y="2819400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Ветвления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438400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Линейный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6172200"/>
            <a:ext cx="3564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Неполного ветвления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3886200"/>
            <a:ext cx="227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Циклический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24000"/>
            <a:ext cx="7010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9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иклические</a:t>
            </a:r>
            <a:r>
              <a:rPr lang="ru-RU" sz="6600" b="1" dirty="0" smtClean="0"/>
              <a:t> </a:t>
            </a:r>
            <a:br>
              <a:rPr lang="ru-RU" sz="6600" b="1" dirty="0" smtClean="0"/>
            </a:br>
            <a:r>
              <a:rPr lang="ru-RU" sz="6600" dirty="0" smtClean="0"/>
              <a:t>                  </a:t>
            </a: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алгоритмы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1\Desktop\Website-Development-Life-Cycle-300x298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3145168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1400" y="3429000"/>
            <a:ext cx="5172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(алгоритмы с повторением)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300" b="1" u="sng" dirty="0" smtClean="0">
                <a:solidFill>
                  <a:srgbClr val="FF0000"/>
                </a:solidFill>
              </a:rPr>
              <a:t>Циклическим </a:t>
            </a:r>
            <a:r>
              <a:rPr lang="ru-RU" sz="3600" b="1" dirty="0" smtClean="0"/>
              <a:t>называется алгоритм, предусматривающий многократное повторение одного и того же действия.</a:t>
            </a:r>
            <a:endParaRPr lang="ru-RU" sz="3600" b="1" dirty="0"/>
          </a:p>
        </p:txBody>
      </p:sp>
      <p:pic>
        <p:nvPicPr>
          <p:cNvPr id="2051" name="Picture 3" descr="C:\Users\1\Desktop\Red_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029005"/>
            <a:ext cx="914400" cy="828995"/>
          </a:xfrm>
          <a:prstGeom prst="rect">
            <a:avLst/>
          </a:prstGeom>
          <a:noFill/>
        </p:spPr>
      </p:pic>
      <p:pic>
        <p:nvPicPr>
          <p:cNvPr id="2052" name="Picture 4" descr="C:\Users\1\Desktop\skazki-sharlja-perro--krasnaja-shapo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3352800" cy="3352800"/>
          </a:xfrm>
          <a:prstGeom prst="rect">
            <a:avLst/>
          </a:prstGeom>
          <a:noFill/>
        </p:spPr>
      </p:pic>
      <p:pic>
        <p:nvPicPr>
          <p:cNvPr id="2050" name="Picture 2" descr="C:\Users\1\Desktop\j5UcY4vZd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343400"/>
            <a:ext cx="1831848" cy="2120195"/>
          </a:xfrm>
          <a:prstGeom prst="rect">
            <a:avLst/>
          </a:prstGeom>
          <a:noFill/>
        </p:spPr>
      </p:pic>
      <p:pic>
        <p:nvPicPr>
          <p:cNvPr id="9" name="Picture 3" descr="C:\Users\1\Desktop\Red_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029005"/>
            <a:ext cx="914400" cy="828995"/>
          </a:xfrm>
          <a:prstGeom prst="rect">
            <a:avLst/>
          </a:prstGeom>
          <a:noFill/>
        </p:spPr>
      </p:pic>
      <p:pic>
        <p:nvPicPr>
          <p:cNvPr id="10" name="Picture 3" descr="C:\Users\1\Desktop\Red_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6029005"/>
            <a:ext cx="914400" cy="828995"/>
          </a:xfrm>
          <a:prstGeom prst="rect">
            <a:avLst/>
          </a:prstGeom>
          <a:noFill/>
        </p:spPr>
      </p:pic>
      <p:pic>
        <p:nvPicPr>
          <p:cNvPr id="11" name="Picture 3" descr="C:\Users\1\Desktop\Red_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334000"/>
            <a:ext cx="914400" cy="828995"/>
          </a:xfrm>
          <a:prstGeom prst="rect">
            <a:avLst/>
          </a:prstGeom>
          <a:noFill/>
        </p:spPr>
      </p:pic>
      <p:pic>
        <p:nvPicPr>
          <p:cNvPr id="12" name="Picture 3" descr="C:\Users\1\Desktop\Red_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257800"/>
            <a:ext cx="914400" cy="828995"/>
          </a:xfrm>
          <a:prstGeom prst="rect">
            <a:avLst/>
          </a:prstGeom>
          <a:noFill/>
        </p:spPr>
      </p:pic>
      <p:sp>
        <p:nvSpPr>
          <p:cNvPr id="13" name="Выгнутая вверх стрелка 12"/>
          <p:cNvSpPr/>
          <p:nvPr/>
        </p:nvSpPr>
        <p:spPr>
          <a:xfrm rot="823683" flipH="1">
            <a:off x="4715340" y="4064321"/>
            <a:ext cx="28956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3810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6" name="Выгнутая вверх стрелка 15"/>
          <p:cNvSpPr/>
          <p:nvPr/>
        </p:nvSpPr>
        <p:spPr>
          <a:xfrm rot="823683" flipH="1">
            <a:off x="4505800" y="3755463"/>
            <a:ext cx="3572002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1878805" flipH="1">
            <a:off x="5311462" y="3452421"/>
            <a:ext cx="3572002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Циклические алгоритмы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3962400" y="12954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2617956">
            <a:off x="6852639" y="1051152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7767193">
            <a:off x="1338131" y="1151197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48000" y="2209800"/>
            <a:ext cx="2998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  <a:cs typeface="Times New Roman" pitchFamily="18" charset="0"/>
              </a:rPr>
              <a:t>С постусловием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3155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  <a:cs typeface="Times New Roman" pitchFamily="18" charset="0"/>
              </a:rPr>
              <a:t>С предусловием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6577" y="1625025"/>
            <a:ext cx="283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  <a:cs typeface="Times New Roman" pitchFamily="18" charset="0"/>
              </a:rPr>
              <a:t>С параметром</a:t>
            </a:r>
          </a:p>
        </p:txBody>
      </p:sp>
      <p:pic>
        <p:nvPicPr>
          <p:cNvPr id="3074" name="Picture 2" descr="C:\Users\1\Desktop\img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0327" y="3124200"/>
            <a:ext cx="2612673" cy="1752600"/>
          </a:xfrm>
          <a:prstGeom prst="rect">
            <a:avLst/>
          </a:prstGeom>
          <a:noFill/>
        </p:spPr>
      </p:pic>
      <p:pic>
        <p:nvPicPr>
          <p:cNvPr id="3076" name="Picture 4" descr="C:\Users\1\Desktop\image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352800"/>
            <a:ext cx="2686050" cy="322929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114800" y="44958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90600" y="49530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58000" y="40386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34200" y="32766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Учитель\Pictures\imag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2699792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876800" cy="1143000"/>
          </a:xfrm>
        </p:spPr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предусловием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33400"/>
            <a:ext cx="411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цикл, который выполняется </a:t>
            </a:r>
            <a:r>
              <a:rPr lang="ru-RU" sz="3200" b="1" dirty="0" smtClean="0">
                <a:solidFill>
                  <a:srgbClr val="FF0000"/>
                </a:solidFill>
              </a:rPr>
              <a:t>пока</a:t>
            </a:r>
            <a:r>
              <a:rPr lang="ru-RU" sz="3200" dirty="0" smtClean="0"/>
              <a:t> истинно некоторое условие, указанное перед  его началом.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81000" y="3810000"/>
            <a:ext cx="2919412" cy="1568450"/>
          </a:xfrm>
          <a:prstGeom prst="flowChartDecision">
            <a:avLst/>
          </a:prstGeom>
          <a:solidFill>
            <a:srgbClr val="FFCC99"/>
          </a:solidFill>
          <a:ln w="2857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В корзина полная?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3841750" y="3748087"/>
            <a:ext cx="1703387" cy="587375"/>
          </a:xfrm>
          <a:prstGeom prst="flowChartProcess">
            <a:avLst/>
          </a:prstGeom>
          <a:solidFill>
            <a:srgbClr val="FFCC99"/>
          </a:solidFill>
          <a:ln w="2857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hlink"/>
                </a:solidFill>
              </a:rPr>
              <a:t>Положить яблоко</a:t>
            </a:r>
            <a:endParaRPr lang="ru-RU" sz="1600" b="1" dirty="0">
              <a:solidFill>
                <a:schemeClr val="hlink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17512" y="5845175"/>
            <a:ext cx="2846387" cy="614363"/>
          </a:xfrm>
          <a:prstGeom prst="flowChartProcess">
            <a:avLst/>
          </a:prstGeom>
          <a:solidFill>
            <a:srgbClr val="FFCC99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hlink"/>
                </a:solidFill>
              </a:rPr>
              <a:t>Надо взять пустую корзину</a:t>
            </a:r>
            <a:endParaRPr lang="ru-RU" sz="1600" b="1" dirty="0">
              <a:solidFill>
                <a:schemeClr val="hlink"/>
              </a:solidFill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1833562" y="5362575"/>
            <a:ext cx="0" cy="47307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3241675" y="4595812"/>
            <a:ext cx="1439862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V="1">
            <a:off x="4681537" y="3459162"/>
            <a:ext cx="0" cy="288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>
            <a:off x="1817687" y="3475037"/>
            <a:ext cx="287972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1828800" y="3284537"/>
            <a:ext cx="0" cy="5254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4724400" y="4284662"/>
            <a:ext cx="0" cy="28733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101850" y="5468938"/>
            <a:ext cx="598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</a:rPr>
              <a:t>Да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276600" y="4267200"/>
            <a:ext cx="7508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</a:rPr>
              <a:t>Нет</a:t>
            </a:r>
          </a:p>
        </p:txBody>
      </p:sp>
      <p:pic>
        <p:nvPicPr>
          <p:cNvPr id="1030" name="Picture 6" descr="C:\Users\1\Desktop\1402663631_1c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416" y="4267200"/>
            <a:ext cx="3346584" cy="2323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r>
              <a:rPr lang="ru-RU" dirty="0" smtClean="0"/>
              <a:t> 1</a:t>
            </a:r>
            <a:endParaRPr lang="ru-RU" dirty="0"/>
          </a:p>
        </p:txBody>
      </p: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533400" y="1524000"/>
            <a:ext cx="5164137" cy="4448175"/>
            <a:chOff x="1305" y="1218"/>
            <a:chExt cx="3253" cy="2802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1686" y="1218"/>
              <a:ext cx="1069" cy="246"/>
            </a:xfrm>
            <a:prstGeom prst="flowChartTerminator">
              <a:avLst/>
            </a:prstGeom>
            <a:solidFill>
              <a:srgbClr val="FFCC99"/>
            </a:solidFill>
            <a:ln w="28575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chemeClr val="hlink"/>
                  </a:solidFill>
                </a:rPr>
                <a:t>Начало</a:t>
              </a:r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1305" y="1791"/>
              <a:ext cx="1839" cy="988"/>
            </a:xfrm>
            <a:prstGeom prst="flowChartDecision">
              <a:avLst/>
            </a:prstGeom>
            <a:solidFill>
              <a:srgbClr val="FFCC99"/>
            </a:solidFill>
            <a:ln w="28575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>
                  <a:solidFill>
                    <a:srgbClr val="000099"/>
                  </a:solidFill>
                </a:rPr>
                <a:t>Все задачи по </a:t>
              </a:r>
            </a:p>
            <a:p>
              <a:pPr algn="ctr"/>
              <a:r>
                <a:rPr lang="ru-RU" sz="1600" b="1" dirty="0">
                  <a:solidFill>
                    <a:srgbClr val="000099"/>
                  </a:solidFill>
                </a:rPr>
                <a:t>математике решены?</a:t>
              </a:r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>
              <a:off x="3485" y="1752"/>
              <a:ext cx="1073" cy="370"/>
            </a:xfrm>
            <a:prstGeom prst="flowChartProcess">
              <a:avLst/>
            </a:prstGeom>
            <a:solidFill>
              <a:srgbClr val="FFCC99"/>
            </a:solidFill>
            <a:ln w="28575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chemeClr val="hlink"/>
                  </a:solidFill>
                </a:rPr>
                <a:t>Решить задачу</a:t>
              </a:r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1328" y="3073"/>
              <a:ext cx="1793" cy="387"/>
            </a:xfrm>
            <a:prstGeom prst="flowChartProcess">
              <a:avLst/>
            </a:prstGeom>
            <a:solidFill>
              <a:srgbClr val="FFCC99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>
                  <a:solidFill>
                    <a:schemeClr val="hlink"/>
                  </a:solidFill>
                </a:rPr>
                <a:t>Пойти гулять до ужина</a:t>
              </a:r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1746" y="3748"/>
              <a:ext cx="992" cy="272"/>
            </a:xfrm>
            <a:prstGeom prst="flowChartTerminator">
              <a:avLst/>
            </a:prstGeom>
            <a:solidFill>
              <a:srgbClr val="FFCC99"/>
            </a:solidFill>
            <a:ln w="28575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chemeClr val="hlink"/>
                  </a:solidFill>
                </a:rPr>
                <a:t>Конец</a:t>
              </a:r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2225" y="1461"/>
              <a:ext cx="0" cy="33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2220" y="2769"/>
              <a:ext cx="0" cy="29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2235" y="3450"/>
              <a:ext cx="0" cy="28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2292" y="2799"/>
              <a:ext cx="3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solidFill>
                    <a:srgbClr val="CC0000"/>
                  </a:solidFill>
                </a:rPr>
                <a:t>Да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3032" y="2042"/>
              <a:ext cx="47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solidFill>
                    <a:srgbClr val="CC0000"/>
                  </a:solidFill>
                </a:rPr>
                <a:t>Нет</a:t>
              </a:r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3107" y="2286"/>
              <a:ext cx="907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 flipV="1">
              <a:off x="4014" y="2115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 flipV="1">
              <a:off x="4014" y="1570"/>
              <a:ext cx="0" cy="18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 flipH="1">
              <a:off x="2210" y="1580"/>
              <a:ext cx="1814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2" name="Picture 2" descr="C:\Users\1\Desktop\wL5V4o0Mi2-awHdCPNYH9Q-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10200" y="3276600"/>
            <a:ext cx="3276600" cy="3092317"/>
          </a:xfrm>
          <a:prstGeom prst="rect">
            <a:avLst/>
          </a:prstGeom>
          <a:noFill/>
        </p:spPr>
      </p:pic>
      <p:sp>
        <p:nvSpPr>
          <p:cNvPr id="19" name="Стрелка углом 18"/>
          <p:cNvSpPr/>
          <p:nvPr/>
        </p:nvSpPr>
        <p:spPr>
          <a:xfrm flipH="1">
            <a:off x="2209800" y="1905000"/>
            <a:ext cx="2590800" cy="533400"/>
          </a:xfrm>
          <a:prstGeom prst="bentArrow">
            <a:avLst>
              <a:gd name="adj1" fmla="val 25000"/>
              <a:gd name="adj2" fmla="val 32912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10800000" flipH="1">
            <a:off x="1981200" y="2590800"/>
            <a:ext cx="2590800" cy="533400"/>
          </a:xfrm>
          <a:prstGeom prst="bentArrow">
            <a:avLst>
              <a:gd name="adj1" fmla="val 25000"/>
              <a:gd name="adj2" fmla="val 32912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33400" y="1524000"/>
            <a:ext cx="5333999" cy="4448175"/>
            <a:chOff x="1305" y="1218"/>
            <a:chExt cx="3360" cy="2802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1686" y="1218"/>
              <a:ext cx="1069" cy="246"/>
            </a:xfrm>
            <a:prstGeom prst="flowChartTerminator">
              <a:avLst/>
            </a:prstGeom>
            <a:solidFill>
              <a:srgbClr val="FFCC99"/>
            </a:solidFill>
            <a:ln w="28575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chemeClr val="hlink"/>
                  </a:solidFill>
                </a:rPr>
                <a:t>Начало</a:t>
              </a: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305" y="1791"/>
              <a:ext cx="1839" cy="988"/>
            </a:xfrm>
            <a:prstGeom prst="flowChartDecision">
              <a:avLst/>
            </a:prstGeom>
            <a:solidFill>
              <a:srgbClr val="FFCC99"/>
            </a:solidFill>
            <a:ln w="28575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solidFill>
                    <a:srgbClr val="000099"/>
                  </a:solidFill>
                </a:rPr>
                <a:t>Меньше полуночи?</a:t>
              </a:r>
              <a:endParaRPr lang="ru-RU" sz="1600" b="1" dirty="0">
                <a:solidFill>
                  <a:srgbClr val="000099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369" y="1752"/>
              <a:ext cx="1296" cy="370"/>
            </a:xfrm>
            <a:prstGeom prst="flowChartProcess">
              <a:avLst/>
            </a:prstGeom>
            <a:solidFill>
              <a:srgbClr val="FFCC99"/>
            </a:solidFill>
            <a:ln w="28575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solidFill>
                    <a:schemeClr val="hlink"/>
                  </a:solidFill>
                </a:rPr>
                <a:t>Смотреть </a:t>
              </a:r>
              <a:r>
                <a:rPr lang="en-US" sz="1600" b="1" dirty="0" smtClean="0">
                  <a:solidFill>
                    <a:schemeClr val="hlink"/>
                  </a:solidFill>
                </a:rPr>
                <a:t>TV</a:t>
              </a:r>
              <a:r>
                <a:rPr lang="ru-RU" sz="1600" b="1" dirty="0" smtClean="0">
                  <a:solidFill>
                    <a:schemeClr val="hlink"/>
                  </a:solidFill>
                </a:rPr>
                <a:t> дальше</a:t>
              </a:r>
              <a:endParaRPr lang="ru-RU" sz="1600" b="1" dirty="0">
                <a:solidFill>
                  <a:schemeClr val="hlink"/>
                </a:solidFill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1328" y="3073"/>
              <a:ext cx="1793" cy="387"/>
            </a:xfrm>
            <a:prstGeom prst="flowChartProcess">
              <a:avLst/>
            </a:prstGeom>
            <a:solidFill>
              <a:srgbClr val="FFCC99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solidFill>
                    <a:schemeClr val="hlink"/>
                  </a:solidFill>
                </a:rPr>
                <a:t>Надо идти спать</a:t>
              </a:r>
              <a:endParaRPr lang="ru-RU" sz="1600" b="1" dirty="0">
                <a:solidFill>
                  <a:schemeClr val="hlink"/>
                </a:solidFill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746" y="3748"/>
              <a:ext cx="992" cy="272"/>
            </a:xfrm>
            <a:prstGeom prst="flowChartTerminator">
              <a:avLst/>
            </a:prstGeom>
            <a:solidFill>
              <a:srgbClr val="FFCC99"/>
            </a:solidFill>
            <a:ln w="28575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chemeClr val="hlink"/>
                  </a:solidFill>
                </a:rPr>
                <a:t>Конец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225" y="1461"/>
              <a:ext cx="0" cy="33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220" y="2769"/>
              <a:ext cx="0" cy="29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235" y="3450"/>
              <a:ext cx="0" cy="28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3129" y="2034"/>
              <a:ext cx="3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solidFill>
                    <a:srgbClr val="CC0000"/>
                  </a:solidFill>
                </a:rPr>
                <a:t>Да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217" y="2754"/>
              <a:ext cx="47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solidFill>
                    <a:srgbClr val="CC0000"/>
                  </a:solidFill>
                </a:rPr>
                <a:t>Нет</a:t>
              </a: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3107" y="2286"/>
              <a:ext cx="907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V="1">
              <a:off x="4014" y="2115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V="1">
              <a:off x="4014" y="1570"/>
              <a:ext cx="0" cy="18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H="1">
              <a:off x="2210" y="1580"/>
              <a:ext cx="1814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26" name="Picture 2" descr="C:\Users\1\Desktop\watcht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76800" y="3284483"/>
            <a:ext cx="3924300" cy="3383017"/>
          </a:xfrm>
          <a:prstGeom prst="rect">
            <a:avLst/>
          </a:prstGeom>
          <a:noFill/>
        </p:spPr>
      </p:pic>
      <p:sp>
        <p:nvSpPr>
          <p:cNvPr id="19" name="Стрелка углом 18"/>
          <p:cNvSpPr/>
          <p:nvPr/>
        </p:nvSpPr>
        <p:spPr>
          <a:xfrm flipH="1">
            <a:off x="2057400" y="1905000"/>
            <a:ext cx="2590800" cy="533400"/>
          </a:xfrm>
          <a:prstGeom prst="bentArrow">
            <a:avLst>
              <a:gd name="adj1" fmla="val 25000"/>
              <a:gd name="adj2" fmla="val 32912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10800000" flipH="1">
            <a:off x="1905000" y="2590800"/>
            <a:ext cx="2590800" cy="533400"/>
          </a:xfrm>
          <a:prstGeom prst="bentArrow">
            <a:avLst>
              <a:gd name="adj1" fmla="val 25000"/>
              <a:gd name="adj2" fmla="val 32912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постусловием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524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Цикл, в котором условие проверяется </a:t>
            </a:r>
            <a:r>
              <a:rPr lang="ru-RU" sz="3200" b="1" dirty="0" smtClean="0">
                <a:solidFill>
                  <a:srgbClr val="FF0000"/>
                </a:solidFill>
              </a:rPr>
              <a:t>после</a:t>
            </a:r>
            <a:r>
              <a:rPr lang="ru-RU" sz="3200" dirty="0" smtClean="0"/>
              <a:t> </a:t>
            </a:r>
          </a:p>
          <a:p>
            <a:r>
              <a:rPr lang="ru-RU" sz="3200" dirty="0" smtClean="0"/>
              <a:t>выполнения тела цикла.</a:t>
            </a:r>
            <a:endParaRPr lang="ru-RU" sz="3200" dirty="0"/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>
            <a:off x="5486400" y="3200400"/>
            <a:ext cx="14287" cy="7715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3962400" y="3962400"/>
            <a:ext cx="3081338" cy="533400"/>
          </a:xfrm>
          <a:prstGeom prst="flowChartProcess">
            <a:avLst/>
          </a:prstGeom>
          <a:solidFill>
            <a:srgbClr val="FFCC99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/>
              <a:t>Положили яблоко в корзину</a:t>
            </a:r>
            <a:endParaRPr lang="ru-RU" b="1" dirty="0"/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5500687" y="4491037"/>
            <a:ext cx="0" cy="304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4281487" y="4795837"/>
            <a:ext cx="2438400" cy="838200"/>
          </a:xfrm>
          <a:prstGeom prst="flowChartDecision">
            <a:avLst/>
          </a:prstGeom>
          <a:solidFill>
            <a:srgbClr val="FFCC99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/>
              <a:t>Корзина полная?</a:t>
            </a:r>
            <a:endParaRPr lang="ru-RU" b="1" dirty="0"/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>
            <a:off x="6691312" y="5205412"/>
            <a:ext cx="20574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47"/>
          <p:cNvSpPr>
            <a:spLocks noChangeShapeType="1"/>
          </p:cNvSpPr>
          <p:nvPr/>
        </p:nvSpPr>
        <p:spPr bwMode="auto">
          <a:xfrm flipV="1">
            <a:off x="8748712" y="3581399"/>
            <a:ext cx="14288" cy="161448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49"/>
          <p:cNvSpPr>
            <a:spLocks noChangeShapeType="1"/>
          </p:cNvSpPr>
          <p:nvPr/>
        </p:nvSpPr>
        <p:spPr bwMode="auto">
          <a:xfrm flipH="1">
            <a:off x="5486400" y="3581400"/>
            <a:ext cx="32766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5486400" y="5638800"/>
            <a:ext cx="0" cy="304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6" name="Picture 6" descr="C:\Users\1\Desktop\1402663631_1c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34346"/>
            <a:ext cx="3346584" cy="2323654"/>
          </a:xfrm>
          <a:prstGeom prst="rect">
            <a:avLst/>
          </a:prstGeom>
          <a:noFill/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562600" y="5791200"/>
            <a:ext cx="598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</a:rPr>
              <a:t>Да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781800" y="4800600"/>
            <a:ext cx="7508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</a:rPr>
              <a:t>Нет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5715000" y="685800"/>
            <a:ext cx="3200400" cy="1981200"/>
            <a:chOff x="5715000" y="685800"/>
            <a:chExt cx="3200400" cy="1981200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5715000" y="1219200"/>
              <a:ext cx="1900140" cy="879464"/>
            </a:xfrm>
            <a:prstGeom prst="flowChartDecision">
              <a:avLst/>
            </a:prstGeom>
            <a:solidFill>
              <a:srgbClr val="FFCC99"/>
            </a:solidFill>
            <a:ln w="28575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100" b="1" dirty="0" smtClean="0">
                  <a:solidFill>
                    <a:srgbClr val="000099"/>
                  </a:solidFill>
                </a:rPr>
                <a:t>В корзина полная?</a:t>
              </a:r>
              <a:endParaRPr lang="ru-RU" sz="1100" b="1" dirty="0">
                <a:solidFill>
                  <a:srgbClr val="000099"/>
                </a:solidFill>
              </a:endParaRPr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7806728" y="1524000"/>
              <a:ext cx="1108672" cy="329356"/>
            </a:xfrm>
            <a:prstGeom prst="flowChartProcess">
              <a:avLst/>
            </a:prstGeom>
            <a:solidFill>
              <a:srgbClr val="FFCC99"/>
            </a:solidFill>
            <a:ln w="28575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100" b="1" dirty="0" smtClean="0">
                  <a:solidFill>
                    <a:schemeClr val="hlink"/>
                  </a:solidFill>
                </a:rPr>
                <a:t>Положить яблоко</a:t>
              </a:r>
              <a:endParaRPr lang="ru-RU" sz="1100" b="1" dirty="0">
                <a:solidFill>
                  <a:schemeClr val="hlink"/>
                </a:solidFill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6629400" y="685800"/>
              <a:ext cx="0" cy="570064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 flipV="1">
              <a:off x="8458198" y="914400"/>
              <a:ext cx="1" cy="6096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6553200" y="914400"/>
              <a:ext cx="187431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6629400" y="2133600"/>
              <a:ext cx="0" cy="53340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7620000" y="1676400"/>
              <a:ext cx="228600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6705600" y="2286000"/>
              <a:ext cx="61307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100" b="1" dirty="0">
                  <a:solidFill>
                    <a:srgbClr val="CC0000"/>
                  </a:solidFill>
                </a:rPr>
                <a:t>Да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7391400" y="1905000"/>
              <a:ext cx="783318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100" b="1" dirty="0">
                  <a:solidFill>
                    <a:srgbClr val="CC0000"/>
                  </a:solidFill>
                </a:rPr>
                <a:t>Нет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230</Words>
  <Application>Microsoft Office PowerPoint</Application>
  <PresentationFormat>Экран (4:3)</PresentationFormat>
  <Paragraphs>82</Paragraphs>
  <Slides>13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Алгоритмы</vt:lpstr>
      <vt:lpstr>Определите к какому алгоритму  относится блок схема?</vt:lpstr>
      <vt:lpstr>Циклические                    алгоритмы</vt:lpstr>
      <vt:lpstr>Презентация PowerPoint</vt:lpstr>
      <vt:lpstr>Циклические алгоритмы</vt:lpstr>
      <vt:lpstr>С предусловием</vt:lpstr>
      <vt:lpstr>Пример 1</vt:lpstr>
      <vt:lpstr>Пример 2</vt:lpstr>
      <vt:lpstr>С постусловием</vt:lpstr>
      <vt:lpstr>Пример 1</vt:lpstr>
      <vt:lpstr>Пример 2</vt:lpstr>
      <vt:lpstr>Сравнение</vt:lpstr>
      <vt:lpstr>Задания по теме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</dc:title>
  <dc:creator>Учитель</dc:creator>
  <cp:lastModifiedBy>User</cp:lastModifiedBy>
  <cp:revision>4</cp:revision>
  <dcterms:modified xsi:type="dcterms:W3CDTF">2019-09-30T11:10:44Z</dcterms:modified>
</cp:coreProperties>
</file>