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1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9">
            <a:extLst>
              <a:ext uri="{FF2B5EF4-FFF2-40B4-BE49-F238E27FC236}">
                <a16:creationId xmlns:a16="http://schemas.microsoft.com/office/drawing/2014/main" id="{DC01051A-3EBA-A963-528E-5D9F9AFE4148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" name="Дата 27">
            <a:extLst>
              <a:ext uri="{FF2B5EF4-FFF2-40B4-BE49-F238E27FC236}">
                <a16:creationId xmlns:a16="http://schemas.microsoft.com/office/drawing/2014/main" id="{A9D13B27-676A-2AA8-4AD1-439247BC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6">
            <a:extLst>
              <a:ext uri="{FF2B5EF4-FFF2-40B4-BE49-F238E27FC236}">
                <a16:creationId xmlns:a16="http://schemas.microsoft.com/office/drawing/2014/main" id="{F3CCD6D9-935D-9169-557C-1090AA90E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8">
            <a:extLst>
              <a:ext uri="{FF2B5EF4-FFF2-40B4-BE49-F238E27FC236}">
                <a16:creationId xmlns:a16="http://schemas.microsoft.com/office/drawing/2014/main" id="{AA58C67D-B194-B8DD-995C-3B669F1A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1E3952F2-1596-2341-84E8-596233E0C6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88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9A7CBBDC-3784-262C-AA1B-85D36A28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B964C5C1-4273-0E76-07D3-9977E0BE7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972D82E3-6739-9629-74DD-BA8865462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6CFDD-7DBE-5140-A7F1-7A6F00006F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612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>
            <a:extLst>
              <a:ext uri="{FF2B5EF4-FFF2-40B4-BE49-F238E27FC236}">
                <a16:creationId xmlns:a16="http://schemas.microsoft.com/office/drawing/2014/main" id="{4C0F8FE2-970C-0512-EDDB-9D24C622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>
            <a:extLst>
              <a:ext uri="{FF2B5EF4-FFF2-40B4-BE49-F238E27FC236}">
                <a16:creationId xmlns:a16="http://schemas.microsoft.com/office/drawing/2014/main" id="{E980893C-838D-BCE7-4048-CBB44349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>
            <a:extLst>
              <a:ext uri="{FF2B5EF4-FFF2-40B4-BE49-F238E27FC236}">
                <a16:creationId xmlns:a16="http://schemas.microsoft.com/office/drawing/2014/main" id="{8CDB654F-6D68-9F20-A992-505B71C0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4A681-8E2D-3048-81BB-1E7BFACE01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575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AA03B4-AC01-A7F0-991F-4EE09020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BDCEF1-3ADF-0BD3-CE90-9EAC569AD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5C70F-4989-1A2B-071B-63F0D5DA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B609B-27AB-6441-929E-D52209E517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781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>
            <a:extLst>
              <a:ext uri="{FF2B5EF4-FFF2-40B4-BE49-F238E27FC236}">
                <a16:creationId xmlns:a16="http://schemas.microsoft.com/office/drawing/2014/main" id="{AFC0CC38-8DAD-859C-29A0-C9514F186D9B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Равнобедренный треугольник 11">
            <a:extLst>
              <a:ext uri="{FF2B5EF4-FFF2-40B4-BE49-F238E27FC236}">
                <a16:creationId xmlns:a16="http://schemas.microsoft.com/office/drawing/2014/main" id="{2F72F4BC-4E41-C6AC-370E-C4288BE735BF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E8334518-4E17-4E1D-148E-FD06A10686FF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7EFA8E1-596A-D4A4-914E-90AC5578A904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3">
            <a:extLst>
              <a:ext uri="{FF2B5EF4-FFF2-40B4-BE49-F238E27FC236}">
                <a16:creationId xmlns:a16="http://schemas.microsoft.com/office/drawing/2014/main" id="{281574E9-1840-CD54-1C02-80B98BDE08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591889BD-D999-9FD6-A3CE-E9286C870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1753526C-0F39-F5D4-E961-9460FE2C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D4C14663-C9A7-3641-AB85-0E0800F89D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17035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AAB08D-2BDB-9AEC-148A-D1D527FC4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0E6AC3-E7ED-7638-F394-78459E7B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C2BB15-EA75-5B9D-EB8A-B49C4042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4D86E-791A-0E47-BA6E-ED042E8A2B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773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0AB97D1-AC2D-FD5D-E00C-B23C903A6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508F1A6-E7C4-2673-F8E8-F13D0E133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B877EC5-79F0-20CD-A401-B09FA558F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683517E9-B37D-ED46-A760-D83A6BEAF9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2487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>
            <a:extLst>
              <a:ext uri="{FF2B5EF4-FFF2-40B4-BE49-F238E27FC236}">
                <a16:creationId xmlns:a16="http://schemas.microsoft.com/office/drawing/2014/main" id="{46170D2F-80DD-96F2-E575-79ABF7487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A8A17E4D-30E0-535B-1DF4-506D921CE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>
            <a:extLst>
              <a:ext uri="{FF2B5EF4-FFF2-40B4-BE49-F238E27FC236}">
                <a16:creationId xmlns:a16="http://schemas.microsoft.com/office/drawing/2014/main" id="{46DD9AE5-E616-FE58-0329-99CAEB398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B034F-D611-024F-A120-96FC450AE2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303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>
            <a:extLst>
              <a:ext uri="{FF2B5EF4-FFF2-40B4-BE49-F238E27FC236}">
                <a16:creationId xmlns:a16="http://schemas.microsoft.com/office/drawing/2014/main" id="{28CD3CE4-A7CC-5893-83C4-383221E34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EB5884B-DA9D-473A-F902-2B0A9FCAB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>
            <a:extLst>
              <a:ext uri="{FF2B5EF4-FFF2-40B4-BE49-F238E27FC236}">
                <a16:creationId xmlns:a16="http://schemas.microsoft.com/office/drawing/2014/main" id="{C071E30D-A5D5-BF0E-4291-E1532860C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1FDA9-9F3A-8E4D-94C2-C3115463AB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808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0F27AB-D0DB-DD20-63AA-02C238C88D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991DD-0ECA-C13E-5EB4-739DC783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D1955D-B46A-14D0-9D95-02632230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1F6CC57A-8E0A-5043-B523-D8424B2144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614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4FD54B-8247-7911-CB51-9C8EB8B14E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89A6C5-50DF-4AE7-46DF-7B4C87B0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7A6FEF-151E-F567-592A-8EFF4953D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F0A2A834-8C46-4B46-827C-1C4C32993D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02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74747"/>
            </a:gs>
            <a:gs pos="60001">
              <a:srgbClr val="626262"/>
            </a:gs>
            <a:gs pos="100000">
              <a:srgbClr val="8C8C8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>
            <a:extLst>
              <a:ext uri="{FF2B5EF4-FFF2-40B4-BE49-F238E27FC236}">
                <a16:creationId xmlns:a16="http://schemas.microsoft.com/office/drawing/2014/main" id="{F68C0438-3BA7-64CB-0AA1-D814C4E9D595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2BB0518-71FB-DDCF-26DF-8B87E038B1BC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37A40F3-CDC7-DF44-C658-554583E2C8D9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417F3CCE-74C5-E70C-39AB-4B0DCF3C4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12">
            <a:extLst>
              <a:ext uri="{FF2B5EF4-FFF2-40B4-BE49-F238E27FC236}">
                <a16:creationId xmlns:a16="http://schemas.microsoft.com/office/drawing/2014/main" id="{AFCCACFE-3F62-7CFF-1BEE-6D0E5150F6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>
            <a:extLst>
              <a:ext uri="{FF2B5EF4-FFF2-40B4-BE49-F238E27FC236}">
                <a16:creationId xmlns:a16="http://schemas.microsoft.com/office/drawing/2014/main" id="{3AC58428-2394-904C-B3DC-78F9C13D4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4E0856A-28F1-9EC8-98B1-D4E53842E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>
            <a:extLst>
              <a:ext uri="{FF2B5EF4-FFF2-40B4-BE49-F238E27FC236}">
                <a16:creationId xmlns:a16="http://schemas.microsoft.com/office/drawing/2014/main" id="{35AC1150-528B-39BC-D207-C7A9AAAAD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fld id="{7EE41F0E-5592-D849-B3F2-C442BE1E7F2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0" r:id="rId6"/>
    <p:sldLayoutId id="2147483681" r:id="rId7"/>
    <p:sldLayoutId id="2147483689" r:id="rId8"/>
    <p:sldLayoutId id="2147483690" r:id="rId9"/>
    <p:sldLayoutId id="2147483682" r:id="rId10"/>
    <p:sldLayoutId id="2147483683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Trebuchet MS" panose="020B0703020202090204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2D69336E-D16B-96A7-0477-E3D60F269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338" y="776288"/>
            <a:ext cx="8061325" cy="1470025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ru-RU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9BD40B5-1289-2830-A233-013142043C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800" dirty="0"/>
              <a:t>Социализация личности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4">
            <a:extLst>
              <a:ext uri="{FF2B5EF4-FFF2-40B4-BE49-F238E27FC236}">
                <a16:creationId xmlns:a16="http://schemas.microsoft.com/office/drawing/2014/main" id="{74BFFEC4-303D-FCEF-CF35-D5256AB8C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404813"/>
            <a:ext cx="611981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89C4E4A8-32A9-029E-3C5C-98EF28A5D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49275"/>
            <a:ext cx="5832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Социализация</a:t>
            </a:r>
            <a:r>
              <a:rPr lang="ru-RU" altLang="ru-RU"/>
              <a:t> </a:t>
            </a:r>
          </a:p>
        </p:txBody>
      </p:sp>
      <p:sp>
        <p:nvSpPr>
          <p:cNvPr id="29700" name="Rectangle 6">
            <a:extLst>
              <a:ext uri="{FF2B5EF4-FFF2-40B4-BE49-F238E27FC236}">
                <a16:creationId xmlns:a16="http://schemas.microsoft.com/office/drawing/2014/main" id="{39884A6C-AB01-6A06-BC53-EF34B3995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844675"/>
            <a:ext cx="7129463" cy="14398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07" name="Text Box 7">
            <a:extLst>
              <a:ext uri="{FF2B5EF4-FFF2-40B4-BE49-F238E27FC236}">
                <a16:creationId xmlns:a16="http://schemas.microsoft.com/office/drawing/2014/main" id="{CCCE8A19-F7BF-CB56-B9F0-BF625ADC3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844675"/>
            <a:ext cx="67691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процесс усвоения индивидом необходимых для функционирования в обществе</a:t>
            </a:r>
          </a:p>
        </p:txBody>
      </p:sp>
      <p:sp>
        <p:nvSpPr>
          <p:cNvPr id="29702" name="Oval 8">
            <a:extLst>
              <a:ext uri="{FF2B5EF4-FFF2-40B4-BE49-F238E27FC236}">
                <a16:creationId xmlns:a16="http://schemas.microsoft.com/office/drawing/2014/main" id="{40514C69-81AF-65F2-D4BA-A84DC62D9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933825"/>
            <a:ext cx="2952750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55F93519-8B85-D4FA-9C65-B3730E73A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149725"/>
            <a:ext cx="25923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/>
              <a:t>образцов поведения</a:t>
            </a:r>
          </a:p>
        </p:txBody>
      </p:sp>
      <p:sp>
        <p:nvSpPr>
          <p:cNvPr id="29704" name="Oval 10">
            <a:extLst>
              <a:ext uri="{FF2B5EF4-FFF2-40B4-BE49-F238E27FC236}">
                <a16:creationId xmlns:a16="http://schemas.microsoft.com/office/drawing/2014/main" id="{077A0CA3-2D6F-02FF-BD49-DEA63BE4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4005263"/>
            <a:ext cx="2736850" cy="1728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3FFA10A8-CCEF-547B-0942-F0A19C29E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4365625"/>
            <a:ext cx="23050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социальных норм</a:t>
            </a:r>
          </a:p>
        </p:txBody>
      </p:sp>
      <p:sp>
        <p:nvSpPr>
          <p:cNvPr id="29706" name="Oval 12">
            <a:extLst>
              <a:ext uri="{FF2B5EF4-FFF2-40B4-BE49-F238E27FC236}">
                <a16:creationId xmlns:a16="http://schemas.microsoft.com/office/drawing/2014/main" id="{324FB4BE-E43E-2E7C-5FA3-C39DA23DD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4005263"/>
            <a:ext cx="2520950" cy="17287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9667980C-0A0A-A08F-DBFE-054B88B63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4437063"/>
            <a:ext cx="2232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/>
              <a:t>ценностей</a:t>
            </a:r>
          </a:p>
        </p:txBody>
      </p:sp>
      <p:sp>
        <p:nvSpPr>
          <p:cNvPr id="29708" name="Line 14">
            <a:extLst>
              <a:ext uri="{FF2B5EF4-FFF2-40B4-BE49-F238E27FC236}">
                <a16:creationId xmlns:a16="http://schemas.microsoft.com/office/drawing/2014/main" id="{A22161FA-973A-2324-068C-CA7C49B2A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14843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9" name="Line 15">
            <a:extLst>
              <a:ext uri="{FF2B5EF4-FFF2-40B4-BE49-F238E27FC236}">
                <a16:creationId xmlns:a16="http://schemas.microsoft.com/office/drawing/2014/main" id="{D9DD9CE4-13BE-977A-DBCD-975DC4A282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1050" y="3284538"/>
            <a:ext cx="2376488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0" name="Line 16">
            <a:extLst>
              <a:ext uri="{FF2B5EF4-FFF2-40B4-BE49-F238E27FC236}">
                <a16:creationId xmlns:a16="http://schemas.microsoft.com/office/drawing/2014/main" id="{51AE9170-6A83-C79B-CE75-ABC8317A3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32845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1" name="Line 17">
            <a:extLst>
              <a:ext uri="{FF2B5EF4-FFF2-40B4-BE49-F238E27FC236}">
                <a16:creationId xmlns:a16="http://schemas.microsoft.com/office/drawing/2014/main" id="{CB48D94E-DB7C-CA0E-2672-9218D4EAC2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263" y="3284538"/>
            <a:ext cx="23764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6">
            <a:extLst>
              <a:ext uri="{FF2B5EF4-FFF2-40B4-BE49-F238E27FC236}">
                <a16:creationId xmlns:a16="http://schemas.microsoft.com/office/drawing/2014/main" id="{DB4441DA-303B-F8C8-E81B-E1D2F27E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260350"/>
            <a:ext cx="6264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Законы социализации</a:t>
            </a:r>
          </a:p>
        </p:txBody>
      </p:sp>
      <p:sp>
        <p:nvSpPr>
          <p:cNvPr id="30723" name="AutoShape 9">
            <a:extLst>
              <a:ext uri="{FF2B5EF4-FFF2-40B4-BE49-F238E27FC236}">
                <a16:creationId xmlns:a16="http://schemas.microsoft.com/office/drawing/2014/main" id="{47D1A20D-A3D6-F626-81FC-76253282D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1268413"/>
            <a:ext cx="6049962" cy="10080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24" name="Text Box 10">
            <a:extLst>
              <a:ext uri="{FF2B5EF4-FFF2-40B4-BE49-F238E27FC236}">
                <a16:creationId xmlns:a16="http://schemas.microsoft.com/office/drawing/2014/main" id="{70EF5397-CD78-E1EF-AFAD-49EEA6A35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412875"/>
            <a:ext cx="568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 подражания</a:t>
            </a:r>
          </a:p>
        </p:txBody>
      </p:sp>
      <p:sp>
        <p:nvSpPr>
          <p:cNvPr id="30725" name="AutoShape 11">
            <a:extLst>
              <a:ext uri="{FF2B5EF4-FFF2-40B4-BE49-F238E27FC236}">
                <a16:creationId xmlns:a16="http://schemas.microsoft.com/office/drawing/2014/main" id="{2E906906-8F93-710A-9E62-08B499036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636838"/>
            <a:ext cx="6049962" cy="12239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26" name="Text Box 12">
            <a:extLst>
              <a:ext uri="{FF2B5EF4-FFF2-40B4-BE49-F238E27FC236}">
                <a16:creationId xmlns:a16="http://schemas.microsoft.com/office/drawing/2014/main" id="{6313513A-6702-1D83-0095-89DD66E76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636838"/>
            <a:ext cx="576103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/>
              <a:t>Закон противопоставления</a:t>
            </a:r>
          </a:p>
        </p:txBody>
      </p:sp>
      <p:sp>
        <p:nvSpPr>
          <p:cNvPr id="30727" name="AutoShape 13">
            <a:extLst>
              <a:ext uri="{FF2B5EF4-FFF2-40B4-BE49-F238E27FC236}">
                <a16:creationId xmlns:a16="http://schemas.microsoft.com/office/drawing/2014/main" id="{07DEDF21-C48A-D091-0516-E2B973C48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4221163"/>
            <a:ext cx="604996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0728" name="Text Box 14">
            <a:extLst>
              <a:ext uri="{FF2B5EF4-FFF2-40B4-BE49-F238E27FC236}">
                <a16:creationId xmlns:a16="http://schemas.microsoft.com/office/drawing/2014/main" id="{164DD49B-420F-B3F8-7EAC-640EEE96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4292600"/>
            <a:ext cx="568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 приспособления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>
            <a:extLst>
              <a:ext uri="{FF2B5EF4-FFF2-40B4-BE49-F238E27FC236}">
                <a16:creationId xmlns:a16="http://schemas.microsoft.com/office/drawing/2014/main" id="{BD88F063-9777-4DD2-64B1-54A4B5B7E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333375"/>
            <a:ext cx="77771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 подражания</a:t>
            </a:r>
          </a:p>
        </p:txBody>
      </p:sp>
      <p:pic>
        <p:nvPicPr>
          <p:cNvPr id="30728" name="Picture 8" descr="http://www.rosconcert.com/ic/images.newsru.com/pict/id/large/701841_20041101160547.gif">
            <a:extLst>
              <a:ext uri="{FF2B5EF4-FFF2-40B4-BE49-F238E27FC236}">
                <a16:creationId xmlns:a16="http://schemas.microsoft.com/office/drawing/2014/main" id="{59CA0ADD-4018-41CA-1B17-FB4DF80BF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2875"/>
            <a:ext cx="304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0" name="Picture 10" descr="http://s44.radikal.ru/i104/0810/7d/4996ed019ca7.jpg">
            <a:extLst>
              <a:ext uri="{FF2B5EF4-FFF2-40B4-BE49-F238E27FC236}">
                <a16:creationId xmlns:a16="http://schemas.microsoft.com/office/drawing/2014/main" id="{D8EDA9A8-1597-5871-7A65-5EF8CF55D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57563"/>
            <a:ext cx="190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12" descr="http://www.bezformata.ru/content/Images/000/004/001/image4001239.jpg">
            <a:extLst>
              <a:ext uri="{FF2B5EF4-FFF2-40B4-BE49-F238E27FC236}">
                <a16:creationId xmlns:a16="http://schemas.microsoft.com/office/drawing/2014/main" id="{3E172EC4-7F4A-8EA3-5DE6-2C2ECA353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4149725"/>
            <a:ext cx="2735263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14" descr="http://img.beta.rian.ru/images/16189/89/161898999.jpg">
            <a:extLst>
              <a:ext uri="{FF2B5EF4-FFF2-40B4-BE49-F238E27FC236}">
                <a16:creationId xmlns:a16="http://schemas.microsoft.com/office/drawing/2014/main" id="{750D8AA0-8809-AF2D-439C-186638036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933825"/>
            <a:ext cx="30702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6" name="Picture 16" descr="http://www.medikforum.ru/news/uploads/posts/2011-02/12985812297312bb05a30034c3f1c2ee68d0c34ae6e3c.0.jpeg">
            <a:extLst>
              <a:ext uri="{FF2B5EF4-FFF2-40B4-BE49-F238E27FC236}">
                <a16:creationId xmlns:a16="http://schemas.microsoft.com/office/drawing/2014/main" id="{7CD599A0-E7CA-A7BA-F8F4-36A481E10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268413"/>
            <a:ext cx="24765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>
            <a:extLst>
              <a:ext uri="{FF2B5EF4-FFF2-40B4-BE49-F238E27FC236}">
                <a16:creationId xmlns:a16="http://schemas.microsoft.com/office/drawing/2014/main" id="{FFF17973-62BA-E405-8C6B-187172A70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60350"/>
            <a:ext cx="72009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 противопоставления</a:t>
            </a:r>
          </a:p>
        </p:txBody>
      </p:sp>
      <p:pic>
        <p:nvPicPr>
          <p:cNvPr id="32771" name="Picture 6" descr="http://marvinthomas.typepad.com/.a/6a0162fee52686970d0167611300de970b-800wi">
            <a:extLst>
              <a:ext uri="{FF2B5EF4-FFF2-40B4-BE49-F238E27FC236}">
                <a16:creationId xmlns:a16="http://schemas.microsoft.com/office/drawing/2014/main" id="{791D1BAA-CA1A-93C9-6653-B926955CF5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96975"/>
            <a:ext cx="21431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8" descr="http://i.huffpost.com/gen/89301/thumbs/s-GENGAP-large.jpg">
            <a:extLst>
              <a:ext uri="{FF2B5EF4-FFF2-40B4-BE49-F238E27FC236}">
                <a16:creationId xmlns:a16="http://schemas.microsoft.com/office/drawing/2014/main" id="{36DD6E5C-3EB7-9F9C-0976-9821649B2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628775"/>
            <a:ext cx="24765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9">
            <a:extLst>
              <a:ext uri="{FF2B5EF4-FFF2-40B4-BE49-F238E27FC236}">
                <a16:creationId xmlns:a16="http://schemas.microsoft.com/office/drawing/2014/main" id="{15B9179C-7B58-A119-9B7A-E64DC51CF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3573463"/>
            <a:ext cx="7127875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/>
              <a:t>Противостояние происходит в обществе и в душе человека, который выбирает одну из нескольких моделей поведения. Противостояние происходит всегда, когда личность колеблется, принять ли ей или отвергнуть предлагаемый новый образец построения речи или образа мышления, направления в искусстве или устройства личной жизни. Это колебание, внутренняя борьба и есть противостояние.</a:t>
            </a:r>
          </a:p>
        </p:txBody>
      </p:sp>
      <p:pic>
        <p:nvPicPr>
          <p:cNvPr id="32774" name="Picture 11" descr="http://lifeflowers.net/images/stories/imena-detey-po-mesyacam/imena-devochek-rodivshihsia-v-noyabre.jpeg">
            <a:extLst>
              <a:ext uri="{FF2B5EF4-FFF2-40B4-BE49-F238E27FC236}">
                <a16:creationId xmlns:a16="http://schemas.microsoft.com/office/drawing/2014/main" id="{0CDCC7A5-D422-A14A-330E-D5CB764FC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412875"/>
            <a:ext cx="25336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>
            <a:extLst>
              <a:ext uri="{FF2B5EF4-FFF2-40B4-BE49-F238E27FC236}">
                <a16:creationId xmlns:a16="http://schemas.microsoft.com/office/drawing/2014/main" id="{3692E908-09CD-C11C-D255-13127B21D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60350"/>
            <a:ext cx="741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Закон приспособления</a:t>
            </a:r>
          </a:p>
        </p:txBody>
      </p:sp>
      <p:pic>
        <p:nvPicPr>
          <p:cNvPr id="33795" name="Picture 6" descr="http://blog-s1.intuitstatic.com/wp-content/blogs.dir/1/uploads/iStock_000001852501XSmall.jpg">
            <a:extLst>
              <a:ext uri="{FF2B5EF4-FFF2-40B4-BE49-F238E27FC236}">
                <a16:creationId xmlns:a16="http://schemas.microsoft.com/office/drawing/2014/main" id="{57B3091B-EDF5-BE53-F35C-D70374F00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557338"/>
            <a:ext cx="40481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8" descr="http://blog.chron.com/careerrescue/files/2011/09/blog.womensday-300x200.jpg">
            <a:extLst>
              <a:ext uri="{FF2B5EF4-FFF2-40B4-BE49-F238E27FC236}">
                <a16:creationId xmlns:a16="http://schemas.microsoft.com/office/drawing/2014/main" id="{BF0A2561-56AD-FA08-1E5E-D97D0BD5B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05038"/>
            <a:ext cx="3455988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9">
            <a:extLst>
              <a:ext uri="{FF2B5EF4-FFF2-40B4-BE49-F238E27FC236}">
                <a16:creationId xmlns:a16="http://schemas.microsoft.com/office/drawing/2014/main" id="{7A3EBDAE-BDBB-83E0-8B54-1C1000D96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797425"/>
            <a:ext cx="7704137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/>
              <a:t>В процессе борьбы идей и людей происходит их адаптация друг к другу с достижением согласия и компромисса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>
            <a:extLst>
              <a:ext uri="{FF2B5EF4-FFF2-40B4-BE49-F238E27FC236}">
                <a16:creationId xmlns:a16="http://schemas.microsoft.com/office/drawing/2014/main" id="{6842C878-38D3-9584-FADC-0DE1B279E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88913"/>
            <a:ext cx="6985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/>
              <a:t>Стадии жизненного цикла человека</a:t>
            </a:r>
          </a:p>
        </p:txBody>
      </p:sp>
      <p:sp>
        <p:nvSpPr>
          <p:cNvPr id="33797" name="Text Box 5">
            <a:extLst>
              <a:ext uri="{FF2B5EF4-FFF2-40B4-BE49-F238E27FC236}">
                <a16:creationId xmlns:a16="http://schemas.microsoft.com/office/drawing/2014/main" id="{ABE05FA8-909A-B54A-CF40-061D3F0AC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949950"/>
            <a:ext cx="1728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/>
              <a:t>Детство</a:t>
            </a:r>
            <a:r>
              <a:rPr lang="ru-RU" altLang="ru-RU"/>
              <a:t> </a:t>
            </a:r>
          </a:p>
        </p:txBody>
      </p:sp>
      <p:sp>
        <p:nvSpPr>
          <p:cNvPr id="34820" name="Text Box 6">
            <a:extLst>
              <a:ext uri="{FF2B5EF4-FFF2-40B4-BE49-F238E27FC236}">
                <a16:creationId xmlns:a16="http://schemas.microsoft.com/office/drawing/2014/main" id="{D6D9D54B-C5B0-E073-41F2-884A666C5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6021388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28DD9641-1D50-9F8C-F42B-D1231E39D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5949950"/>
            <a:ext cx="1512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/>
              <a:t>Юность  </a:t>
            </a:r>
            <a:r>
              <a:rPr lang="ru-RU" altLang="ru-RU"/>
              <a:t>                     </a:t>
            </a:r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55F0A524-8A62-09A4-1FDE-0AFF8DBDB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5949950"/>
            <a:ext cx="2017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/>
              <a:t>Зрелость </a:t>
            </a:r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AA25A9C8-0D27-225A-A9CA-D2CE77285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5949950"/>
            <a:ext cx="1728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/>
              <a:t>Старость </a:t>
            </a:r>
          </a:p>
        </p:txBody>
      </p:sp>
      <p:pic>
        <p:nvPicPr>
          <p:cNvPr id="33803" name="Picture 11" descr="http://cache.gawkerassets.com/assets/images/commenter/1670000/1674800_160.jpg">
            <a:extLst>
              <a:ext uri="{FF2B5EF4-FFF2-40B4-BE49-F238E27FC236}">
                <a16:creationId xmlns:a16="http://schemas.microsoft.com/office/drawing/2014/main" id="{08FE3E3A-FDAA-6182-C0FF-94DC517A5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500438"/>
            <a:ext cx="1584325" cy="188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13" descr="http://cs4465.vkontakte.ru/u57184849/a_fa731e55.jpg">
            <a:extLst>
              <a:ext uri="{FF2B5EF4-FFF2-40B4-BE49-F238E27FC236}">
                <a16:creationId xmlns:a16="http://schemas.microsoft.com/office/drawing/2014/main" id="{18BAADC7-E019-40A4-B618-E01D74E9F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500438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7" name="Picture 15" descr="http://us.cdn1.123rf.com/168nwm/logos/logos1004/logos100400530/6800487-oe--n--n--n---n--n--n---n-n-n--n-n-n--n-n----n---n---n--n---------------n.jpg">
            <a:extLst>
              <a:ext uri="{FF2B5EF4-FFF2-40B4-BE49-F238E27FC236}">
                <a16:creationId xmlns:a16="http://schemas.microsoft.com/office/drawing/2014/main" id="{834056C8-0B1C-F474-7C80-3E7C670FF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3573463"/>
            <a:ext cx="20161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9" name="Picture 17" descr="http://stat18.privet.ru/lr/0a2cf9b2c3190e48eff1d0995a28b053">
            <a:extLst>
              <a:ext uri="{FF2B5EF4-FFF2-40B4-BE49-F238E27FC236}">
                <a16:creationId xmlns:a16="http://schemas.microsoft.com/office/drawing/2014/main" id="{F9DBD4FA-9B7C-F316-9749-E0B028745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573463"/>
            <a:ext cx="23717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8" name="AutoShape 19">
            <a:extLst>
              <a:ext uri="{FF2B5EF4-FFF2-40B4-BE49-F238E27FC236}">
                <a16:creationId xmlns:a16="http://schemas.microsoft.com/office/drawing/2014/main" id="{21C6D99A-98C5-C349-3B2A-729D4B247ED8}"/>
              </a:ext>
            </a:extLst>
          </p:cNvPr>
          <p:cNvSpPr>
            <a:spLocks/>
          </p:cNvSpPr>
          <p:nvPr/>
        </p:nvSpPr>
        <p:spPr bwMode="auto">
          <a:xfrm rot="-5400000">
            <a:off x="2266950" y="692150"/>
            <a:ext cx="576263" cy="4608513"/>
          </a:xfrm>
          <a:prstGeom prst="rightBrace">
            <a:avLst>
              <a:gd name="adj1" fmla="val 666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9" name="AutoShape 20">
            <a:extLst>
              <a:ext uri="{FF2B5EF4-FFF2-40B4-BE49-F238E27FC236}">
                <a16:creationId xmlns:a16="http://schemas.microsoft.com/office/drawing/2014/main" id="{B8891218-FF3B-96A5-F684-03CB01A3C8A9}"/>
              </a:ext>
            </a:extLst>
          </p:cNvPr>
          <p:cNvSpPr>
            <a:spLocks/>
          </p:cNvSpPr>
          <p:nvPr/>
        </p:nvSpPr>
        <p:spPr bwMode="auto">
          <a:xfrm rot="5400000">
            <a:off x="6443662" y="1123951"/>
            <a:ext cx="576263" cy="3744912"/>
          </a:xfrm>
          <a:prstGeom prst="leftBrace">
            <a:avLst>
              <a:gd name="adj1" fmla="val 5415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813" name="Text Box 21">
            <a:extLst>
              <a:ext uri="{FF2B5EF4-FFF2-40B4-BE49-F238E27FC236}">
                <a16:creationId xmlns:a16="http://schemas.microsoft.com/office/drawing/2014/main" id="{8D7E2422-14BC-7993-1E8C-81C6D2CA3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38163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Начальная, ранняя, социализация</a:t>
            </a:r>
          </a:p>
        </p:txBody>
      </p:sp>
      <p:sp>
        <p:nvSpPr>
          <p:cNvPr id="33814" name="Text Box 22">
            <a:extLst>
              <a:ext uri="{FF2B5EF4-FFF2-40B4-BE49-F238E27FC236}">
                <a16:creationId xmlns:a16="http://schemas.microsoft.com/office/drawing/2014/main" id="{5D7246C3-C75A-6A6D-74D2-EB7FCB6CB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1484313"/>
            <a:ext cx="367347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Продолженная, зрелая, социализация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3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>
            <a:extLst>
              <a:ext uri="{FF2B5EF4-FFF2-40B4-BE49-F238E27FC236}">
                <a16:creationId xmlns:a16="http://schemas.microsoft.com/office/drawing/2014/main" id="{497056D4-B5AA-1AD7-AC29-88EE193FF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15888"/>
            <a:ext cx="72009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/>
              <a:t>Виды социализации</a:t>
            </a:r>
          </a:p>
        </p:txBody>
      </p:sp>
      <p:sp>
        <p:nvSpPr>
          <p:cNvPr id="35843" name="AutoShape 5">
            <a:extLst>
              <a:ext uri="{FF2B5EF4-FFF2-40B4-BE49-F238E27FC236}">
                <a16:creationId xmlns:a16="http://schemas.microsoft.com/office/drawing/2014/main" id="{7CFB2375-CC47-8695-0643-75B0591F8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196975"/>
            <a:ext cx="331311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E3FFB177-2666-CA7C-0D02-1E391BCA2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268413"/>
            <a:ext cx="2952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Первичная социализация</a:t>
            </a:r>
          </a:p>
        </p:txBody>
      </p:sp>
      <p:sp>
        <p:nvSpPr>
          <p:cNvPr id="35845" name="AutoShape 7">
            <a:extLst>
              <a:ext uri="{FF2B5EF4-FFF2-40B4-BE49-F238E27FC236}">
                <a16:creationId xmlns:a16="http://schemas.microsoft.com/office/drawing/2014/main" id="{AB423441-DB4F-0B4F-9D53-B1AC28EEA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1268413"/>
            <a:ext cx="3313113" cy="10080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4" name="Text Box 8">
            <a:extLst>
              <a:ext uri="{FF2B5EF4-FFF2-40B4-BE49-F238E27FC236}">
                <a16:creationId xmlns:a16="http://schemas.microsoft.com/office/drawing/2014/main" id="{08E577CE-E8BA-5AF1-D95E-223889D76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1268413"/>
            <a:ext cx="3167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Вторичная социализация</a:t>
            </a:r>
          </a:p>
        </p:txBody>
      </p:sp>
      <p:sp>
        <p:nvSpPr>
          <p:cNvPr id="35847" name="Rectangle 9">
            <a:extLst>
              <a:ext uri="{FF2B5EF4-FFF2-40B4-BE49-F238E27FC236}">
                <a16:creationId xmlns:a16="http://schemas.microsoft.com/office/drawing/2014/main" id="{2413F2B5-DACE-A1C7-CA3E-EBEC2C65B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708275"/>
            <a:ext cx="4176712" cy="23764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6" name="Text Box 10">
            <a:extLst>
              <a:ext uri="{FF2B5EF4-FFF2-40B4-BE49-F238E27FC236}">
                <a16:creationId xmlns:a16="http://schemas.microsoft.com/office/drawing/2014/main" id="{99DB197E-D7BD-4AFE-B8AF-D6214C49A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781300"/>
            <a:ext cx="4033838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/>
              <a:t>Непосредственное окружение человека, его семья и друзья</a:t>
            </a:r>
          </a:p>
        </p:txBody>
      </p:sp>
      <p:sp>
        <p:nvSpPr>
          <p:cNvPr id="35849" name="Rectangle 11">
            <a:extLst>
              <a:ext uri="{FF2B5EF4-FFF2-40B4-BE49-F238E27FC236}">
                <a16:creationId xmlns:a16="http://schemas.microsoft.com/office/drawing/2014/main" id="{ABAEC05E-6DF4-A9CE-C097-80180EE8C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708275"/>
            <a:ext cx="3671887" cy="23764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4828" name="Text Box 12">
            <a:extLst>
              <a:ext uri="{FF2B5EF4-FFF2-40B4-BE49-F238E27FC236}">
                <a16:creationId xmlns:a16="http://schemas.microsoft.com/office/drawing/2014/main" id="{7C090CDE-F571-9F7D-5C9A-BA2805FC6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708275"/>
            <a:ext cx="36004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Опосредованное, или формальное окружение, воздействие учреждений и институтов</a:t>
            </a:r>
          </a:p>
        </p:txBody>
      </p:sp>
      <p:sp>
        <p:nvSpPr>
          <p:cNvPr id="35851" name="Line 13">
            <a:extLst>
              <a:ext uri="{FF2B5EF4-FFF2-40B4-BE49-F238E27FC236}">
                <a16:creationId xmlns:a16="http://schemas.microsoft.com/office/drawing/2014/main" id="{33972865-4795-D99D-214B-EA23808D7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22764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52" name="Line 14">
            <a:extLst>
              <a:ext uri="{FF2B5EF4-FFF2-40B4-BE49-F238E27FC236}">
                <a16:creationId xmlns:a16="http://schemas.microsoft.com/office/drawing/2014/main" id="{05A8E41B-D2A9-5499-2EBE-BA20EECD2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4388" y="22764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>
            <a:extLst>
              <a:ext uri="{FF2B5EF4-FFF2-40B4-BE49-F238E27FC236}">
                <a16:creationId xmlns:a16="http://schemas.microsoft.com/office/drawing/2014/main" id="{52DE9923-6C9D-86E0-AE46-0065CF302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741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36867" name="AutoShape 5">
            <a:extLst>
              <a:ext uri="{FF2B5EF4-FFF2-40B4-BE49-F238E27FC236}">
                <a16:creationId xmlns:a16="http://schemas.microsoft.com/office/drawing/2014/main" id="{0A1903ED-C0D5-A791-23F4-4DD763573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88913"/>
            <a:ext cx="5975350" cy="10080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8" name="Text Box 6">
            <a:extLst>
              <a:ext uri="{FF2B5EF4-FFF2-40B4-BE49-F238E27FC236}">
                <a16:creationId xmlns:a16="http://schemas.microsoft.com/office/drawing/2014/main" id="{27395C21-A6B7-96B4-9A6A-65604D5AB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333375"/>
            <a:ext cx="54721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/>
              <a:t>Агенты социализации</a:t>
            </a:r>
          </a:p>
        </p:txBody>
      </p:sp>
      <p:sp>
        <p:nvSpPr>
          <p:cNvPr id="36869" name="Rectangle 7">
            <a:extLst>
              <a:ext uri="{FF2B5EF4-FFF2-40B4-BE49-F238E27FC236}">
                <a16:creationId xmlns:a16="http://schemas.microsoft.com/office/drawing/2014/main" id="{3F2064AC-DD82-6E47-1402-30C38B6CF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557338"/>
            <a:ext cx="74898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0" name="Text Box 8">
            <a:extLst>
              <a:ext uri="{FF2B5EF4-FFF2-40B4-BE49-F238E27FC236}">
                <a16:creationId xmlns:a16="http://schemas.microsoft.com/office/drawing/2014/main" id="{11C8D618-2B97-DB6F-F728-686A51D2E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557338"/>
            <a:ext cx="7058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Люди и учреждения, ответственные за обучение культурным нормам и усвоение социальных ролей</a:t>
            </a:r>
          </a:p>
        </p:txBody>
      </p:sp>
      <p:sp>
        <p:nvSpPr>
          <p:cNvPr id="36871" name="AutoShape 9">
            <a:extLst>
              <a:ext uri="{FF2B5EF4-FFF2-40B4-BE49-F238E27FC236}">
                <a16:creationId xmlns:a16="http://schemas.microsoft.com/office/drawing/2014/main" id="{44BCC0A1-16E1-3DEB-38A7-6D026D429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1196975"/>
            <a:ext cx="576263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2" name="AutoShape 10">
            <a:extLst>
              <a:ext uri="{FF2B5EF4-FFF2-40B4-BE49-F238E27FC236}">
                <a16:creationId xmlns:a16="http://schemas.microsoft.com/office/drawing/2014/main" id="{28A97CE5-F194-E3F0-5F88-A6196A1C3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357563"/>
            <a:ext cx="338296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3" name="Text Box 11">
            <a:extLst>
              <a:ext uri="{FF2B5EF4-FFF2-40B4-BE49-F238E27FC236}">
                <a16:creationId xmlns:a16="http://schemas.microsoft.com/office/drawing/2014/main" id="{9BA58E0D-F090-E90E-F8EE-6ADFB8946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3429000"/>
            <a:ext cx="30241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Агенты первичной социализации</a:t>
            </a:r>
          </a:p>
        </p:txBody>
      </p:sp>
      <p:sp>
        <p:nvSpPr>
          <p:cNvPr id="36874" name="AutoShape 12">
            <a:extLst>
              <a:ext uri="{FF2B5EF4-FFF2-40B4-BE49-F238E27FC236}">
                <a16:creationId xmlns:a16="http://schemas.microsoft.com/office/drawing/2014/main" id="{5B00B068-F2DB-DF8C-E033-3C3EE6192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3357563"/>
            <a:ext cx="3671888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5" name="Text Box 13">
            <a:extLst>
              <a:ext uri="{FF2B5EF4-FFF2-40B4-BE49-F238E27FC236}">
                <a16:creationId xmlns:a16="http://schemas.microsoft.com/office/drawing/2014/main" id="{898D83C2-A6EB-93BB-4BDB-A8B107DE8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429000"/>
            <a:ext cx="3384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/>
              <a:t>Агенты вторичной социализации</a:t>
            </a:r>
          </a:p>
        </p:txBody>
      </p:sp>
      <p:sp>
        <p:nvSpPr>
          <p:cNvPr id="36876" name="Rectangle 14">
            <a:extLst>
              <a:ext uri="{FF2B5EF4-FFF2-40B4-BE49-F238E27FC236}">
                <a16:creationId xmlns:a16="http://schemas.microsoft.com/office/drawing/2014/main" id="{218EC3FC-7528-DD53-4179-BE639EB8A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652963"/>
            <a:ext cx="3816350" cy="2016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7" name="Text Box 15">
            <a:extLst>
              <a:ext uri="{FF2B5EF4-FFF2-40B4-BE49-F238E27FC236}">
                <a16:creationId xmlns:a16="http://schemas.microsoft.com/office/drawing/2014/main" id="{C32D8E32-7CA2-54B7-1AF5-22CE1D71F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455987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/>
              <a:t>Родители, братья и сёстры, бабушки и дедушки, родственники, няни, друзья семьи, сверстники, учителя, тренеры, врачи, лидеры молодёжных группировок</a:t>
            </a:r>
          </a:p>
        </p:txBody>
      </p:sp>
      <p:sp>
        <p:nvSpPr>
          <p:cNvPr id="36878" name="Rectangle 16">
            <a:extLst>
              <a:ext uri="{FF2B5EF4-FFF2-40B4-BE49-F238E27FC236}">
                <a16:creationId xmlns:a16="http://schemas.microsoft.com/office/drawing/2014/main" id="{CD86992A-61A2-A623-8285-4C782CFD6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652963"/>
            <a:ext cx="3816350" cy="20161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9" name="Text Box 17">
            <a:extLst>
              <a:ext uri="{FF2B5EF4-FFF2-40B4-BE49-F238E27FC236}">
                <a16:creationId xmlns:a16="http://schemas.microsoft.com/office/drawing/2014/main" id="{D6CD13F4-37E6-159B-4DB5-C71BE3498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4652963"/>
            <a:ext cx="3455987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/>
              <a:t>Представители администрации школы, университета, предприятия, армии, полиции, церкви, государства, партий, суда, сотрудников телевидения, радио</a:t>
            </a:r>
          </a:p>
        </p:txBody>
      </p:sp>
      <p:sp>
        <p:nvSpPr>
          <p:cNvPr id="36880" name="Line 18">
            <a:extLst>
              <a:ext uri="{FF2B5EF4-FFF2-40B4-BE49-F238E27FC236}">
                <a16:creationId xmlns:a16="http://schemas.microsoft.com/office/drawing/2014/main" id="{3FF601E5-375F-BA38-1924-D10DC549B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44370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1" name="Line 19">
            <a:extLst>
              <a:ext uri="{FF2B5EF4-FFF2-40B4-BE49-F238E27FC236}">
                <a16:creationId xmlns:a16="http://schemas.microsoft.com/office/drawing/2014/main" id="{2EC707ED-024F-AD1E-6CDA-35ABEBFF9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44370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389</TotalTime>
  <Words>218</Words>
  <Application>Microsoft Macintosh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Trebuchet MS</vt:lpstr>
      <vt:lpstr>Wingdings 2</vt:lpstr>
      <vt:lpstr>Verdana</vt:lpstr>
      <vt:lpstr>Calibri</vt:lpstr>
      <vt:lpstr>Wingdings</vt:lpstr>
      <vt:lpstr>Monotype Corsiva</vt:lpstr>
      <vt:lpstr>Яркая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3</dc:title>
  <dc:creator>Admin</dc:creator>
  <cp:lastModifiedBy>Aline Chushkina</cp:lastModifiedBy>
  <cp:revision>19</cp:revision>
  <dcterms:created xsi:type="dcterms:W3CDTF">2012-09-17T15:08:49Z</dcterms:created>
  <dcterms:modified xsi:type="dcterms:W3CDTF">2025-09-10T16:49:22Z</dcterms:modified>
</cp:coreProperties>
</file>