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3"/>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lvl="0"/>
            <a:endParaRPr lang="en-US"/>
          </a:p>
        </p:txBody>
      </p:sp>
      <p:sp>
        <p:nvSpPr>
          <p:cNvPr id="5" name="Замещающий нижний колонтитул 4"/>
          <p:cNvSpPr>
            <a:spLocks noGrp="1"/>
          </p:cNvSpPr>
          <p:nvPr>
            <p:ph type="ftr" sz="quarter" idx="11"/>
          </p:nvPr>
        </p:nvSpPr>
        <p:spPr/>
        <p:txBody>
          <a:bodyPr/>
          <a:p>
            <a:pPr lvl="0"/>
            <a:endParaRPr lang="en-US"/>
          </a:p>
        </p:txBody>
      </p:sp>
      <p:sp>
        <p:nvSpPr>
          <p:cNvPr id="6" name="Замещающий номер слайда 5"/>
          <p:cNvSpPr>
            <a:spLocks noGrp="1"/>
          </p:cNvSpPr>
          <p:nvPr>
            <p:ph type="sldNum" sz="quarter" idx="12"/>
          </p:nvPr>
        </p:nvSpPr>
        <p:spPr/>
        <p:txBody>
          <a:bodyPr/>
          <a:p>
            <a:pPr lvl="0"/>
            <a:fld id="{9A0DB2DC-4C9A-4742-B13C-FB6460FD3503}" type="slidenum">
              <a:rPr lang="en-US"/>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760FBDFE-C587-4B4C-A407-44438C67B59E}"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760FBDFE-C587-4B4C-A407-44438C67B59E}"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760FBDFE-C587-4B4C-A407-44438C67B59E}"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760FBDFE-C587-4B4C-A407-44438C67B59E}"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lvl="0"/>
            <a:endParaRPr lang="en-US"/>
          </a:p>
        </p:txBody>
      </p:sp>
      <p:sp>
        <p:nvSpPr>
          <p:cNvPr id="6" name="Замещающий нижний колонтитул 5"/>
          <p:cNvSpPr>
            <a:spLocks noGrp="1"/>
          </p:cNvSpPr>
          <p:nvPr>
            <p:ph type="ftr" sz="quarter" idx="11"/>
          </p:nvPr>
        </p:nvSpPr>
        <p:spPr/>
        <p:txBody>
          <a:bodyPr/>
          <a:p>
            <a:pPr lvl="0"/>
            <a:endParaRPr lang="en-US"/>
          </a:p>
        </p:txBody>
      </p:sp>
      <p:sp>
        <p:nvSpPr>
          <p:cNvPr id="7" name="Замещающий номер слайда 6"/>
          <p:cNvSpPr>
            <a:spLocks noGrp="1"/>
          </p:cNvSpPr>
          <p:nvPr>
            <p:ph type="sldNum" sz="quarter" idx="12"/>
          </p:nvPr>
        </p:nvSpPr>
        <p:spPr/>
        <p:txBody>
          <a:bodyPr/>
          <a:p>
            <a:pPr lvl="0"/>
            <a:fld id="{9A0DB2DC-4C9A-4742-B13C-FB6460FD3503}" type="slidenum">
              <a:rPr lang="en-US"/>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9EFD9D74-47D9-4702-A33C-335B63B48DBF}" type="datetimeFigureOut">
              <a:rPr lang="en-US" smtClean="0"/>
            </a:fld>
            <a:endParaRPr lang="en-US" dirty="0"/>
          </a:p>
        </p:txBody>
      </p:sp>
      <p:sp>
        <p:nvSpPr>
          <p:cNvPr id="6" name="Замещающий нижний колонтитул 5"/>
          <p:cNvSpPr>
            <a:spLocks noGrp="1"/>
          </p:cNvSpPr>
          <p:nvPr>
            <p:ph type="ftr" sz="quarter" idx="11"/>
          </p:nvPr>
        </p:nvSpPr>
        <p:spPr/>
        <p:txBody>
          <a:bodyPr/>
          <a:p>
            <a:endParaRPr lang="en-US" dirty="0"/>
          </a:p>
        </p:txBody>
      </p:sp>
      <p:sp>
        <p:nvSpPr>
          <p:cNvPr id="7" name="Замещающий номер слайда 6"/>
          <p:cNvSpPr>
            <a:spLocks noGrp="1"/>
          </p:cNvSpPr>
          <p:nvPr>
            <p:ph type="sldNum" sz="quarter" idx="12"/>
          </p:nvPr>
        </p:nvSpPr>
        <p:spPr/>
        <p:txBody>
          <a:bodyPr/>
          <a:p>
            <a:fld id="{FABC47A4-756D-490B-A52F-7D9E2C9FC05F}"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ctrTitle"/>
          </p:nvPr>
        </p:nvSpPr>
        <p:spPr>
          <a:xfrm>
            <a:off x="624205" y="4215765"/>
            <a:ext cx="10942955" cy="724535"/>
          </a:xfrm>
        </p:spPr>
        <p:txBody>
          <a:bodyPr/>
          <a:p>
            <a:r>
              <a:rPr lang="ru-RU" altLang="en-US" sz="4800" b="1">
                <a:latin typeface="Times New Roman" panose="02020603050405020304" charset="0"/>
                <a:cs typeface="Times New Roman" panose="02020603050405020304" charset="0"/>
              </a:rPr>
              <a:t>Себестоимость</a:t>
            </a:r>
            <a:endParaRPr lang="ru-RU" altLang="en-US" sz="4800" b="1">
              <a:latin typeface="Times New Roman" panose="02020603050405020304" charset="0"/>
              <a:cs typeface="Times New Roman" panose="02020603050405020304" charset="0"/>
            </a:endParaRPr>
          </a:p>
        </p:txBody>
      </p:sp>
      <p:sp>
        <p:nvSpPr>
          <p:cNvPr id="3" name="Подзаголовок 2"/>
          <p:cNvSpPr>
            <a:spLocks noGrp="1"/>
          </p:cNvSpPr>
          <p:nvPr>
            <p:ph type="subTitle" idx="1"/>
          </p:nvPr>
        </p:nvSpPr>
        <p:spPr/>
        <p:txBody>
          <a:bodyPr/>
          <a:p>
            <a:r>
              <a:rPr lang="ru-RU" altLang="en-US">
                <a:latin typeface="Times New Roman" panose="02020603050405020304" charset="0"/>
                <a:cs typeface="Times New Roman" panose="02020603050405020304" charset="0"/>
              </a:rPr>
              <a:t>её состав и порядок определения</a:t>
            </a:r>
            <a:endParaRPr lang="ru-RU" altLang="en-US">
              <a:latin typeface="Times New Roman" panose="02020603050405020304" charset="0"/>
              <a:cs typeface="Times New Roman" panose="02020603050405020304" charset="0"/>
            </a:endParaRPr>
          </a:p>
        </p:txBody>
      </p:sp>
      <p:pic>
        <p:nvPicPr>
          <p:cNvPr id="5" name="Изображение 4" descr="деньги"/>
          <p:cNvPicPr>
            <a:picLocks noChangeAspect="1"/>
          </p:cNvPicPr>
          <p:nvPr/>
        </p:nvPicPr>
        <p:blipFill>
          <a:blip r:embed="rId1"/>
          <a:stretch>
            <a:fillRect/>
          </a:stretch>
        </p:blipFill>
        <p:spPr>
          <a:xfrm>
            <a:off x="415925" y="443865"/>
            <a:ext cx="6903085" cy="3771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pPr algn="ctr"/>
            <a:r>
              <a:rPr lang="ru-RU" altLang="en-US" b="1">
                <a:ln/>
                <a:solidFill>
                  <a:schemeClr val="accent4"/>
                </a:solidFill>
                <a:effectLst/>
                <a:latin typeface="Times New Roman" panose="02020603050405020304" charset="0"/>
                <a:cs typeface="Times New Roman" panose="02020603050405020304" charset="0"/>
              </a:rPr>
              <a:t>Что такое себестоимость?</a:t>
            </a:r>
            <a:endParaRPr lang="ru-RU" altLang="en-US" b="1">
              <a:ln/>
              <a:solidFill>
                <a:schemeClr val="accent4"/>
              </a:solidFill>
              <a:effectLst/>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609600" y="773430"/>
            <a:ext cx="10972800" cy="4953000"/>
          </a:xfrm>
        </p:spPr>
        <p:txBody>
          <a:bodyPr/>
          <a:p>
            <a:r>
              <a:rPr lang="ru-RU" altLang="en-U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Себестоимость</a:t>
            </a:r>
            <a:r>
              <a:rPr lang="ru-RU" altLang="en-US" sz="2800"/>
              <a:t> представляет собой совокупность всех затрат, необходимых на производство одной единицы готовой продукции. Этот параметр является ключевым в вопросе ценообразования. С его помощью удаётся определить минимальную стоимость реализации выпущенного товара, при которой предприятие не будет нести убытки.</a:t>
            </a:r>
            <a:endParaRPr lang="ru-RU" altLang="en-US" sz="2800"/>
          </a:p>
          <a:p>
            <a:r>
              <a:rPr lang="ru-RU" altLang="en-U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Себестоимость</a:t>
            </a:r>
            <a:r>
              <a:rPr lang="ru-RU" altLang="en-US" sz="2800"/>
              <a:t> является непостоянным параметром, поэтому её расчёт нужно проводить регулярно. В противном случае, после изменения значения одной из составляющих кардинально поменяется весь результат. Чаще всего всей этой работой занимаются бухгалтера, отвечающие за учёт производства. В некоторых случаях расчёт значения данного параметра выполняют экономисты.</a:t>
            </a:r>
            <a:endParaRPr lang="ru-RU"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pPr algn="ctr"/>
            <a:r>
              <a:rPr lang="ru-RU" altLang="en-US" b="1">
                <a:ln/>
                <a:solidFill>
                  <a:schemeClr val="accent4"/>
                </a:solidFill>
                <a:effectLst/>
                <a:latin typeface="Times New Roman" panose="02020603050405020304" charset="0"/>
                <a:cs typeface="Times New Roman" panose="02020603050405020304" charset="0"/>
              </a:rPr>
              <a:t>Составляющие себестоимости продукции</a:t>
            </a:r>
            <a:endParaRPr lang="ru-RU" altLang="en-US" b="1">
              <a:ln/>
              <a:solidFill>
                <a:schemeClr val="accent4"/>
              </a:solidFill>
              <a:effectLst/>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a:xfrm>
            <a:off x="250825" y="773430"/>
            <a:ext cx="11330940" cy="2789555"/>
          </a:xfrm>
        </p:spPr>
        <p:txBody>
          <a:bodyPr/>
          <a:p>
            <a:r>
              <a:rPr lang="ru-RU" altLang="en-US" sz="2000">
                <a:latin typeface="Times New Roman" panose="02020603050405020304" charset="0"/>
                <a:cs typeface="Times New Roman" panose="02020603050405020304" charset="0"/>
              </a:rPr>
              <a:t>При расчёте себестоимости специалисты учитывают множество факторов, которые влияют на расходы при производстве одной единицы продукции. Существуют десятки таких составляющих. Значение всех их суммируются и дают итоговый результат.</a:t>
            </a:r>
            <a:endParaRPr lang="ru-RU" altLang="en-US" sz="2000">
              <a:latin typeface="Times New Roman" panose="02020603050405020304" charset="0"/>
              <a:cs typeface="Times New Roman" panose="02020603050405020304" charset="0"/>
            </a:endParaRPr>
          </a:p>
          <a:p>
            <a:pPr marL="0" indent="0">
              <a:buNone/>
            </a:pPr>
            <a:r>
              <a:rPr lang="ru-RU" altLang="en-US" sz="2000">
                <a:latin typeface="Times New Roman" panose="02020603050405020304" charset="0"/>
                <a:cs typeface="Times New Roman" panose="02020603050405020304" charset="0"/>
              </a:rPr>
              <a:t>Основные составляющие себестоимости, учитываемые при расчёте:</a:t>
            </a:r>
            <a:endParaRPr lang="ru-RU" altLang="en-US" sz="2000">
              <a:latin typeface="Times New Roman" panose="02020603050405020304" charset="0"/>
              <a:cs typeface="Times New Roman" panose="02020603050405020304" charset="0"/>
            </a:endParaRPr>
          </a:p>
          <a:p>
            <a:pPr marL="0" indent="0">
              <a:buNone/>
            </a:pPr>
            <a:endParaRPr lang="ru-RU" altLang="en-US" sz="2000">
              <a:latin typeface="Times New Roman" panose="02020603050405020304" charset="0"/>
              <a:cs typeface="Times New Roman" panose="02020603050405020304" charset="0"/>
            </a:endParaRPr>
          </a:p>
        </p:txBody>
      </p:sp>
      <p:pic>
        <p:nvPicPr>
          <p:cNvPr id="4" name="Замещающее содержимое 3" descr="545454"/>
          <p:cNvPicPr>
            <a:picLocks noChangeAspect="1"/>
          </p:cNvPicPr>
          <p:nvPr>
            <p:ph sz="half" idx="2"/>
          </p:nvPr>
        </p:nvPicPr>
        <p:blipFill>
          <a:blip r:embed="rId1"/>
          <a:stretch>
            <a:fillRect/>
          </a:stretch>
        </p:blipFill>
        <p:spPr>
          <a:xfrm>
            <a:off x="2270125" y="2215515"/>
            <a:ext cx="8171180" cy="41262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Замещающее содержимое 3"/>
          <p:cNvSpPr>
            <a:spLocks noGrp="1"/>
          </p:cNvSpPr>
          <p:nvPr>
            <p:ph sz="half" idx="2"/>
          </p:nvPr>
        </p:nvSpPr>
        <p:spPr>
          <a:xfrm>
            <a:off x="609600" y="117475"/>
            <a:ext cx="10972800" cy="5859145"/>
          </a:xfrm>
        </p:spPr>
        <p:txBody>
          <a:bodyPr/>
          <a:p>
            <a:r>
              <a:rPr lang="ru-RU" altLang="en-US" sz="2400" b="1">
                <a:latin typeface="Times New Roman" panose="02020603050405020304" charset="0"/>
                <a:cs typeface="Times New Roman" panose="02020603050405020304" charset="0"/>
              </a:rPr>
              <a:t>Производственные затраты</a:t>
            </a:r>
            <a:r>
              <a:rPr lang="ru-RU" altLang="en-US" sz="2400">
                <a:latin typeface="Times New Roman" panose="02020603050405020304" charset="0"/>
                <a:cs typeface="Times New Roman" panose="02020603050405020304" charset="0"/>
              </a:rPr>
              <a:t> — затраты, связанные с производством продукта, с непосредственным преобразованием сырья и материалов в готовую продукцию.</a:t>
            </a:r>
            <a:endParaRPr lang="ru-RU" altLang="en-US" sz="2400">
              <a:latin typeface="Times New Roman" panose="02020603050405020304" charset="0"/>
              <a:cs typeface="Times New Roman" panose="02020603050405020304" charset="0"/>
            </a:endParaRPr>
          </a:p>
          <a:p>
            <a:r>
              <a:rPr lang="ru-RU" altLang="en-US" sz="2400" b="1">
                <a:latin typeface="Times New Roman" panose="02020603050405020304" charset="0"/>
                <a:cs typeface="Times New Roman" panose="02020603050405020304" charset="0"/>
              </a:rPr>
              <a:t>Непроизводственные</a:t>
            </a:r>
            <a:r>
              <a:rPr lang="ru-RU" altLang="en-US" sz="2400">
                <a:latin typeface="Times New Roman" panose="02020603050405020304" charset="0"/>
                <a:cs typeface="Times New Roman" panose="02020603050405020304" charset="0"/>
              </a:rPr>
              <a:t> — это расходы, которые прямо с выпуском товара не связаны, но без них компания не сможет его реализовать. Например, издержки фирмы на рекламу, аренду, мебель для сотрудников. </a:t>
            </a:r>
            <a:endParaRPr lang="ru-RU" altLang="en-US" sz="2400">
              <a:latin typeface="Times New Roman" panose="02020603050405020304" charset="0"/>
              <a:cs typeface="Times New Roman" panose="02020603050405020304" charset="0"/>
            </a:endParaRPr>
          </a:p>
          <a:p>
            <a:r>
              <a:rPr lang="ru-RU" altLang="en-US" sz="2400" b="1">
                <a:latin typeface="Times New Roman" panose="02020603050405020304" charset="0"/>
                <a:cs typeface="Times New Roman" panose="02020603050405020304" charset="0"/>
              </a:rPr>
              <a:t>Трудозатраты</a:t>
            </a:r>
            <a:r>
              <a:rPr lang="ru-RU" altLang="en-US" sz="2400">
                <a:latin typeface="Times New Roman" panose="02020603050405020304" charset="0"/>
                <a:cs typeface="Times New Roman" panose="02020603050405020304" charset="0"/>
              </a:rPr>
              <a:t> – это показатель, отражающий объем времени, затраченного работниками на выполнение определенных задач.</a:t>
            </a:r>
            <a:endParaRPr lang="ru-RU" altLang="en-US" sz="2400">
              <a:latin typeface="Times New Roman" panose="02020603050405020304" charset="0"/>
              <a:cs typeface="Times New Roman" panose="02020603050405020304" charset="0"/>
            </a:endParaRPr>
          </a:p>
          <a:p>
            <a:r>
              <a:rPr lang="ru-RU" altLang="en-US" sz="2400" b="1">
                <a:latin typeface="Times New Roman" panose="02020603050405020304" charset="0"/>
                <a:cs typeface="Times New Roman" panose="02020603050405020304" charset="0"/>
              </a:rPr>
              <a:t>Накладные расходы</a:t>
            </a:r>
            <a:r>
              <a:rPr lang="ru-RU" altLang="en-US" sz="2400">
                <a:latin typeface="Times New Roman" panose="02020603050405020304" charset="0"/>
                <a:cs typeface="Times New Roman" panose="02020603050405020304" charset="0"/>
              </a:rPr>
              <a:t> – это дополнительные расходы организации, которые прямо не связаны с производством какого-либо вида продукции (с оказанием какого-либо вида услуг, выполнением определенных работ). То есть это сопутствующие затраты, связанные с обеспечением, организацией и управлением производством.</a:t>
            </a:r>
            <a:endParaRPr lang="ru-RU" altLang="en-US" sz="2400">
              <a:latin typeface="Times New Roman" panose="02020603050405020304" charset="0"/>
              <a:cs typeface="Times New Roman" panose="02020603050405020304" charset="0"/>
            </a:endParaRPr>
          </a:p>
          <a:p>
            <a:r>
              <a:rPr lang="ru-RU" altLang="en-US" sz="2400" b="1">
                <a:latin typeface="Times New Roman" panose="02020603050405020304" charset="0"/>
                <a:cs typeface="Times New Roman" panose="02020603050405020304" charset="0"/>
              </a:rPr>
              <a:t>Запасы в незавершенном производстве</a:t>
            </a:r>
            <a:r>
              <a:rPr lang="ru-RU" altLang="en-US" sz="2400">
                <a:latin typeface="Times New Roman" panose="02020603050405020304" charset="0"/>
                <a:cs typeface="Times New Roman" panose="02020603050405020304" charset="0"/>
              </a:rPr>
              <a:t> </a:t>
            </a:r>
            <a:r>
              <a:rPr lang="ru-RU" altLang="en-US" sz="2400" b="1">
                <a:latin typeface="Times New Roman" panose="02020603050405020304" charset="0"/>
                <a:cs typeface="Times New Roman" panose="02020603050405020304" charset="0"/>
              </a:rPr>
              <a:t>(НЗП)</a:t>
            </a:r>
            <a:r>
              <a:rPr lang="ru-RU" altLang="en-US" sz="2400">
                <a:latin typeface="Times New Roman" panose="02020603050405020304" charset="0"/>
                <a:cs typeface="Times New Roman" panose="02020603050405020304" charset="0"/>
              </a:rPr>
              <a:t> представляют собой находящиеся на различных стадиях производственного процесса запасы деталей, полуфабрикатов, узлов и другой продукции, изготовление которых еще не закончено.</a:t>
            </a:r>
            <a:endParaRPr lang="ru-RU" altLang="en-US" sz="2400">
              <a:latin typeface="Times New Roman" panose="02020603050405020304" charset="0"/>
              <a:cs typeface="Times New Roman" panose="02020603050405020304" charset="0"/>
            </a:endParaRPr>
          </a:p>
          <a:p>
            <a:endParaRPr lang="ru-RU" altLang="en-US" sz="24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pPr algn="ctr"/>
            <a:r>
              <a:rPr lang="ru-RU" altLang="en-US" sz="2800" b="1">
                <a:latin typeface="Times New Roman" panose="02020603050405020304" charset="0"/>
                <a:cs typeface="Times New Roman" panose="02020603050405020304" charset="0"/>
              </a:rPr>
              <a:t>Основные методы расчёта</a:t>
            </a:r>
            <a:endParaRPr lang="ru-RU" altLang="en-US" sz="2800" b="1">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a:xfrm>
            <a:off x="609600" y="843915"/>
            <a:ext cx="10972165" cy="5283835"/>
          </a:xfrm>
        </p:spPr>
        <p:txBody>
          <a:bodyPr/>
          <a:p>
            <a:r>
              <a:rPr lang="ru-RU" altLang="en-US" sz="1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Многоуровневого распределения.</a:t>
            </a:r>
            <a:r>
              <a:rPr lang="ru-RU" altLang="en-US" sz="1600"/>
              <a:t> Этот метод предусматривает включение в итоговую сумму прямых и косвенных издержек. Последние складываются отдельно и поровну распределяются на все отделы/цеха, участвующие в производственном процессе.</a:t>
            </a:r>
            <a:endParaRPr lang="ru-RU" altLang="en-US" sz="1600"/>
          </a:p>
          <a:p>
            <a:r>
              <a:rPr lang="ru-RU" altLang="en-US" sz="1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Эквивалентных коэффициентов. </a:t>
            </a:r>
            <a:r>
              <a:rPr lang="ru-RU" altLang="en-US" sz="1600"/>
              <a:t>Такой способ расчёта используется в тех случаях, когда требуется определение стоимости похожей продукции (например, костюмов разных моделей). В этом случае выбирается базовый продукт, на основе показателей которого будет вестись расчёт. Себестоимость остальной продукции будет умножена на коэффициент эквивалентности, способный упростить и ускорить вычисления.</a:t>
            </a:r>
            <a:endParaRPr lang="ru-RU" altLang="en-US" sz="1600"/>
          </a:p>
          <a:p>
            <a:r>
              <a:rPr lang="ru-RU" altLang="en-US" sz="1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Попередельный</a:t>
            </a:r>
            <a:r>
              <a:rPr lang="ru-RU" altLang="en-US" sz="1600"/>
              <a:t>. Этот метод эффективен в случае многоэтапного производства. Он предусматривает расчёт себестоимости продукции для каждой стадии её изготовления. Полученные результаты суммируются. Кроме этого, данный метод дает возможность определить наиболее затратные этапы производства. Благодаря этому можно будет принять оперативные меры по оптимизации процессов и существенно снизить себестоимость товара.</a:t>
            </a:r>
            <a:endParaRPr lang="ru-RU" altLang="en-US" sz="1600"/>
          </a:p>
          <a:p>
            <a:r>
              <a:rPr lang="ru-RU" altLang="en-US" sz="1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Директ-костинга.</a:t>
            </a:r>
            <a:r>
              <a:rPr lang="ru-RU" altLang="en-US" sz="1600"/>
              <a:t> Данный способ расчёта даёт возможность оценить влияние переменных расходов на итоговый результат. Во время вычислений специалисты отделяют постоянные издержки от переменных, и рассчитывают их отдельно. Затем обе цифры складываются и получается итоговая себестоимость.</a:t>
            </a:r>
            <a:endParaRPr lang="ru-RU" altLang="en-US" sz="1600"/>
          </a:p>
          <a:p>
            <a:r>
              <a:rPr lang="ru-RU" altLang="en-US" sz="1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Попроцессный.</a:t>
            </a:r>
            <a:r>
              <a:rPr lang="ru-RU" altLang="en-US" sz="1600"/>
              <a:t> Такой способ подходит для предприятий, изготавливающих однотипные изделия. При расчёте сразу учитываются все предвиденные и непредвиденные расходы, что позволяет получить среднее значение за определённый промежуток времени (например себестоимость костюма в январе текущего года).</a:t>
            </a:r>
            <a:endParaRPr lang="ru-RU" altLang="en-US" sz="1600"/>
          </a:p>
          <a:p>
            <a:r>
              <a:rPr lang="ru-RU" altLang="en-US" sz="1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Позаказный.</a:t>
            </a:r>
            <a:r>
              <a:rPr lang="ru-RU" altLang="en-US" sz="1600"/>
              <a:t> Этот метод предусматривает индивидуальный расчёт для каждого заказа. Он используется только в тех случаях, когда предприятие занимается изготовлением продукции на протяжении длительного периода (например, сборка самолёта в течение 1 года).</a:t>
            </a:r>
            <a:endParaRPr lang="ru-RU"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pPr algn="ctr"/>
            <a:r>
              <a:rPr lang="ru-RU" altLang="en-US" b="1"/>
              <a:t>Пример расчёта</a:t>
            </a:r>
            <a:endParaRPr lang="ru-RU" altLang="en-US" b="1"/>
          </a:p>
        </p:txBody>
      </p:sp>
      <p:sp>
        <p:nvSpPr>
          <p:cNvPr id="3" name="Замещающее содержимое 2"/>
          <p:cNvSpPr>
            <a:spLocks noGrp="1"/>
          </p:cNvSpPr>
          <p:nvPr>
            <p:ph sz="half" idx="1"/>
          </p:nvPr>
        </p:nvSpPr>
        <p:spPr/>
        <p:txBody>
          <a:bodyPr/>
          <a:p>
            <a:r>
              <a:rPr lang="ru-RU" altLang="en-US" sz="1600" b="1"/>
              <a:t>Машиностроительный завод в месяц изготавливает 50 одинаковых металлических деталей для различной сельскохозяйственной техники. В этом случае затраты предприятия будут следующими:</a:t>
            </a:r>
            <a:endParaRPr lang="ru-RU" altLang="en-US" sz="1600" b="1"/>
          </a:p>
          <a:p>
            <a:endParaRPr lang="ru-RU" altLang="en-US" sz="1600"/>
          </a:p>
          <a:p>
            <a:pPr marL="0" indent="0">
              <a:buNone/>
            </a:pPr>
            <a:r>
              <a:rPr lang="ru-RU" altLang="en-US" sz="1600"/>
              <a:t>-закупка сырья (лом чёрного металла на переплавку) - 200 тыс. рублей;</a:t>
            </a:r>
            <a:endParaRPr lang="ru-RU" altLang="en-US" sz="1600"/>
          </a:p>
          <a:p>
            <a:pPr marL="0" indent="0">
              <a:buNone/>
            </a:pPr>
            <a:r>
              <a:rPr lang="ru-RU" altLang="en-US" sz="1600"/>
              <a:t>-производственные расходы - 500 тыс. рублей;</a:t>
            </a:r>
            <a:endParaRPr lang="ru-RU" altLang="en-US" sz="1600"/>
          </a:p>
          <a:p>
            <a:pPr marL="0" indent="0">
              <a:buNone/>
            </a:pPr>
            <a:r>
              <a:rPr lang="ru-RU" altLang="en-US" sz="1600"/>
              <a:t>-оплата труда - 300 тыс. рублей;</a:t>
            </a:r>
            <a:endParaRPr lang="ru-RU" altLang="en-US" sz="1600"/>
          </a:p>
          <a:p>
            <a:pPr marL="0" indent="0">
              <a:buNone/>
            </a:pPr>
            <a:r>
              <a:rPr lang="ru-RU" altLang="en-US" sz="1600"/>
              <a:t>-налоговые отчисления - 50 тыс. рублей;</a:t>
            </a:r>
            <a:endParaRPr lang="ru-RU" altLang="en-US" sz="1600"/>
          </a:p>
          <a:p>
            <a:pPr marL="0" indent="0">
              <a:buNone/>
            </a:pPr>
            <a:r>
              <a:rPr lang="ru-RU" altLang="en-US" sz="1600"/>
              <a:t>-затраты на реализацию - 10% от себестоимости деталей.</a:t>
            </a:r>
            <a:endParaRPr lang="ru-RU" altLang="en-US" sz="1600"/>
          </a:p>
          <a:p>
            <a:r>
              <a:rPr lang="ru-RU" altLang="en-US" sz="1600"/>
              <a:t>Себестоимость всей партии деталей будет равна: С = 200000 + 500000 + 300000 + 50000 = 1050000 рублей. Всего 10% от этой суммы будет израсходовано на реализацию товара (погрузка, доставка, разгрузка): РТ = 1050000 х 0,1 = 105000 рублей. Итоговая себестоимость одного костюма составит: ИС = (С + РТ)/50 = (1050000 + 105000)/50 = 23100 рублей.</a:t>
            </a:r>
            <a:endParaRPr lang="ru-RU" altLang="en-US" sz="1600"/>
          </a:p>
        </p:txBody>
      </p:sp>
      <p:pic>
        <p:nvPicPr>
          <p:cNvPr id="5" name="Замещающее содержимое 4" descr="счёты"/>
          <p:cNvPicPr>
            <a:picLocks noChangeAspect="1"/>
          </p:cNvPicPr>
          <p:nvPr>
            <p:ph sz="half" idx="2"/>
          </p:nvPr>
        </p:nvPicPr>
        <p:blipFill>
          <a:blip r:embed="rId1"/>
          <a:stretch>
            <a:fillRect/>
          </a:stretch>
        </p:blipFill>
        <p:spPr>
          <a:xfrm>
            <a:off x="6197600" y="2233295"/>
            <a:ext cx="5384800" cy="2835275"/>
          </a:xfrm>
          <a:prstGeom prst="rect">
            <a:avLst/>
          </a:prstGeom>
        </p:spPr>
      </p:pic>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4686</Words>
  <Application>WPS Presentation</Application>
  <PresentationFormat>宽屏</PresentationFormat>
  <Paragraphs>42</Paragraphs>
  <Slides>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SimSun</vt:lpstr>
      <vt:lpstr>Wingdings</vt:lpstr>
      <vt:lpstr>Calibri Light</vt:lpstr>
      <vt:lpstr>Arial Unicode MS</vt:lpstr>
      <vt:lpstr>Calibri</vt:lpstr>
      <vt:lpstr>Microsoft YaHei</vt:lpstr>
      <vt:lpstr>Times New Roman</vt:lpstr>
      <vt:lpstr>Artifakt Element Heavy</vt:lpstr>
      <vt:lpstr>Green Color</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WPS_1725663182</cp:lastModifiedBy>
  <cp:revision>2</cp:revision>
  <dcterms:created xsi:type="dcterms:W3CDTF">2024-10-17T15:25:34Z</dcterms:created>
  <dcterms:modified xsi:type="dcterms:W3CDTF">2024-10-17T16:32:20Z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1049-12.2.0.18283</vt:lpwstr>
  </property>
  <property fmtid="{D5CDD505-2E9C-101B-9397-08002B2CF9AE}" pid="3" name="ICV">
    <vt:lpwstr>197198C7E86A410CB09EC8BF8D70AF4E_12</vt:lpwstr>
  </property>
</Properties>
</file>