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0" r:id="rId3"/>
    <p:sldId id="257" r:id="rId4"/>
    <p:sldId id="258" r:id="rId5"/>
    <p:sldId id="284" r:id="rId6"/>
    <p:sldId id="285" r:id="rId7"/>
    <p:sldId id="289" r:id="rId8"/>
    <p:sldId id="286" r:id="rId9"/>
    <p:sldId id="261" r:id="rId10"/>
    <p:sldId id="259" r:id="rId11"/>
    <p:sldId id="262" r:id="rId12"/>
    <p:sldId id="263" r:id="rId13"/>
    <p:sldId id="260" r:id="rId14"/>
    <p:sldId id="275" r:id="rId15"/>
    <p:sldId id="265" r:id="rId16"/>
    <p:sldId id="267" r:id="rId17"/>
    <p:sldId id="274" r:id="rId18"/>
    <p:sldId id="277" r:id="rId19"/>
    <p:sldId id="279" r:id="rId20"/>
    <p:sldId id="280" r:id="rId21"/>
    <p:sldId id="266" r:id="rId22"/>
    <p:sldId id="288" r:id="rId23"/>
    <p:sldId id="282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6353B-392F-4070-BB2E-EB9E211BF25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72140-57A3-454D-B32F-D49FA8E28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1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2140-57A3-454D-B32F-D49FA8E285A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54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1C8C-D210-4FAF-8006-5FC3FD741269}" type="datetime1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36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796C-BF8E-4ECA-9724-C3FE710CD23A}" type="datetime1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5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9DEA-2829-4487-AB8C-61C5F4052927}" type="datetime1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12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022DF-DD1A-412E-B1D5-D9ACBF1AA95A}" type="datetime1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2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9FEE-81AD-4040-ADF8-216C5A10E3AA}" type="datetime1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2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2C01-A20E-4224-9EA2-BC4E37F158FD}" type="datetime1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03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73A4-FCD7-44C0-832B-9D208E6B092A}" type="datetime1">
              <a:rPr lang="ru-RU" smtClean="0"/>
              <a:t>29.04.2023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53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95D9-F1F6-400B-A40E-C204EA64B834}" type="datetime1">
              <a:rPr lang="ru-RU" smtClean="0"/>
              <a:t>29.04.2023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7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9DE4-40C3-45E2-86B8-E0983F49375B}" type="datetime1">
              <a:rPr lang="ru-RU" smtClean="0"/>
              <a:t>29.04.2023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8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82AD-1465-4B27-AEF8-675670C57D7E}" type="datetime1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9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DD8-0F8D-4B51-8944-2D3A1859E4D5}" type="datetime1">
              <a:rPr lang="ru-RU" smtClean="0"/>
              <a:t>29.04.2023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6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071E-7F41-4996-BD22-3F9F45526F8A}" type="datetime1">
              <a:rPr lang="ru-RU" smtClean="0"/>
              <a:t>29.04.2023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44CC-E59D-4DE4-A812-18BC91402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29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Затухающие и вынужденные колебания. Резонанс.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Затухающие колебания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2064" y="1628800"/>
            <a:ext cx="3081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Колебания при наличии сил сопротивления являются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затухающими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izikaklass.ru/images/10_klass/illustration-ch-4/9/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00778"/>
            <a:ext cx="4667250" cy="209655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pka.ru/fizika_9/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375" y="4005064"/>
            <a:ext cx="2304255" cy="204447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5" y="414657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изменяется механическая энергия при затухающих колебаниях? Какие превращения энергии происходят при этом?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1704" y="5587870"/>
            <a:ext cx="5292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 :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механическая энергия превращается во внутреннюю. Механическая энергия расходуется на работу по преодолению сил сопротивления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1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Затухающие колебания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9133" y="1628800"/>
            <a:ext cx="49569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Подвесьте на длинную нить сначала маленький шарик, а затем кубик большого размера. Определите с помощью  секундомера период их колебаний и время затухания этих колебаний. Сделайте вывод.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9133" y="3908955"/>
            <a:ext cx="4746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</a:t>
            </a:r>
            <a:r>
              <a:rPr lang="ru-RU" b="1" dirty="0" smtClean="0"/>
              <a:t> чем </a:t>
            </a:r>
            <a:r>
              <a:rPr lang="ru-RU" b="1" dirty="0"/>
              <a:t>большее сопротивление испытывает колеблющееся тело, тем быстрее убывает амплитуда и скорее прекращаются колебания</a:t>
            </a:r>
          </a:p>
        </p:txBody>
      </p:sp>
      <p:pic>
        <p:nvPicPr>
          <p:cNvPr id="3074" name="Picture 2" descr="C:\Users\Elena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08" y="3908955"/>
            <a:ext cx="3094642" cy="189630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lena\Pictures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85" y="1628800"/>
            <a:ext cx="3094642" cy="192743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4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Применение затухающих колебаний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techautoport.ru/wp-content/uploads/2016/09/Amort_razrez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68761"/>
            <a:ext cx="2952328" cy="244865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628800"/>
            <a:ext cx="45365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автомобилях применяются специальные амортизаторы  для гашения колебаний кузова при езде по неровной дороге, при колебаниях кузова связанный с ним поршень движется в цилиндре, заполненном жидкостью. Жидкость перетекает через отверстия в поршне, что приводит к появлению больших сил сопротивления и быстрому затуханию колебаний.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102" name="Picture 6" descr="http://zetra.com.ua/imgs/000/630/678/364097_570x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2044869" cy="197879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persey.if.ua/persey/images/stories/construction/Amortyzato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69" y="4077072"/>
            <a:ext cx="2520280" cy="231631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Вынужденные  колебания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1345" y="12774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нужно сделать, чтобы колебания длились неограниченно долго?</a:t>
            </a:r>
            <a:endParaRPr lang="ru-RU" dirty="0"/>
          </a:p>
        </p:txBody>
      </p:sp>
      <p:pic>
        <p:nvPicPr>
          <p:cNvPr id="5122" name="Picture 2" descr="https://ds04.infourok.ru/uploads/ex/043f/000b6266-33e458b9/hello_html_784763f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2287"/>
            <a:ext cx="3400425" cy="184785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ifki.org/data/media/567/bozhya-korovka-animatsionnaya-kartinka-010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41" y="1122058"/>
            <a:ext cx="1419225" cy="107632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lena\Pictures\213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238" y="3959472"/>
            <a:ext cx="1882148" cy="192952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lena\Pictures\27.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2" y="4149081"/>
            <a:ext cx="4960334" cy="1825754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64914" y="219838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Вынужденными</a:t>
            </a:r>
            <a:r>
              <a:rPr lang="ru-RU" sz="2400" dirty="0" smtClean="0"/>
              <a:t> колебаниями  называются колебания,  происходящие под действием внешней периодической силы.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5597481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587" y="5974835"/>
            <a:ext cx="827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 установившихся вынужденных колебаниях частота колебаний всегда равна частоте  внешней периодически действующей силы.</a:t>
            </a:r>
            <a:endParaRPr lang="ru-RU" dirty="0"/>
          </a:p>
        </p:txBody>
      </p:sp>
      <p:pic>
        <p:nvPicPr>
          <p:cNvPr id="15" name="Picture 7" descr="http://www.mobiw.ru/files/images/raznoe/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943" y="1279221"/>
            <a:ext cx="952500" cy="76200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Исторический факт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40324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1908 г. В Петербурге сильно раскачался и в результате этого обрушился Египетский мост через речку Фонтанка, когда по нему проходил маршевым шагом ( в ногу) кавалерийский эскадрон.</a:t>
            </a:r>
          </a:p>
          <a:p>
            <a:endParaRPr lang="ru-RU" dirty="0"/>
          </a:p>
        </p:txBody>
      </p:sp>
      <p:pic>
        <p:nvPicPr>
          <p:cNvPr id="7" name="Picture 2" descr="http://4.bp.blogspot.com/_Zev81onBbJc/Sw7ir90c2ZI/AAAAAAAAIjs/P3d5wq9it5A/s1600/Egyptian_Bridge_dis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268" y="1844824"/>
            <a:ext cx="4176464" cy="352839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0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Резонанс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C:\Users\Elena\Pictures\27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2" y="4581128"/>
            <a:ext cx="4960334" cy="186473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762" y="141277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Плавно увеличивая частоту внешней силы, амплитуда колебаний постепенно возрастает. Она достигает максимума, когда внешняя сила действует в такт со свободными колебаниями.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9297" y="2408114"/>
            <a:ext cx="81286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Резкое возрастание амплитуды  вынужденных колебаний при совпадении частоты изменения внешней силы </a:t>
            </a:r>
            <a:r>
              <a:rPr lang="el-GR" dirty="0" smtClean="0">
                <a:latin typeface="Calibri"/>
              </a:rPr>
              <a:t>ω</a:t>
            </a:r>
            <a:r>
              <a:rPr lang="ru-RU" dirty="0" smtClean="0"/>
              <a:t>, действующей на систему, с частотой ее свободных колебаний </a:t>
            </a:r>
            <a:r>
              <a:rPr lang="el-GR" dirty="0" smtClean="0">
                <a:latin typeface="Calibri"/>
              </a:rPr>
              <a:t>ω₀</a:t>
            </a:r>
            <a:r>
              <a:rPr lang="ru-RU" dirty="0" smtClean="0"/>
              <a:t> называется  </a:t>
            </a: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резонансом.</a:t>
            </a:r>
            <a:r>
              <a:rPr lang="ru-RU" dirty="0" smtClean="0"/>
              <a:t> </a:t>
            </a:r>
          </a:p>
          <a:p>
            <a:r>
              <a:rPr lang="en-US" dirty="0" smtClean="0"/>
              <a:t>(</a:t>
            </a:r>
            <a:r>
              <a:rPr lang="ru-RU" dirty="0" smtClean="0"/>
              <a:t>Латинское  </a:t>
            </a:r>
            <a:r>
              <a:rPr lang="en-US" dirty="0" err="1" smtClean="0"/>
              <a:t>resonans</a:t>
            </a:r>
            <a:r>
              <a:rPr lang="en-US" dirty="0" smtClean="0"/>
              <a:t> </a:t>
            </a:r>
            <a:r>
              <a:rPr lang="ru-RU" dirty="0" smtClean="0"/>
              <a:t>– дающий отзвук).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841884"/>
            <a:ext cx="441909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ω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= </a:t>
            </a:r>
            <a:r>
              <a:rPr lang="el-GR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ω₀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- условие резонанса</a:t>
            </a:r>
            <a:endParaRPr lang="ru-RU" sz="2800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03494"/>
            <a:ext cx="2542976" cy="232662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3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Резонанс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1" y="1484784"/>
            <a:ext cx="4086225" cy="366712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5262456"/>
            <a:ext cx="4176464" cy="147732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Изменение  амплитуды вынужденных колебаний в зависимости от частоты при различных коэффициентах трения и одной и той же амплитуде внешней силы.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45573" y="1484784"/>
            <a:ext cx="35283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Возрастание амплитуды вынужденных колебаний при резонансе выражено тем отчетливее, чем меньше трение в системе. В системе с малым трением амплитуда колебаний при резонансе может быть очень большой даже, когда внешняя сила мала. Но большая амплитуда устанавливается только спустя продолжительное время после начала действия внешней силы.</a:t>
            </a:r>
            <a:endParaRPr lang="ru-RU" dirty="0"/>
          </a:p>
        </p:txBody>
      </p:sp>
      <p:pic>
        <p:nvPicPr>
          <p:cNvPr id="7170" name="Picture 2" descr="C:\Users\Elena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79929"/>
            <a:ext cx="1764196" cy="11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lena\Pictures\Рисунок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884" y="4941168"/>
            <a:ext cx="167863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1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Резонанс играет большую роль в разнообразных явлениях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Вредную</a:t>
            </a:r>
          </a:p>
          <a:p>
            <a:pPr marL="0" indent="0">
              <a:buNone/>
            </a:pPr>
            <a:r>
              <a:rPr lang="ru-RU" altLang="ru-RU" sz="2000" dirty="0"/>
              <a:t>Разрушение моста в результате того, что по нему шли маршевым </a:t>
            </a:r>
            <a:r>
              <a:rPr lang="ru-RU" altLang="ru-RU" sz="2000" dirty="0" smtClean="0"/>
              <a:t>шагом</a:t>
            </a:r>
          </a:p>
          <a:p>
            <a:pPr marL="0" indent="0">
              <a:buNone/>
            </a:pPr>
            <a:r>
              <a:rPr lang="ru-RU" altLang="ru-RU" sz="2000" dirty="0"/>
              <a:t>Резонанс моста под действием периодических толчков при прохождении поезда по стыкам </a:t>
            </a:r>
            <a:r>
              <a:rPr lang="ru-RU" altLang="ru-RU" sz="2000" dirty="0" smtClean="0"/>
              <a:t>рельсов.</a:t>
            </a:r>
          </a:p>
          <a:p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000" dirty="0"/>
              <a:t>Известны случаи, когда целые корабли входили в резонанс при определённых числах оборотов гребного вала</a:t>
            </a:r>
            <a:endParaRPr lang="ru-RU" sz="2000" dirty="0"/>
          </a:p>
        </p:txBody>
      </p:sp>
      <p:pic>
        <p:nvPicPr>
          <p:cNvPr id="5" name="Picture 4" descr="http://i.artfile.ru/1920x1335_529809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3" y="4293096"/>
            <a:ext cx="374441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abcnews.go.com/images/international/gty_costa_concordia_lb_150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65" y="3789040"/>
            <a:ext cx="364535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images1.hellotrade.com/data2/WI/SU/HTVENDOR-4043820/data2-gc-vc-htvendor-4043820-components-com_virtuemart-shop_image-product-270d28ae9f8d0ed28c8876464d-250x25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8960"/>
            <a:ext cx="151216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9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Резонанс играет большую роль в разнообразных явлениях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86054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990000"/>
                </a:solidFill>
              </a:rPr>
              <a:t>Вредную</a:t>
            </a:r>
          </a:p>
          <a:p>
            <a:pPr marL="0" indent="0">
              <a:buNone/>
            </a:pPr>
            <a:r>
              <a:rPr lang="ru-RU" sz="2000" dirty="0" smtClean="0"/>
              <a:t>Сильное раскачивание железнодорожного вагона при совпадении собственной частоты колебаний на рессорах с частотой ударов колес на стыках рельсов.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Сильное раскачивание пароходов на волнах.</a:t>
            </a:r>
          </a:p>
          <a:p>
            <a:pPr marL="0" indent="0">
              <a:buNone/>
            </a:pPr>
            <a:r>
              <a:rPr lang="ru-RU" sz="2000" dirty="0" smtClean="0"/>
              <a:t>В тех случаях, когда резонанс может нанести ущерб, принимают меры, для его устранения. Для этого нужно заранее рассчитать частоты колебаний машин, фундаментов, средств транспорта и т.д. , чтобы при их эксплуатации резонанс не смог наступить.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Например, многие заводские станки, отдельные части которых совершают колебания, устанавливают на массивном фундаменте.</a:t>
            </a:r>
            <a:endParaRPr lang="ru-RU" sz="2000" dirty="0"/>
          </a:p>
        </p:txBody>
      </p:sp>
      <p:pic>
        <p:nvPicPr>
          <p:cNvPr id="19458" name="Picture 2" descr="http://helikon.com.ua/wp-content/uploads/stroy-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53037"/>
            <a:ext cx="3024336" cy="252028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5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Резонанс играет большую роль в разнообразных явлениях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990000"/>
                </a:solidFill>
              </a:rPr>
              <a:t>Полезную</a:t>
            </a:r>
          </a:p>
          <a:p>
            <a:pPr marL="0" indent="0">
              <a:buNone/>
            </a:pPr>
            <a:r>
              <a:rPr lang="ru-RU" sz="2000" b="1" dirty="0"/>
              <a:t>На явлении резонанса основало действие прибора, предназначенного для определения частоты переменного тока, сила которого изменяется по гармоническому закону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Тяжелый язык большого колокола может раскачать даже ребенок, если он будет натягивать веревку с периодом  свободных колебаний языка. Но самый сильный человек не раскачает язык, дергая веревку не в резонанс.</a:t>
            </a:r>
          </a:p>
          <a:p>
            <a:endParaRPr lang="ru-RU" dirty="0"/>
          </a:p>
        </p:txBody>
      </p:sp>
      <p:pic>
        <p:nvPicPr>
          <p:cNvPr id="5" name="Picture 2" descr="http://www.jsulib.ru/Lib/Articles/999/329/03.files/image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3" y="4097141"/>
            <a:ext cx="3400425" cy="210502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roza.ru/pics/2011/11/22/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31" y="4097141"/>
            <a:ext cx="3312368" cy="22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3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презентации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Повторение темы «Гармонические колебания»</a:t>
            </a:r>
          </a:p>
          <a:p>
            <a:r>
              <a:rPr lang="ru-RU" dirty="0" smtClean="0"/>
              <a:t>Затухающие колебания</a:t>
            </a:r>
          </a:p>
          <a:p>
            <a:r>
              <a:rPr lang="ru-RU" dirty="0" smtClean="0"/>
              <a:t>Вынужденные колебания</a:t>
            </a:r>
          </a:p>
          <a:p>
            <a:r>
              <a:rPr lang="ru-RU" dirty="0" smtClean="0"/>
              <a:t>Резонанс</a:t>
            </a:r>
          </a:p>
          <a:p>
            <a:r>
              <a:rPr lang="ru-RU" dirty="0" smtClean="0"/>
              <a:t>Роль резонанса в разнообразных явлениях</a:t>
            </a:r>
          </a:p>
          <a:p>
            <a:r>
              <a:rPr lang="ru-RU" dirty="0" smtClean="0"/>
              <a:t>Контрольные вопросы и задания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19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Резонанс играет большую роль в разнообразных явлениях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42484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</a:rPr>
              <a:t>Полезную</a:t>
            </a:r>
          </a:p>
          <a:p>
            <a:r>
              <a:rPr lang="ru-RU" sz="2000" dirty="0" err="1" smtClean="0"/>
              <a:t>Магнитно</a:t>
            </a:r>
            <a:r>
              <a:rPr lang="ru-RU" sz="2000" dirty="0" smtClean="0"/>
              <a:t> -</a:t>
            </a:r>
            <a:r>
              <a:rPr lang="ru-RU" sz="2000" dirty="0" err="1" smtClean="0"/>
              <a:t>резонаансная</a:t>
            </a:r>
            <a:r>
              <a:rPr lang="ru-RU" sz="2000" dirty="0" smtClean="0"/>
              <a:t> томография </a:t>
            </a:r>
            <a:r>
              <a:rPr lang="ru-RU" sz="2000" dirty="0"/>
              <a:t>(МРТ) </a:t>
            </a:r>
            <a:r>
              <a:rPr lang="ru-RU" sz="2000" dirty="0" smtClean="0"/>
              <a:t>способ  получения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 err="1" smtClean="0"/>
              <a:t>томографи-ческих</a:t>
            </a:r>
            <a:r>
              <a:rPr lang="ru-RU" sz="2000" dirty="0" smtClean="0"/>
              <a:t> медицинских </a:t>
            </a:r>
            <a:r>
              <a:rPr lang="ru-RU" sz="2000" dirty="0"/>
              <a:t>изображений для исследования внутренних органов и тканей с использованием явления </a:t>
            </a:r>
            <a:r>
              <a:rPr lang="ru-RU" sz="2000" dirty="0" smtClean="0"/>
              <a:t>ядерного магнитного резонанса.</a:t>
            </a:r>
            <a:endParaRPr lang="ru-RU" sz="2000" dirty="0"/>
          </a:p>
        </p:txBody>
      </p:sp>
      <p:pic>
        <p:nvPicPr>
          <p:cNvPr id="2050" name="Picture 2" descr="http://diagnozlab.com/wp-content/uploads/2016/09/4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672408" cy="285861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283804"/>
            <a:ext cx="4302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Резонаторы в музыкальных инструментах</a:t>
            </a:r>
            <a:endParaRPr lang="ru-RU" dirty="0"/>
          </a:p>
        </p:txBody>
      </p:sp>
      <p:pic>
        <p:nvPicPr>
          <p:cNvPr id="2052" name="Picture 4" descr="https://www.mencheymusic.com/wp-content/uploads/2013/08/DGB1K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5" y="4791523"/>
            <a:ext cx="2448272" cy="164834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ovosibirskaya.sindom.ru/upload/3/m/d/b/t/1_uroki-igry-na-gitare-s-nul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38958"/>
            <a:ext cx="3528392" cy="1600911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77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Контрольные вопросы и задания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Два маятника представляют собой шарики одинакового радиуса, подвешенного на нитях равной  длины. Массы шариков различны, колебания какого из маятников прекратятся быстрее?</a:t>
            </a:r>
          </a:p>
          <a:p>
            <a:r>
              <a:rPr lang="ru-RU" dirty="0" smtClean="0"/>
              <a:t>Какие колебания называют вынужденными? Приведите примеры вынужденных колебаний.</a:t>
            </a:r>
          </a:p>
          <a:p>
            <a:r>
              <a:rPr lang="ru-RU" dirty="0" smtClean="0"/>
              <a:t>Приходилось ли вам наблюдать явление резонанса дома или на улице?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Контрольные вопросы и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На рисунке изображена зависимость амплитуды установившихся колебаний маятника от частоты вынуждающей силы (резонансная кривая). Частота вынуждающей силы вначале была равна 0,5 Гц, а затем стала равна 1,0 Гц.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Во сколько раз изменилась при этом амплитуда установившихся вынужденных колебаний маятника?</a:t>
            </a:r>
          </a:p>
          <a:p>
            <a:endParaRPr lang="ru-RU" dirty="0"/>
          </a:p>
        </p:txBody>
      </p:sp>
      <p:pic>
        <p:nvPicPr>
          <p:cNvPr id="5122" name="Picture 2" descr="https://phys-ege.sdamgia.ru/get_file?id=236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2736304" cy="216024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Контрольные вопросы и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 рисунке изображена зависимость амплитуды установившихся колебаний маятника от частоты вынуждающей силы (резонансная кривая). Во сколько раз увеличилась максимальная скорость маятника при переходе от частоты 0,5 Гц к </a:t>
            </a:r>
            <a:r>
              <a:rPr lang="ru-RU" dirty="0" smtClean="0"/>
              <a:t>частоте 1,5 </a:t>
            </a:r>
            <a:r>
              <a:rPr lang="ru-RU" dirty="0" err="1" smtClean="0"/>
              <a:t>гц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5" name="Рисунок 4" descr="http://opengia.ru/resources/443216E240C8A74E4ED5541421454AFE-83225-28copy1-29-F305C73B5A229D594CD595E5E3054CBD-1-1329129261/repr-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672408" cy="3456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7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Контрольные вопросы и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На рисунке изображена зависимость амплитуды установившихся колебаний маятника от частоты вынуждающей силы (резонансная кривая).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Какова амплитуда колебаний этого маятника при резонансе? (Ответ дайте в сантиметрах.)</a:t>
            </a:r>
          </a:p>
        </p:txBody>
      </p:sp>
      <p:pic>
        <p:nvPicPr>
          <p:cNvPr id="4098" name="Picture 2" descr="https://phys-ege.sdamgia.ru/get_file?id=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2736304" cy="223224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Какие колебания называются гармоническими?</a:t>
            </a:r>
          </a:p>
          <a:p>
            <a:r>
              <a:rPr lang="ru-RU" dirty="0" smtClean="0"/>
              <a:t>Как связаны скорость и ускорение с координатой гармонических колебаний?</a:t>
            </a:r>
          </a:p>
          <a:p>
            <a:r>
              <a:rPr lang="ru-RU" dirty="0" smtClean="0"/>
              <a:t>Что называют циклической частотой? Как связаны циклическая частота и период колебаний?</a:t>
            </a:r>
          </a:p>
          <a:p>
            <a:r>
              <a:rPr lang="ru-RU" dirty="0" smtClean="0"/>
              <a:t>От чего зависит период колебаний пружинного маятника, математического маятника?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2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называют фазой колебаний? Что определяет фаза колебаний?</a:t>
            </a:r>
          </a:p>
          <a:p>
            <a:r>
              <a:rPr lang="ru-RU" dirty="0" smtClean="0"/>
              <a:t>Какие превращения энергии происходят при гармонических колебаниях?</a:t>
            </a:r>
            <a:endParaRPr lang="ru-RU" dirty="0"/>
          </a:p>
        </p:txBody>
      </p:sp>
      <p:pic>
        <p:nvPicPr>
          <p:cNvPr id="5" name="Picture 6" descr="http://fizmat.by/pic/PHYS/page98/im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5592"/>
            <a:ext cx="4464496" cy="244827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fizmat.by/pic/PHYS/page98/im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76684"/>
            <a:ext cx="2880320" cy="256101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рисунке показан график зависимости смещения определенной точки колеблющейся струны от времени. </a:t>
            </a:r>
            <a:r>
              <a:rPr lang="ru-RU" dirty="0" smtClean="0"/>
              <a:t>Чему равна  амплитуда, период и частота </a:t>
            </a:r>
            <a:r>
              <a:rPr lang="ru-RU" dirty="0"/>
              <a:t>колебаний этой </a:t>
            </a:r>
            <a:r>
              <a:rPr lang="ru-RU" dirty="0" smtClean="0"/>
              <a:t>точки?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opengia.ru/resources/EE83B9E5C390BCD2429D4AF5ABBCF8CF-105-innerimg0/repr-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81500"/>
            <a:ext cx="3305175" cy="1905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гладком горизонтальном столе пружинный маятник совершает свободные незатухающие колебания. Затем пружину заменяют на пружину </a:t>
            </a:r>
            <a:r>
              <a:rPr lang="ru-RU" dirty="0" err="1"/>
              <a:t>бόльшей</a:t>
            </a:r>
            <a:r>
              <a:rPr lang="ru-RU" dirty="0"/>
              <a:t> жёсткости, а амплитуду колебаний оставляют неизменной. Как изменятся при этом три величины: период колебаний, максимальная потенциальная энергия маятника, его максимальная кинетическая энергия</a:t>
            </a:r>
            <a:r>
              <a:rPr lang="ru-RU" dirty="0" smtClean="0"/>
              <a:t>?</a:t>
            </a:r>
          </a:p>
          <a:p>
            <a:pPr lvl="0"/>
            <a:r>
              <a:rPr lang="ru-RU" dirty="0"/>
              <a:t>Для каждой величины определите соответствующий характер изменения: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1) увеличится</a:t>
            </a:r>
          </a:p>
          <a:p>
            <a:r>
              <a:rPr lang="ru-RU" dirty="0" smtClean="0"/>
              <a:t>2) уменьшится</a:t>
            </a:r>
          </a:p>
          <a:p>
            <a:r>
              <a:rPr lang="ru-RU" dirty="0" smtClean="0"/>
              <a:t>3) не изменится</a:t>
            </a:r>
          </a:p>
          <a:p>
            <a:pPr lvl="0"/>
            <a:r>
              <a:rPr lang="ru-RU" dirty="0"/>
              <a:t>Запишите в таблицу выбранные цифры для каждой физической величины. Цифры в ответе могут повторяться.</a:t>
            </a:r>
            <a:endParaRPr lang="ru-RU" b="1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76814"/>
              </p:ext>
            </p:extLst>
          </p:nvPr>
        </p:nvGraphicFramePr>
        <p:xfrm>
          <a:off x="4788024" y="3841414"/>
          <a:ext cx="3898776" cy="1476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9592"/>
                <a:gridCol w="1299592"/>
                <a:gridCol w="129959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Период колебаний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Максимальная потенциальная энергия маятника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Максимальная кинетическая энергия маятника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 dirty="0">
                        <a:effectLst/>
                        <a:latin typeface="Calibri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405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Математический маятник с периодом колебаний </a:t>
            </a:r>
            <a:r>
              <a:rPr lang="ru-RU" i="1" dirty="0"/>
              <a:t>Т</a:t>
            </a:r>
            <a:r>
              <a:rPr lang="ru-RU" dirty="0"/>
              <a:t> отклонили на небольшой угол от положения равновесия и отпустили с начальной скоростью равной нулю (см. рисунок). Через какое время (в долях периода) после этого кинетическая энергия маятника во второй раз достигнет максимума? Сопротивлением воздуха пренебречь.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Математический маятник с периодом колебаний </a:t>
            </a:r>
            <a:r>
              <a:rPr lang="ru-RU" i="1" dirty="0"/>
              <a:t>Т</a:t>
            </a:r>
            <a:r>
              <a:rPr lang="ru-RU" dirty="0"/>
              <a:t> отклонили на небольшой угол от положения равновесия и отпустили с начальной скоростью, равной нулю (см. рисунок). Через какое время (в долях периода) после этого потенциальная энергия маятника в первый раз вновь достигнет максимума? Сопротивлением воздуха пренебречь.</a:t>
            </a:r>
          </a:p>
        </p:txBody>
      </p:sp>
      <p:pic>
        <p:nvPicPr>
          <p:cNvPr id="6146" name="Picture 2" descr="https://phys-ege.sdamgia.ru/get_file?id=79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31862"/>
            <a:ext cx="136815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Повторение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Как изменится период малых колебаний математического маятника, если его длину увеличить в 4 раза?</a:t>
            </a:r>
          </a:p>
          <a:p>
            <a:r>
              <a:rPr lang="ru-RU" dirty="0"/>
              <a:t>Период колебаний потенциальной энергии пружинного маятника 1 с. Каким будет период ее колебаний, если и массу груза маятника, и жесткость пружины увеличить в 4 раза?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Зависимости некоторых величин от времени имеют вид:</a:t>
            </a:r>
          </a:p>
          <a:p>
            <a:r>
              <a:rPr lang="ru-RU" i="1" dirty="0"/>
              <a:t>х</a:t>
            </a:r>
            <a:r>
              <a:rPr lang="ru-RU" baseline="-25000" dirty="0"/>
              <a:t>1</a:t>
            </a:r>
            <a:r>
              <a:rPr lang="ru-RU" i="1" dirty="0"/>
              <a:t> </a:t>
            </a:r>
            <a:r>
              <a:rPr lang="ru-RU" dirty="0"/>
              <a:t>= 10</a:t>
            </a:r>
            <a:r>
              <a:rPr lang="ru-RU" baseline="30000" dirty="0"/>
              <a:t>-2</a:t>
            </a:r>
            <a:r>
              <a:rPr lang="ru-RU" dirty="0"/>
              <a:t>sin (2t</a:t>
            </a:r>
            <a:r>
              <a:rPr lang="ru-RU" i="1" dirty="0"/>
              <a:t> </a:t>
            </a:r>
            <a:r>
              <a:rPr lang="ru-RU" dirty="0"/>
              <a:t>+ </a:t>
            </a:r>
            <a:r>
              <a:rPr lang="ru-RU" i="1" dirty="0"/>
              <a:t>π/</a:t>
            </a:r>
            <a:r>
              <a:rPr lang="ru-RU" dirty="0"/>
              <a:t>3 ); </a:t>
            </a:r>
          </a:p>
          <a:p>
            <a:r>
              <a:rPr lang="ru-RU" i="1" dirty="0"/>
              <a:t>х</a:t>
            </a:r>
            <a:r>
              <a:rPr lang="ru-RU" baseline="-25000" dirty="0"/>
              <a:t>2</a:t>
            </a:r>
            <a:r>
              <a:rPr lang="ru-RU" i="1" dirty="0"/>
              <a:t> </a:t>
            </a:r>
            <a:r>
              <a:rPr lang="ru-RU" dirty="0"/>
              <a:t>= 0,1sin (2t</a:t>
            </a:r>
            <a:r>
              <a:rPr lang="ru-RU" baseline="30000" dirty="0"/>
              <a:t>2</a:t>
            </a:r>
            <a:r>
              <a:rPr lang="ru-RU" dirty="0"/>
              <a:t>);</a:t>
            </a:r>
          </a:p>
          <a:p>
            <a:r>
              <a:rPr lang="ru-RU" i="1" dirty="0"/>
              <a:t>х</a:t>
            </a:r>
            <a:r>
              <a:rPr lang="ru-RU" baseline="-25000" dirty="0"/>
              <a:t>3</a:t>
            </a:r>
            <a:r>
              <a:rPr lang="ru-RU" i="1" dirty="0"/>
              <a:t> </a:t>
            </a:r>
            <a:r>
              <a:rPr lang="ru-RU" dirty="0"/>
              <a:t>= 0,01sin (3√</a:t>
            </a:r>
            <a:r>
              <a:rPr lang="en-US" dirty="0"/>
              <a:t>t</a:t>
            </a:r>
            <a:r>
              <a:rPr lang="ru-RU" dirty="0"/>
              <a:t> );</a:t>
            </a:r>
          </a:p>
          <a:p>
            <a:r>
              <a:rPr lang="ru-RU" i="1" dirty="0"/>
              <a:t>х</a:t>
            </a:r>
            <a:r>
              <a:rPr lang="ru-RU" baseline="-25000" dirty="0"/>
              <a:t>4</a:t>
            </a:r>
            <a:r>
              <a:rPr lang="ru-RU" i="1" dirty="0"/>
              <a:t> </a:t>
            </a:r>
            <a:r>
              <a:rPr lang="ru-RU" dirty="0"/>
              <a:t>= 0,05t </a:t>
            </a:r>
            <a:r>
              <a:rPr lang="ru-RU" dirty="0" err="1"/>
              <a:t>sin</a:t>
            </a:r>
            <a:r>
              <a:rPr lang="ru-RU" dirty="0"/>
              <a:t> (2t</a:t>
            </a:r>
            <a:r>
              <a:rPr lang="ru-RU" i="1" dirty="0"/>
              <a:t> </a:t>
            </a:r>
            <a:r>
              <a:rPr lang="ru-RU" dirty="0"/>
              <a:t>+ </a:t>
            </a:r>
            <a:r>
              <a:rPr lang="ru-RU" i="1" dirty="0"/>
              <a:t>π/</a:t>
            </a:r>
            <a:r>
              <a:rPr lang="ru-RU" dirty="0"/>
              <a:t>3 ).</a:t>
            </a:r>
          </a:p>
          <a:p>
            <a:r>
              <a:rPr lang="ru-RU" dirty="0"/>
              <a:t>Какая из этих величин совершает гармоническое колебание?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Затухающие колебания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1664470"/>
            <a:ext cx="3420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Почему затухают колебания маятника?</a:t>
            </a:r>
          </a:p>
        </p:txBody>
      </p:sp>
      <p:pic>
        <p:nvPicPr>
          <p:cNvPr id="2050" name="Picture 2" descr="https://upload.wikimedia.org/wikipedia/commons/b/b1/Simple_Pendulum_Oscillato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436"/>
            <a:ext cx="1104900" cy="341947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lterozoom.com/images/44791_h36w19j8ewxz8cq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3" y="3861048"/>
            <a:ext cx="4152850" cy="2217226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izmat.by/pic/PHYS/page101/im2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8638"/>
            <a:ext cx="3888432" cy="354367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B44CC-E59D-4DE4-A812-18BC914023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24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1001</Words>
  <Application>Microsoft Office PowerPoint</Application>
  <PresentationFormat>Экран (4:3)</PresentationFormat>
  <Paragraphs>123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Затухающие и вынужденные колебания. Резонанс.</vt:lpstr>
      <vt:lpstr>План презентации</vt:lpstr>
      <vt:lpstr>Повторение</vt:lpstr>
      <vt:lpstr>Повторение</vt:lpstr>
      <vt:lpstr>Повторение</vt:lpstr>
      <vt:lpstr>Повторение</vt:lpstr>
      <vt:lpstr>Повторение</vt:lpstr>
      <vt:lpstr>Повторение</vt:lpstr>
      <vt:lpstr>Затухающие колебания</vt:lpstr>
      <vt:lpstr>Затухающие колебания</vt:lpstr>
      <vt:lpstr>Затухающие колебания</vt:lpstr>
      <vt:lpstr>Применение затухающих колебаний</vt:lpstr>
      <vt:lpstr>Вынужденные  колебания</vt:lpstr>
      <vt:lpstr>Исторический факт</vt:lpstr>
      <vt:lpstr>Резонанс</vt:lpstr>
      <vt:lpstr>Резонанс</vt:lpstr>
      <vt:lpstr>Резонанс играет большую роль в разнообразных явлениях</vt:lpstr>
      <vt:lpstr>Резонанс играет большую роль в разнообразных явлениях</vt:lpstr>
      <vt:lpstr>Резонанс играет большую роль в разнообразных явлениях</vt:lpstr>
      <vt:lpstr>Резонанс играет большую роль в разнообразных явлениях</vt:lpstr>
      <vt:lpstr>Контрольные вопросы и задания</vt:lpstr>
      <vt:lpstr>Контрольные вопросы и задания</vt:lpstr>
      <vt:lpstr>Контрольные вопросы и задания</vt:lpstr>
      <vt:lpstr>Контрольные вопросы и задания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Затухающие и вынужденные колебания. Резонанс.</dc:title>
  <dc:creator>Elena</dc:creator>
  <cp:lastModifiedBy>Пользователь Windows</cp:lastModifiedBy>
  <cp:revision>33</cp:revision>
  <dcterms:created xsi:type="dcterms:W3CDTF">2017-10-21T07:56:57Z</dcterms:created>
  <dcterms:modified xsi:type="dcterms:W3CDTF">2023-04-29T07:47:34Z</dcterms:modified>
</cp:coreProperties>
</file>