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89" r:id="rId5"/>
    <p:sldId id="261" r:id="rId6"/>
    <p:sldId id="262" r:id="rId7"/>
    <p:sldId id="264" r:id="rId8"/>
    <p:sldId id="265" r:id="rId9"/>
    <p:sldId id="266" r:id="rId10"/>
    <p:sldId id="267" r:id="rId11"/>
    <p:sldId id="290" r:id="rId12"/>
    <p:sldId id="268" r:id="rId13"/>
    <p:sldId id="269" r:id="rId14"/>
    <p:sldId id="271" r:id="rId15"/>
    <p:sldId id="272" r:id="rId16"/>
    <p:sldId id="273" r:id="rId17"/>
    <p:sldId id="274" r:id="rId18"/>
    <p:sldId id="287" r:id="rId19"/>
    <p:sldId id="288" r:id="rId20"/>
    <p:sldId id="275" r:id="rId21"/>
    <p:sldId id="276" r:id="rId22"/>
    <p:sldId id="284" r:id="rId23"/>
    <p:sldId id="292" r:id="rId24"/>
    <p:sldId id="293" r:id="rId25"/>
    <p:sldId id="29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F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05" autoAdjust="0"/>
  </p:normalViewPr>
  <p:slideViewPr>
    <p:cSldViewPr>
      <p:cViewPr>
        <p:scale>
          <a:sx n="122" d="100"/>
          <a:sy n="12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NULL"/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video/&#1093;&#1080;&#1084;&#1080;&#1095;&#1077;&#1089;&#1082;&#1072;&#1103;%20&#1092;&#1086;&#1088;&#1084;&#1091;&#1083;&#1072;.sw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&#1086;&#1087;&#1088;&#1077;&#1076;&#1077;&#1083;&#1077;&#1085;&#1080;&#1077;%20&#1074;&#1072;&#1083;&#1077;&#1085;&#1090;&#1085;&#1086;&#1089;&#1090;&#1080;.sw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video/&#1089;&#1086;&#1089;&#1090;&#1072;&#1074;&#1083;&#1077;&#1085;&#1080;&#1077;%20&#1092;&#1086;&#1088;&#1084;&#1091;&#1083;&#1099;%20&#1074;&#1077;&#1097;&#1077;&#1089;&#1090;&#1074;&#1072;%20&#1087;&#1086;%20&#1085;&#1072;&#1079;&#1074;&#1072;&#1085;&#1080;&#1102;.swf" TargetMode="External"/><Relationship Id="rId2" Type="http://schemas.openxmlformats.org/officeDocument/2006/relationships/hyperlink" Target="&#1079;&#1072;&#1082;&#1086;&#1085;%20&#1087;&#1086;&#1089;&#1090;&#1086;&#1103;&#1085;&#1089;&#1090;&#1074;&#1072;%20&#1089;&#1086;&#1089;&#1090;&#1072;&#1074;&#1072;1.sw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1084;&#1086;&#1083;&#1077;&#1082;&#1091;&#1083;&#1103;&#1088;&#1085;&#1072;&#1103;%20&#1084;&#1072;&#1089;&#1089;&#1072;.sw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gif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gif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&#1088;&#1072;&#1089;&#1095;&#1077;&#1090;&#1099;%20&#1085;&#1072;%20&#1082;&#1086;&#1083;&#1080;&#1095;&#1077;&#1089;&#1090;&#1074;&#1086;%20&#1074;&#1077;&#1097;&#1077;&#1089;&#1090;&#1074;&#1072;.sw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76;&#1080;&#1092;&#1092;&#1091;&#1079;&#1080;&#1103;.swf" TargetMode="External"/><Relationship Id="rId2" Type="http://schemas.openxmlformats.org/officeDocument/2006/relationships/hyperlink" Target="&#1090;&#1077;&#1089;&#1090;%20&#1085;&#1072;&#1091;&#1082;&#1080;.sw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1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76;&#1080;&#1082;&#1090;&#1072;&#1085;&#1090;%20&#1086;&#1089;&#1085;&#1086;&#1074;&#1085;&#1099;&#1077;%20&#1087;&#1086;&#1085;&#1103;&#1090;&#1080;&#1103;.sw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76;&#1080;&#1082;&#1090;&#1072;&#1085;&#1090;%20&#1095;&#1080;&#1089;&#1090;&#1099;&#1077;%20&#1074;&#1077;&#1097;&#1077;&#1089;&#1090;&#1074;&#1072;%20&#1080;%20&#1089;&#1084;&#1077;&#1089;&#1080;.swf" TargetMode="External"/><Relationship Id="rId2" Type="http://schemas.openxmlformats.org/officeDocument/2006/relationships/hyperlink" Target="&#1090;&#1077;&#1089;&#1090;%20&#1087;&#1088;&#1086;&#1089;&#1090;&#1099;&#1077;%20&#1074;&#1077;&#1097;&#1077;&#1089;&#1090;&#1074;&#1072;.sw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&#1076;&#1080;&#1082;&#1090;&#1072;&#1085;&#1090;%20&#1101;&#1083;&#1077;&#1082;&#1090;&#1088;&#1086;&#1086;&#1090;&#1088;&#1080;&#1094;&#1072;&#1090;&#1077;&#1083;&#1100;&#1085;&#1086;&#1089;&#1090;&#1100;.sw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780928"/>
            <a:ext cx="7772400" cy="2376264"/>
          </a:xfrm>
        </p:spPr>
        <p:txBody>
          <a:bodyPr>
            <a:noAutofit/>
            <a:scene3d>
              <a:camera prst="obliqueTopRight"/>
              <a:lightRig rig="freezing" dir="t">
                <a:rot lat="0" lon="0" rev="5640000"/>
              </a:lightRig>
            </a:scene3d>
            <a:sp3d extrusionH="57150"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/>
            <a:r>
              <a:rPr lang="ru-RU" sz="8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3F357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Основные понятия химии </a:t>
            </a:r>
            <a:endParaRPr lang="ru-RU" sz="80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53F357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8686800" cy="60932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/>
              <a:t>Химический знак (символ) </a:t>
            </a:r>
            <a:r>
              <a:rPr lang="ru-RU" dirty="0" smtClean="0"/>
              <a:t>– несет значительную информацию. Он обозначает название элемента, один его атом, один моль атомов этого элемента. По символу химического элемента можно определить его атомный номер и относительную атомную массу.</a:t>
            </a:r>
          </a:p>
          <a:p>
            <a:pPr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686800" cy="580526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		</a:t>
            </a:r>
            <a:r>
              <a:rPr lang="ru-RU" b="1" dirty="0" smtClean="0"/>
              <a:t>Химическая формула </a:t>
            </a:r>
            <a:r>
              <a:rPr lang="ru-RU" dirty="0" smtClean="0"/>
              <a:t>– это способ отображения химического состава вещества. Она обозначает название вещества, одну молекулу его, один моль этого вещества. По химической формуле можно определить качественный состав вещества, число атомов и количество вещества каждого элемента в одном моле вещества, его относительную молекулярную и молярную массу.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u="sng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Посмотреть видеоролик.</a:t>
            </a:r>
            <a:endParaRPr lang="ru-RU" sz="40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8686800" cy="6093296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Формулы вещества составляют на основании еще одного важнейшего понятия в химии – валентности.</a:t>
            </a:r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>
                <a:hlinkClick r:id="rId2" action="ppaction://hlinkfile"/>
              </a:rPr>
              <a:t>Валентность</a:t>
            </a:r>
            <a:r>
              <a:rPr lang="ru-RU" dirty="0" smtClean="0"/>
              <a:t> – это способность атомов одного химического элемента соединятся со строго определенным числом атомов другого химического элемента.</a:t>
            </a:r>
            <a:endParaRPr lang="ru-RU" dirty="0"/>
          </a:p>
        </p:txBody>
      </p:sp>
      <p:pic>
        <p:nvPicPr>
          <p:cNvPr id="8194" name="Picture 2" descr="C:\Users\Евгений\Desktop\видео химия\валентность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284984"/>
            <a:ext cx="6192688" cy="3573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686800" cy="5949280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20AC55"/>
              </a:buClr>
              <a:buNone/>
            </a:pPr>
            <a:r>
              <a:rPr lang="ru-RU" dirty="0" smtClean="0"/>
              <a:t>		Широко используются несколько видов химических формул:</a:t>
            </a:r>
          </a:p>
          <a:p>
            <a:pPr marL="514350" indent="-514350" algn="just">
              <a:buClr>
                <a:srgbClr val="20AC55"/>
              </a:buClr>
              <a:buFont typeface="+mj-lt"/>
              <a:buAutoNum type="arabicPeriod"/>
            </a:pPr>
            <a:r>
              <a:rPr lang="ru-RU" u="sng" dirty="0" smtClean="0"/>
              <a:t>Простейшая (эмпирическая) формула</a:t>
            </a:r>
            <a:r>
              <a:rPr lang="ru-RU" dirty="0" smtClean="0"/>
              <a:t> показывает качественный состав и соотношения, в которых находятся частицы, образующие данное вещество.</a:t>
            </a:r>
          </a:p>
          <a:p>
            <a:pPr marL="514350" indent="-514350" algn="just">
              <a:buClr>
                <a:srgbClr val="20AC55"/>
              </a:buClr>
              <a:buFont typeface="+mj-lt"/>
              <a:buAutoNum type="arabicPeriod"/>
            </a:pPr>
            <a:r>
              <a:rPr lang="ru-RU" u="sng" dirty="0" smtClean="0"/>
              <a:t>Молекулярная (истинная) формула</a:t>
            </a:r>
            <a:r>
              <a:rPr lang="ru-RU" dirty="0" smtClean="0"/>
              <a:t> показывает качественный состав и число составляющих вещество частиц, но не показывает порядок связей частиц в веществе, </a:t>
            </a:r>
            <a:r>
              <a:rPr lang="ru-RU" dirty="0" smtClean="0">
                <a:hlinkClick r:id="rId2" action="ppaction://hlinkfile"/>
              </a:rPr>
              <a:t>т. е. его структуру</a:t>
            </a:r>
            <a:r>
              <a:rPr lang="ru-RU" dirty="0" smtClean="0"/>
              <a:t>.</a:t>
            </a:r>
          </a:p>
          <a:p>
            <a:pPr marL="514350" indent="-514350" algn="just">
              <a:buClr>
                <a:srgbClr val="20AC55"/>
              </a:buClr>
              <a:buFont typeface="+mj-lt"/>
              <a:buAutoNum type="arabicPeriod"/>
            </a:pPr>
            <a:r>
              <a:rPr lang="ru-RU" u="sng" dirty="0" smtClean="0"/>
              <a:t>Графическая формула</a:t>
            </a:r>
            <a:r>
              <a:rPr lang="ru-RU" dirty="0" smtClean="0"/>
              <a:t> отражает порядок соединения атомов, т. е. связи между ними.</a:t>
            </a:r>
          </a:p>
          <a:p>
            <a:pPr marL="514350" indent="-514350" algn="just">
              <a:buClr>
                <a:srgbClr val="20AC55"/>
              </a:buClr>
              <a:buFont typeface="+mj-lt"/>
              <a:buAutoNum type="arabicPeriod"/>
            </a:pPr>
            <a:endParaRPr lang="ru-RU" dirty="0" smtClean="0"/>
          </a:p>
          <a:p>
            <a:pPr marL="514350" indent="-514350" algn="ctr">
              <a:buClr>
                <a:srgbClr val="20AC55"/>
              </a:buClr>
              <a:buNone/>
            </a:pPr>
            <a:r>
              <a:rPr lang="ru-RU" sz="4000" u="sng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Посмотреть видеоролик получения формулы по названию</a:t>
            </a:r>
            <a:endParaRPr lang="ru-RU" sz="40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8553128" cy="6093296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		Относительная атомная масса </a:t>
            </a:r>
            <a:r>
              <a:rPr lang="ru-RU" dirty="0" smtClean="0"/>
              <a:t>( ) </a:t>
            </a:r>
            <a:r>
              <a:rPr lang="ru-RU" b="1" dirty="0" smtClean="0"/>
              <a:t>химического элемента </a:t>
            </a:r>
            <a:r>
              <a:rPr lang="ru-RU" dirty="0" smtClean="0"/>
              <a:t>– это величина, показывающая отношение средней массы атома природной изотопной смеси элемента к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1/12</a:t>
            </a:r>
            <a:r>
              <a:rPr lang="ru-RU" dirty="0" smtClean="0"/>
              <a:t> массы атома углерода        :</a:t>
            </a:r>
          </a:p>
          <a:p>
            <a:pPr algn="just">
              <a:buNone/>
            </a:pPr>
            <a:r>
              <a:rPr lang="ru-RU" dirty="0" smtClean="0"/>
              <a:t>		Единая углеродная атомная единица массы (а. е. м.) равна:</a:t>
            </a:r>
          </a:p>
          <a:p>
            <a:pPr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7596336" y="1556792"/>
          <a:ext cx="887338" cy="756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Формула" r:id="rId3" imgW="190440" imgH="215640" progId="Equation.3">
                  <p:embed/>
                </p:oleObj>
              </mc:Choice>
              <mc:Fallback>
                <p:oleObj name="Формула" r:id="rId3" imgW="1904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1556792"/>
                        <a:ext cx="887338" cy="7560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555776" y="3284984"/>
          <a:ext cx="68407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Формула" r:id="rId5" imgW="241200" imgH="203040" progId="Equation.3">
                  <p:embed/>
                </p:oleObj>
              </mc:Choice>
              <mc:Fallback>
                <p:oleObj name="Формула" r:id="rId5" imgW="2412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284984"/>
                        <a:ext cx="684077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467544" y="4653136"/>
            <a:ext cx="8136904" cy="864096"/>
            <a:chOff x="467544" y="3861048"/>
            <a:chExt cx="8136904" cy="864096"/>
          </a:xfrm>
        </p:grpSpPr>
        <p:graphicFrame>
          <p:nvGraphicFramePr>
            <p:cNvPr id="6" name="Объект 5"/>
            <p:cNvGraphicFramePr>
              <a:graphicFrameLocks noChangeAspect="1"/>
            </p:cNvGraphicFramePr>
            <p:nvPr/>
          </p:nvGraphicFramePr>
          <p:xfrm>
            <a:off x="2195736" y="3861048"/>
            <a:ext cx="4896544" cy="8640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" name="Формула" r:id="rId7" imgW="1726920" imgH="304560" progId="Equation.3">
                    <p:embed/>
                  </p:oleObj>
                </mc:Choice>
                <mc:Fallback>
                  <p:oleObj name="Формула" r:id="rId7" imgW="1726920" imgH="30456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5736" y="3861048"/>
                          <a:ext cx="4896544" cy="8640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Прямоугольник 7"/>
            <p:cNvSpPr/>
            <p:nvPr/>
          </p:nvSpPr>
          <p:spPr>
            <a:xfrm>
              <a:off x="467544" y="4005064"/>
              <a:ext cx="813690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2800" dirty="0" smtClean="0"/>
                <a:t> а. е. м. =                                                         кг.</a:t>
              </a:r>
              <a:endParaRPr lang="ru-RU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686800" cy="5949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		Относительная атомная масса </a:t>
            </a:r>
            <a:r>
              <a:rPr lang="ru-RU" dirty="0" smtClean="0"/>
              <a:t>– одна из основных характеристик химического элемента.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>
                <a:hlinkClick r:id="rId3" action="ppaction://hlinkfile"/>
              </a:rPr>
              <a:t>Относительная молекулярная масса </a:t>
            </a:r>
            <a:r>
              <a:rPr lang="ru-RU" dirty="0" smtClean="0">
                <a:hlinkClick r:id="rId3" action="ppaction://hlinkfile"/>
              </a:rPr>
              <a:t>(     ) </a:t>
            </a:r>
            <a:r>
              <a:rPr lang="ru-RU" dirty="0" smtClean="0"/>
              <a:t>равна сумме относительных атомных масс всех атомов, образующих молекулу вещества.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7020272" y="3212976"/>
          <a:ext cx="576064" cy="515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4" imgW="241200" imgH="215640" progId="Equation.3">
                  <p:embed/>
                </p:oleObj>
              </mc:Choice>
              <mc:Fallback>
                <p:oleObj name="Формула" r:id="rId4" imgW="2412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3212976"/>
                        <a:ext cx="576064" cy="5154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748464" cy="6021288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ru-RU" dirty="0" smtClean="0"/>
              <a:t>		Количество вещества (</a:t>
            </a:r>
            <a:r>
              <a:rPr lang="en-US" dirty="0" smtClean="0"/>
              <a:t>n</a:t>
            </a:r>
            <a:r>
              <a:rPr lang="ru-RU" dirty="0" smtClean="0"/>
              <a:t> или</a:t>
            </a:r>
            <a:r>
              <a:rPr lang="en-US" dirty="0" smtClean="0"/>
              <a:t> v</a:t>
            </a:r>
            <a:r>
              <a:rPr lang="ru-RU" dirty="0" smtClean="0"/>
              <a:t>) характеризуют числом атомов, молекул или других формульных единиц данного вещества. </a:t>
            </a:r>
          </a:p>
          <a:p>
            <a:pPr marL="514350" indent="-514350" algn="just">
              <a:buNone/>
            </a:pPr>
            <a:r>
              <a:rPr lang="ru-RU" dirty="0" smtClean="0"/>
              <a:t>		В Международной системе СИ за единицу количества вещества принят моль.</a:t>
            </a:r>
          </a:p>
          <a:p>
            <a:pPr marL="514350" indent="-514350" algn="just">
              <a:buNone/>
            </a:pPr>
            <a:r>
              <a:rPr lang="ru-RU" dirty="0" smtClean="0"/>
              <a:t>		</a:t>
            </a:r>
            <a:r>
              <a:rPr lang="ru-RU" b="1" dirty="0" smtClean="0"/>
              <a:t>Моль</a:t>
            </a:r>
            <a:r>
              <a:rPr lang="ru-RU" dirty="0" smtClean="0"/>
              <a:t> – это количество вещества, содержащее столько же формульных единиц, сколько атомов содержат 0,012 кг изотопа углерода        .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868144" y="3717032"/>
          <a:ext cx="572050" cy="541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Формула" r:id="rId3" imgW="241200" imgH="203040" progId="Equation.3">
                  <p:embed/>
                </p:oleObj>
              </mc:Choice>
              <mc:Fallback>
                <p:oleObj name="Формула" r:id="rId3" imgW="2412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3717032"/>
                        <a:ext cx="572050" cy="5418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7" name="Picture 5" descr="C:\Users\Евгений\Desktop\видео химия\понятие моль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4437112"/>
            <a:ext cx="4464496" cy="2420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686800" cy="6021288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 smtClean="0"/>
              <a:t>                              </a:t>
            </a:r>
          </a:p>
          <a:p>
            <a:pPr algn="just">
              <a:buNone/>
            </a:pPr>
            <a:r>
              <a:rPr lang="ru-RU" dirty="0" smtClean="0"/>
              <a:t>                          </a:t>
            </a:r>
            <a:endParaRPr lang="ru-RU" dirty="0"/>
          </a:p>
        </p:txBody>
      </p:sp>
      <p:pic>
        <p:nvPicPr>
          <p:cNvPr id="4101" name="Picture 5" descr="C:\Users\Евгений\Desktop\видео химия\моль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7477125" cy="571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16832"/>
            <a:ext cx="4716016" cy="3312368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	</a:t>
            </a: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 smtClean="0"/>
              <a:t>		Массу одного моля называют </a:t>
            </a:r>
            <a:r>
              <a:rPr lang="ru-RU" b="1" dirty="0" smtClean="0"/>
              <a:t>молярной массой </a:t>
            </a:r>
            <a:r>
              <a:rPr lang="ru-RU" dirty="0" smtClean="0"/>
              <a:t>и обозначают буквой М: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95536" y="4509120"/>
            <a:ext cx="3888432" cy="720080"/>
            <a:chOff x="1403648" y="3068960"/>
            <a:chExt cx="3888432" cy="720080"/>
          </a:xfrm>
        </p:grpSpPr>
        <p:graphicFrame>
          <p:nvGraphicFramePr>
            <p:cNvPr id="5" name="Объект 4"/>
            <p:cNvGraphicFramePr>
              <a:graphicFrameLocks noChangeAspect="1"/>
            </p:cNvGraphicFramePr>
            <p:nvPr/>
          </p:nvGraphicFramePr>
          <p:xfrm>
            <a:off x="1403648" y="3068960"/>
            <a:ext cx="2134825" cy="720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5" name="Формула" r:id="rId3" imgW="711000" imgH="215640" progId="Equation.3">
                    <p:embed/>
                  </p:oleObj>
                </mc:Choice>
                <mc:Fallback>
                  <p:oleObj name="Формула" r:id="rId3" imgW="711000" imgH="215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3648" y="3068960"/>
                          <a:ext cx="2134825" cy="7200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Прямоугольник 5"/>
            <p:cNvSpPr/>
            <p:nvPr/>
          </p:nvSpPr>
          <p:spPr>
            <a:xfrm>
              <a:off x="3635896" y="3212976"/>
              <a:ext cx="165618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dirty="0" smtClean="0"/>
                <a:t>г/моль.</a:t>
              </a:r>
              <a:endParaRPr lang="ru-RU" sz="2800" dirty="0"/>
            </a:p>
          </p:txBody>
        </p:sp>
      </p:grpSp>
      <p:pic>
        <p:nvPicPr>
          <p:cNvPr id="10243" name="Picture 3" descr="C:\Users\Евгений\Desktop\видео химия\моль количество вещества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1196752"/>
            <a:ext cx="3707904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Евгений\Desktop\видео химия\молярная масса.gif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836712"/>
            <a:ext cx="7353300" cy="571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892480" cy="6021288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>
                <a:hlinkClick r:id="rId2" action="ppaction://hlinkfile"/>
              </a:rPr>
              <a:t>Химия</a:t>
            </a:r>
            <a:r>
              <a:rPr lang="ru-RU" dirty="0" smtClean="0">
                <a:hlinkClick r:id="rId2" action="ppaction://hlinkfile"/>
              </a:rPr>
              <a:t> </a:t>
            </a:r>
            <a:r>
              <a:rPr lang="ru-RU" dirty="0" smtClean="0"/>
              <a:t>– это наука о составе, строении, свойствах и превращениях веществ.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>
                <a:hlinkClick r:id="rId3" action="ppaction://hlinkfile"/>
              </a:rPr>
              <a:t>Вещество</a:t>
            </a:r>
            <a:r>
              <a:rPr lang="ru-RU" dirty="0" smtClean="0"/>
              <a:t> – один из видов материи, который характеризуется массой покоя. Это совокупность атомов, ионов или молекул, состоящих из одного или нескольких химических элементов.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8676456" cy="6093296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Молярная масса может быть выражена через число молекул (или атомов) в одном моле вещества     (      ) и массу (      ) отдельной молекулы (или атома):</a:t>
            </a:r>
          </a:p>
          <a:p>
            <a:pPr algn="just">
              <a:buNone/>
            </a:pPr>
            <a:r>
              <a:rPr lang="ru-RU" dirty="0" smtClean="0"/>
              <a:t>                                                                                </a:t>
            </a:r>
          </a:p>
          <a:p>
            <a:pPr algn="just">
              <a:buNone/>
            </a:pPr>
            <a:r>
              <a:rPr lang="ru-RU" dirty="0" smtClean="0"/>
              <a:t>	Массу молекулы (атома) в килограммах можно рассчитать по уравнению</a:t>
            </a:r>
          </a:p>
          <a:p>
            <a:pPr algn="just">
              <a:buNone/>
            </a:pPr>
            <a:r>
              <a:rPr lang="ru-RU" dirty="0" smtClean="0"/>
              <a:t>                       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следовательно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483768" y="1556792"/>
          <a:ext cx="511623" cy="539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Формула" r:id="rId3" imgW="228600" imgH="215640" progId="Equation.3">
                  <p:embed/>
                </p:oleObj>
              </mc:Choice>
              <mc:Fallback>
                <p:oleObj name="Формула" r:id="rId3" imgW="2286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556792"/>
                        <a:ext cx="511623" cy="5399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95536" y="1412776"/>
          <a:ext cx="677665" cy="690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Формула" r:id="rId5" imgW="203040" imgH="228600" progId="Equation.3">
                  <p:embed/>
                </p:oleObj>
              </mc:Choice>
              <mc:Fallback>
                <p:oleObj name="Формула" r:id="rId5" imgW="2030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412776"/>
                        <a:ext cx="677665" cy="6903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23528" y="3501008"/>
          <a:ext cx="6840760" cy="72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Формула" r:id="rId7" imgW="2349360" imgH="241200" progId="Equation.3">
                  <p:embed/>
                </p:oleObj>
              </mc:Choice>
              <mc:Fallback>
                <p:oleObj name="Формула" r:id="rId7" imgW="234936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501008"/>
                        <a:ext cx="6840760" cy="7200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323528" y="5013176"/>
            <a:ext cx="8820472" cy="718515"/>
            <a:chOff x="323528" y="5013176"/>
            <a:chExt cx="8820472" cy="718515"/>
          </a:xfrm>
        </p:grpSpPr>
        <p:graphicFrame>
          <p:nvGraphicFramePr>
            <p:cNvPr id="8" name="Объект 7"/>
            <p:cNvGraphicFramePr>
              <a:graphicFrameLocks noChangeAspect="1"/>
            </p:cNvGraphicFramePr>
            <p:nvPr/>
          </p:nvGraphicFramePr>
          <p:xfrm>
            <a:off x="323528" y="5013176"/>
            <a:ext cx="1434179" cy="533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" name="Формула" r:id="rId9" imgW="545760" imgH="203040" progId="Equation.3">
                    <p:embed/>
                  </p:oleObj>
                </mc:Choice>
                <mc:Fallback>
                  <p:oleObj name="Формула" r:id="rId9" imgW="545760" imgH="2030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528" y="5013176"/>
                          <a:ext cx="1434179" cy="5336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3635896" y="5013176"/>
            <a:ext cx="3672408" cy="7185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2" name="Формула" r:id="rId11" imgW="1168200" imgH="228600" progId="Equation.3">
                    <p:embed/>
                  </p:oleObj>
                </mc:Choice>
                <mc:Fallback>
                  <p:oleObj name="Формула" r:id="rId11" imgW="116820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5896" y="5013176"/>
                          <a:ext cx="3672408" cy="7185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Прямоугольник 9"/>
            <p:cNvSpPr/>
            <p:nvPr/>
          </p:nvSpPr>
          <p:spPr>
            <a:xfrm>
              <a:off x="7343800" y="5157192"/>
              <a:ext cx="1800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dirty="0" smtClean="0"/>
                <a:t>(кг/моль)</a:t>
              </a:r>
              <a:endParaRPr lang="ru-RU" sz="2800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691680" y="5085184"/>
              <a:ext cx="223224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dirty="0" smtClean="0"/>
                <a:t>(кг/моль) =</a:t>
              </a:r>
              <a:endParaRPr lang="ru-RU" sz="2800" dirty="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686800" cy="6021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Из этого выражения можно определить число молекул или атомов, содержащихся в одном месте любого вещества, которое называют постоянной Авогадро.</a:t>
            </a:r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/>
              <a:t>Постоянная Авогадро </a:t>
            </a:r>
            <a:r>
              <a:rPr lang="ru-RU" dirty="0" smtClean="0"/>
              <a:t>(      ) – число атомов или молекул (или других формульных единиц), содержащихся в одном моле вещества</a:t>
            </a:r>
            <a:r>
              <a:rPr lang="en-US" dirty="0" smtClean="0"/>
              <a:t>;</a:t>
            </a:r>
            <a:r>
              <a:rPr lang="ru-RU" dirty="0" smtClean="0"/>
              <a:t> она всегда равна </a:t>
            </a:r>
          </a:p>
          <a:p>
            <a:pPr algn="just">
              <a:buNone/>
            </a:pPr>
            <a:r>
              <a:rPr lang="ru-RU" dirty="0" smtClean="0"/>
              <a:t>                                                                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788024" y="2420888"/>
          <a:ext cx="57606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Формула" r:id="rId3" imgW="228600" imgH="215640" progId="Equation.3">
                  <p:embed/>
                </p:oleObj>
              </mc:Choice>
              <mc:Fallback>
                <p:oleObj name="Формула" r:id="rId3" imgW="2286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420888"/>
                        <a:ext cx="576064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Точечный рисунок" r:id="rId5" imgW="0" imgH="0" progId="PBrush">
                  <p:embed/>
                </p:oleObj>
              </mc:Choice>
              <mc:Fallback>
                <p:oleObj name="Точечный рисунок" r:id="rId5" imgW="0" imgH="0" progId="PBrush">
                  <p:embed/>
                  <p:pic>
                    <p:nvPicPr>
                      <p:cNvPr id="0" name="Rectangle 3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267744" y="4581128"/>
          <a:ext cx="461803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Формула" r:id="rId6" imgW="1498320" imgH="228600" progId="Equation.3">
                  <p:embed/>
                </p:oleObj>
              </mc:Choice>
              <mc:Fallback>
                <p:oleObj name="Формула" r:id="rId6" imgW="14983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581128"/>
                        <a:ext cx="4618038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686800" cy="6021288"/>
          </a:xfrm>
        </p:spPr>
        <p:txBody>
          <a:bodyPr/>
          <a:lstStyle/>
          <a:p>
            <a:pPr marL="571500" indent="-571500" algn="just">
              <a:buClr>
                <a:srgbClr val="0B931B"/>
              </a:buClr>
              <a:buFont typeface="+mj-lt"/>
              <a:buAutoNum type="romanUcPeriod" startAt="3"/>
            </a:pPr>
            <a:endParaRPr lang="ru-RU" dirty="0" smtClean="0"/>
          </a:p>
          <a:p>
            <a:pPr marL="571500" indent="-571500" algn="just">
              <a:buClr>
                <a:srgbClr val="0B931B"/>
              </a:buClr>
              <a:buFont typeface="+mj-lt"/>
              <a:buAutoNum type="romanUcPeriod" startAt="3"/>
            </a:pPr>
            <a:r>
              <a:rPr lang="ru-RU" dirty="0" smtClean="0"/>
              <a:t>Закон Авогадро.</a:t>
            </a:r>
          </a:p>
          <a:p>
            <a:pPr marL="514350" indent="-514350" algn="just">
              <a:buNone/>
            </a:pPr>
            <a:r>
              <a:rPr lang="ru-RU" dirty="0" smtClean="0"/>
              <a:t>	Сформулирован А. Авогадро в результате проведения многочисленных экспериментов:</a:t>
            </a:r>
          </a:p>
          <a:p>
            <a:pPr marL="514350" indent="-514350" algn="just">
              <a:buNone/>
            </a:pPr>
            <a:r>
              <a:rPr lang="ru-RU" dirty="0" smtClean="0"/>
              <a:t>	</a:t>
            </a:r>
            <a:r>
              <a:rPr lang="ru-RU" u="sng" dirty="0" smtClean="0"/>
              <a:t>В равных объемах различных газов при одинаковых условиях содержится одинаковое число молекул.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Clr>
                <a:srgbClr val="05AB09"/>
              </a:buClr>
              <a:buAutoNum type="arabicPeriod"/>
            </a:pPr>
            <a:r>
              <a:rPr lang="ru-RU" dirty="0" smtClean="0"/>
              <a:t>Определение Химии, как науки.</a:t>
            </a:r>
          </a:p>
          <a:p>
            <a:pPr marL="514350" indent="-514350">
              <a:lnSpc>
                <a:spcPct val="150000"/>
              </a:lnSpc>
              <a:buClr>
                <a:srgbClr val="05AB09"/>
              </a:buClr>
              <a:buAutoNum type="arabicPeriod"/>
            </a:pPr>
            <a:r>
              <a:rPr lang="ru-RU" dirty="0" smtClean="0"/>
              <a:t>Что такое вещество, атом, молекула? </a:t>
            </a:r>
          </a:p>
          <a:p>
            <a:pPr marL="514350" indent="-514350">
              <a:lnSpc>
                <a:spcPct val="150000"/>
              </a:lnSpc>
              <a:buClr>
                <a:srgbClr val="05AB09"/>
              </a:buClr>
              <a:buAutoNum type="arabicPeriod"/>
            </a:pPr>
            <a:r>
              <a:rPr lang="ru-RU" dirty="0" smtClean="0"/>
              <a:t> Что такое химический знак и чт</a:t>
            </a:r>
            <a:r>
              <a:rPr lang="ru-RU" dirty="0" smtClean="0"/>
              <a:t>о он несет?</a:t>
            </a:r>
          </a:p>
          <a:p>
            <a:pPr marL="514350" indent="-514350">
              <a:lnSpc>
                <a:spcPct val="150000"/>
              </a:lnSpc>
              <a:buClr>
                <a:srgbClr val="05AB09"/>
              </a:buClr>
              <a:buAutoNum type="arabicPeriod"/>
            </a:pPr>
            <a:r>
              <a:rPr lang="ru-RU" dirty="0" smtClean="0"/>
              <a:t>Закон Авогадро.</a:t>
            </a:r>
          </a:p>
          <a:p>
            <a:pPr marL="514350" indent="-514350">
              <a:lnSpc>
                <a:spcPct val="150000"/>
              </a:lnSpc>
              <a:buClr>
                <a:srgbClr val="05AB09"/>
              </a:buClr>
              <a:buAutoNum type="arabicPeriod"/>
            </a:pPr>
            <a:r>
              <a:rPr lang="ru-RU" dirty="0" smtClean="0"/>
              <a:t>Молярная масса вещества.</a:t>
            </a:r>
          </a:p>
          <a:p>
            <a:pPr marL="514350" indent="-514350">
              <a:lnSpc>
                <a:spcPct val="150000"/>
              </a:lnSpc>
              <a:buClr>
                <a:srgbClr val="05AB09"/>
              </a:buClr>
              <a:buAutoNum type="arabicPeriod"/>
            </a:pPr>
            <a:r>
              <a:rPr lang="ru-RU" dirty="0" smtClean="0"/>
              <a:t>Химическая формула. </a:t>
            </a:r>
            <a:r>
              <a:rPr lang="ru-RU" smtClean="0"/>
              <a:t>Определение.</a:t>
            </a: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84679" y="150540"/>
            <a:ext cx="337464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Задания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8686800" cy="5733256"/>
          </a:xfrm>
        </p:spPr>
        <p:txBody>
          <a:bodyPr/>
          <a:lstStyle/>
          <a:p>
            <a:pPr marL="514350" indent="-514350" algn="just">
              <a:buClr>
                <a:srgbClr val="1D872F"/>
              </a:buClr>
              <a:buFont typeface="+mj-lt"/>
              <a:buAutoNum type="arabicPeriod" startAt="4"/>
            </a:pPr>
            <a:endParaRPr lang="ru-RU" dirty="0" smtClean="0"/>
          </a:p>
          <a:p>
            <a:pPr marL="0" indent="0" algn="ctr">
              <a:buClr>
                <a:srgbClr val="1D872F"/>
              </a:buClr>
              <a:buNone/>
            </a:pPr>
            <a:r>
              <a:rPr lang="ru-RU" sz="6000" b="1" i="1" dirty="0" smtClean="0">
                <a:solidFill>
                  <a:srgbClr val="7030A0"/>
                </a:solidFill>
                <a:latin typeface="DejaVu Sans" panose="020B0603030804020204" pitchFamily="34" charset="2"/>
                <a:ea typeface="DejaVu Sans" panose="020B0603030804020204" pitchFamily="34" charset="2"/>
                <a:cs typeface="DejaVu Sans" panose="020B0603030804020204" pitchFamily="34" charset="2"/>
              </a:rPr>
              <a:t>Спасибо </a:t>
            </a:r>
          </a:p>
          <a:p>
            <a:pPr marL="0" indent="0" algn="ctr">
              <a:buClr>
                <a:srgbClr val="1D872F"/>
              </a:buClr>
              <a:buNone/>
            </a:pPr>
            <a:r>
              <a:rPr lang="ru-RU" sz="6000" b="1" i="1" dirty="0" smtClean="0">
                <a:solidFill>
                  <a:srgbClr val="7030A0"/>
                </a:solidFill>
                <a:latin typeface="DejaVu Sans" panose="020B0603030804020204" pitchFamily="34" charset="2"/>
                <a:ea typeface="DejaVu Sans" panose="020B0603030804020204" pitchFamily="34" charset="2"/>
                <a:cs typeface="DejaVu Sans" panose="020B0603030804020204" pitchFamily="34" charset="2"/>
              </a:rPr>
              <a:t>за работу!</a:t>
            </a:r>
            <a:endParaRPr lang="ru-RU" sz="6000" b="1" i="1" dirty="0">
              <a:solidFill>
                <a:srgbClr val="7030A0"/>
              </a:solidFill>
              <a:latin typeface="DejaVu Sans" panose="020B0603030804020204" pitchFamily="34" charset="2"/>
              <a:ea typeface="DejaVu Sans" panose="020B0603030804020204" pitchFamily="34" charset="2"/>
              <a:cs typeface="DejaVu Sans" panose="020B0603030804020204" pitchFamily="34" charset="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Список использованной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Габриелян О.С. Химия для профессий и специальностей технического профиля. Учебник - М. Академия, 2011.</a:t>
            </a:r>
          </a:p>
          <a:p>
            <a:pPr lvl="0"/>
            <a:r>
              <a:rPr lang="ru-RU" dirty="0" smtClean="0"/>
              <a:t>Габриелян О.С. Химия: учеб. для студ. проф. учеб. заведений / О.С. Габриелян, И.Г. Остроумов. – М., 2009.</a:t>
            </a:r>
          </a:p>
          <a:p>
            <a:pPr lvl="0"/>
            <a:r>
              <a:rPr lang="ru-RU" dirty="0" smtClean="0"/>
              <a:t>Габриелян О.С. Химия. 8-11 класс. Базовый уровень: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учреждений. – М., 2006.</a:t>
            </a:r>
          </a:p>
          <a:p>
            <a:r>
              <a:rPr lang="ru-RU" dirty="0" smtClean="0"/>
              <a:t>1с химия. </a:t>
            </a:r>
            <a:r>
              <a:rPr lang="ru-RU" dirty="0" err="1" smtClean="0"/>
              <a:t>Мультимедийное</a:t>
            </a:r>
            <a:r>
              <a:rPr lang="ru-RU" dirty="0" smtClean="0"/>
              <a:t> пособие</a:t>
            </a:r>
          </a:p>
          <a:p>
            <a:r>
              <a:rPr lang="ru-RU" dirty="0" smtClean="0"/>
              <a:t>Тестер А.Баженова. </a:t>
            </a:r>
            <a:r>
              <a:rPr lang="en-US" dirty="0" smtClean="0"/>
              <a:t>http://edu-lider.ru/proverka-znanij-konstruktor-testov/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8686800" cy="6165304"/>
          </a:xfrm>
        </p:spPr>
        <p:txBody>
          <a:bodyPr/>
          <a:lstStyle/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/>
              <a:t>Атом</a:t>
            </a:r>
            <a:r>
              <a:rPr lang="ru-RU" dirty="0" smtClean="0"/>
              <a:t> – это </a:t>
            </a:r>
            <a:r>
              <a:rPr lang="ru-RU" dirty="0" err="1" smtClean="0"/>
              <a:t>электронейтральная</a:t>
            </a:r>
            <a:r>
              <a:rPr lang="ru-RU" dirty="0" smtClean="0"/>
              <a:t> частица, состоящего из положительно заряженного ядра и отрицательно заряженных электронов. Атом – наименьшая частичка химического элемента, предел химической делимости материи.</a:t>
            </a:r>
          </a:p>
          <a:p>
            <a:pPr algn="just">
              <a:buNone/>
            </a:pPr>
            <a:r>
              <a:rPr lang="ru-RU" dirty="0" smtClean="0"/>
              <a:t>	</a:t>
            </a:r>
          </a:p>
        </p:txBody>
      </p:sp>
      <p:pic>
        <p:nvPicPr>
          <p:cNvPr id="12291" name="Picture 3" descr="C:\Users\Евгений\Desktop\видео химия\элементарные частиц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789040"/>
            <a:ext cx="5814747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8686800" cy="551723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b="1" dirty="0" smtClean="0"/>
              <a:t>Молекула</a:t>
            </a:r>
            <a:r>
              <a:rPr lang="ru-RU" dirty="0" smtClean="0"/>
              <a:t> – это отдельная </a:t>
            </a:r>
            <a:r>
              <a:rPr lang="ru-RU" dirty="0" err="1" smtClean="0"/>
              <a:t>электронейтральная</a:t>
            </a:r>
            <a:r>
              <a:rPr lang="ru-RU" dirty="0" smtClean="0"/>
              <a:t> частица, образующаяся при возникновении ковалентных связей между атомами одного или нескольких элементов, которая определяет химические свойства вещества.</a:t>
            </a:r>
            <a:endParaRPr lang="ru-RU" dirty="0"/>
          </a:p>
        </p:txBody>
      </p:sp>
      <p:pic>
        <p:nvPicPr>
          <p:cNvPr id="13315" name="Picture 3" descr="C:\Users\Евгений\Desktop\видео химия\строение молекулы аммиака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717032"/>
            <a:ext cx="3168352" cy="2733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686800" cy="6021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		Химический элемент </a:t>
            </a:r>
            <a:r>
              <a:rPr lang="ru-RU" dirty="0" smtClean="0"/>
              <a:t>– это совокупность атомов с одинаковым зарядом ядра.</a:t>
            </a:r>
          </a:p>
          <a:p>
            <a:pPr algn="just">
              <a:buNone/>
            </a:pPr>
            <a:r>
              <a:rPr lang="ru-RU" dirty="0" smtClean="0"/>
              <a:t>		Вещества, образованные одним химическим элементом, называют </a:t>
            </a:r>
            <a:r>
              <a:rPr lang="ru-RU" b="1" dirty="0" smtClean="0"/>
              <a:t>простыми</a:t>
            </a:r>
            <a:r>
              <a:rPr lang="ru-RU" dirty="0" smtClean="0"/>
              <a:t>. Один и тот же химический элемент может образовывать несколько простых веществ. Это явление называют </a:t>
            </a:r>
            <a:r>
              <a:rPr lang="ru-RU" b="1" dirty="0" smtClean="0"/>
              <a:t>аллотропией</a:t>
            </a:r>
            <a:r>
              <a:rPr lang="ru-RU" dirty="0" smtClean="0"/>
              <a:t>, а различные простые вещества, образованные одним элементом, - </a:t>
            </a:r>
            <a:r>
              <a:rPr lang="ru-RU" b="1" dirty="0" err="1" smtClean="0"/>
              <a:t>аллотропными</a:t>
            </a:r>
            <a:r>
              <a:rPr lang="ru-RU" b="1" dirty="0" smtClean="0"/>
              <a:t> видоизменениями</a:t>
            </a:r>
            <a:r>
              <a:rPr lang="ru-RU" dirty="0" smtClean="0"/>
              <a:t>, или </a:t>
            </a:r>
            <a:r>
              <a:rPr lang="ru-RU" b="1" dirty="0" err="1" smtClean="0">
                <a:hlinkClick r:id="rId2" action="ppaction://hlinkfile"/>
              </a:rPr>
              <a:t>аллотропными</a:t>
            </a:r>
            <a:r>
              <a:rPr lang="ru-RU" b="1" dirty="0" smtClean="0">
                <a:hlinkClick r:id="rId2" action="ppaction://hlinkfile"/>
              </a:rPr>
              <a:t> модификациями</a:t>
            </a:r>
            <a:r>
              <a:rPr lang="ru-RU" dirty="0" smtClean="0">
                <a:hlinkClick r:id="rId2" action="ppaction://hlinkfile"/>
              </a:rPr>
              <a:t>.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7170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Состав веществ. </a:t>
            </a:r>
            <a:b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Изменение веществ.</a:t>
            </a:r>
            <a:endParaRPr lang="ru-RU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748464" cy="5805264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>
                <a:hlinkClick r:id="rId2" action="ppaction://hlinkfile"/>
              </a:rPr>
              <a:t>Простые вещества </a:t>
            </a:r>
            <a:r>
              <a:rPr lang="ru-RU" dirty="0" smtClean="0"/>
              <a:t>– это вещества, образованные одним химическим элементом.</a:t>
            </a:r>
          </a:p>
          <a:p>
            <a:pPr algn="just">
              <a:buNone/>
            </a:pPr>
            <a:r>
              <a:rPr lang="ru-RU" dirty="0" smtClean="0"/>
              <a:t>		Вещества, образованные из двух и более химических элементов, называют </a:t>
            </a:r>
            <a:r>
              <a:rPr lang="ru-RU" b="1" dirty="0" smtClean="0"/>
              <a:t>сложными</a:t>
            </a:r>
            <a:r>
              <a:rPr lang="ru-RU" dirty="0" smtClean="0"/>
              <a:t>. </a:t>
            </a:r>
            <a:r>
              <a:rPr lang="ru-RU" dirty="0" smtClean="0">
                <a:hlinkClick r:id="rId3" action="ppaction://hlinkfile"/>
              </a:rPr>
              <a:t>Сложных веществ гораздо больше, чем простых.</a:t>
            </a:r>
            <a:endParaRPr lang="ru-RU" dirty="0" smtClean="0"/>
          </a:p>
        </p:txBody>
      </p:sp>
      <p:pic>
        <p:nvPicPr>
          <p:cNvPr id="5" name="Picture 2" descr="C:\Users\Евгений\Desktop\видео химия\классификация веществ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645024"/>
            <a:ext cx="8441334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686800" cy="6021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 smtClean="0"/>
              <a:t>		Различают в качественный и количественный состав веществ.</a:t>
            </a:r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/>
              <a:t>Качественный состав</a:t>
            </a:r>
            <a:r>
              <a:rPr lang="ru-RU" dirty="0" smtClean="0"/>
              <a:t> – это совокупность химических элементов и (или) атомных группировок, составляющих данное химическое вещество.</a:t>
            </a:r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/>
              <a:t>Количественный состав</a:t>
            </a:r>
            <a:r>
              <a:rPr lang="ru-RU" dirty="0" smtClean="0"/>
              <a:t> – это показатели, характеризующие количество или число атомов того или иного химического элемента и (или) атомных группировок, образующих данное химическое вещество.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3891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Состав веществ отображают посредством химической символики.</a:t>
            </a:r>
          </a:p>
          <a:p>
            <a:pPr algn="just">
              <a:buNone/>
            </a:pPr>
            <a:r>
              <a:rPr lang="ru-RU" dirty="0" smtClean="0"/>
              <a:t>		По предложению Й. Я. Берцелиуса элементы принято обозначать первой или первой и одной из последующих букв латинских названий </a:t>
            </a:r>
            <a:r>
              <a:rPr lang="ru-RU" dirty="0" smtClean="0">
                <a:hlinkClick r:id="rId2" action="ppaction://hlinkfile"/>
              </a:rPr>
              <a:t>элементов.</a:t>
            </a:r>
            <a:endParaRPr lang="ru-RU" dirty="0" smtClean="0"/>
          </a:p>
        </p:txBody>
      </p:sp>
      <p:pic>
        <p:nvPicPr>
          <p:cNvPr id="15362" name="Picture 2" descr="C:\Users\Евгений\Desktop\видео химия\псхэ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140968"/>
            <a:ext cx="7620000" cy="3717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373</TotalTime>
  <Words>115</Words>
  <Application>Microsoft Office PowerPoint</Application>
  <PresentationFormat>Экран (4:3)</PresentationFormat>
  <Paragraphs>88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Поток</vt:lpstr>
      <vt:lpstr>Формула</vt:lpstr>
      <vt:lpstr>Точечный рисунок</vt:lpstr>
      <vt:lpstr>Основные понятия химии </vt:lpstr>
      <vt:lpstr>Презентация PowerPoint</vt:lpstr>
      <vt:lpstr>Презентация PowerPoint</vt:lpstr>
      <vt:lpstr>Презентация PowerPoint</vt:lpstr>
      <vt:lpstr>Презентация PowerPoint</vt:lpstr>
      <vt:lpstr>Состав веществ.  Изменение веществ.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использованной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и законы химии </dc:title>
  <dc:creator>Евгений</dc:creator>
  <cp:lastModifiedBy>User</cp:lastModifiedBy>
  <cp:revision>52</cp:revision>
  <dcterms:created xsi:type="dcterms:W3CDTF">2011-10-14T06:35:36Z</dcterms:created>
  <dcterms:modified xsi:type="dcterms:W3CDTF">2025-01-18T06:28:11Z</dcterms:modified>
</cp:coreProperties>
</file>