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67" r:id="rId3"/>
    <p:sldId id="283" r:id="rId4"/>
    <p:sldId id="269" r:id="rId5"/>
    <p:sldId id="284" r:id="rId6"/>
    <p:sldId id="270" r:id="rId7"/>
    <p:sldId id="266" r:id="rId8"/>
    <p:sldId id="273" r:id="rId9"/>
    <p:sldId id="285" r:id="rId10"/>
    <p:sldId id="271" r:id="rId11"/>
    <p:sldId id="272" r:id="rId12"/>
    <p:sldId id="274" r:id="rId13"/>
    <p:sldId id="280" r:id="rId14"/>
    <p:sldId id="279" r:id="rId15"/>
    <p:sldId id="278" r:id="rId16"/>
    <p:sldId id="277" r:id="rId17"/>
    <p:sldId id="275" r:id="rId18"/>
    <p:sldId id="276" r:id="rId19"/>
    <p:sldId id="281" r:id="rId20"/>
    <p:sldId id="282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804" y="-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24.01.2024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24.01.2024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132856"/>
            <a:ext cx="8229600" cy="1143000"/>
          </a:xfrm>
        </p:spPr>
        <p:txBody>
          <a:bodyPr>
            <a:noAutofit/>
          </a:bodyPr>
          <a:lstStyle/>
          <a:p>
            <a:r>
              <a:rPr lang="ru-RU" sz="6000" dirty="0"/>
              <a:t>Биологические системы</a:t>
            </a:r>
            <a:br>
              <a:rPr lang="ru-RU" sz="6000" dirty="0"/>
            </a:b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val="3033119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81" y="476672"/>
            <a:ext cx="8857714" cy="61206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26118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332656"/>
            <a:ext cx="8424936" cy="4525963"/>
          </a:xfrm>
        </p:spPr>
        <p:txBody>
          <a:bodyPr/>
          <a:lstStyle/>
          <a:p>
            <a:pPr marL="0" indent="0">
              <a:buNone/>
            </a:pPr>
            <a:r>
              <a:rPr lang="ru-RU" b="1" u="sng" dirty="0">
                <a:solidFill>
                  <a:srgbClr val="C00000"/>
                </a:solidFill>
              </a:rPr>
              <a:t>Существенными чертами живых организмов</a:t>
            </a:r>
            <a:r>
              <a:rPr lang="ru-RU" dirty="0"/>
              <a:t>, отличающими их от объектов неживой природы, </a:t>
            </a:r>
            <a:r>
              <a:rPr lang="ru-RU" b="1" u="sng" dirty="0">
                <a:solidFill>
                  <a:srgbClr val="C00000"/>
                </a:solidFill>
              </a:rPr>
              <a:t>являются уровневая организация и эволюция.</a:t>
            </a:r>
          </a:p>
        </p:txBody>
      </p:sp>
    </p:spTree>
    <p:extLst>
      <p:ext uri="{BB962C8B-B14F-4D97-AF65-F5344CB8AC3E}">
        <p14:creationId xmlns:p14="http://schemas.microsoft.com/office/powerpoint/2010/main" val="4203867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C00000"/>
                </a:solidFill>
              </a:rPr>
              <a:t>1. Клеточное строение</a:t>
            </a:r>
            <a:br>
              <a:rPr lang="ru-RU" b="1" dirty="0">
                <a:solidFill>
                  <a:srgbClr val="C00000"/>
                </a:solidFill>
              </a:rPr>
            </a:b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dirty="0"/>
          </a:p>
          <a:p>
            <a:pPr marL="0" indent="0">
              <a:buNone/>
            </a:pPr>
            <a:r>
              <a:rPr lang="ru-RU" dirty="0"/>
              <a:t>Всем живым организмам свойственно клеточное строение, за исключением неклеточных форм жизни - вирусов</a:t>
            </a:r>
            <a:r>
              <a:rPr lang="ru-RU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04664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76672"/>
            <a:ext cx="8229600" cy="1143000"/>
          </a:xfrm>
        </p:spPr>
        <p:txBody>
          <a:bodyPr>
            <a:normAutofit fontScale="90000"/>
          </a:bodyPr>
          <a:lstStyle/>
          <a:p>
            <a:pPr lvl="0"/>
            <a:r>
              <a:rPr lang="ru-RU" b="1" dirty="0">
                <a:solidFill>
                  <a:srgbClr val="C00000"/>
                </a:solidFill>
              </a:rPr>
              <a:t>2. Особенности химического состава</a:t>
            </a:r>
            <a:r>
              <a:rPr lang="ru-RU" dirty="0">
                <a:solidFill>
                  <a:prstClr val="black"/>
                </a:solidFill>
              </a:rPr>
              <a:t/>
            </a:r>
            <a:br>
              <a:rPr lang="ru-RU" dirty="0">
                <a:solidFill>
                  <a:prstClr val="black"/>
                </a:solidFill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endParaRPr lang="ru-RU" sz="800" dirty="0">
              <a:solidFill>
                <a:prstClr val="black"/>
              </a:solidFill>
            </a:endParaRPr>
          </a:p>
          <a:p>
            <a:pPr marL="0" lvl="0" indent="0">
              <a:buNone/>
            </a:pPr>
            <a:r>
              <a:rPr lang="ru-RU" sz="2800" dirty="0">
                <a:solidFill>
                  <a:prstClr val="black"/>
                </a:solidFill>
              </a:rPr>
              <a:t>Живые тела состоят из тех же химических элементов, которые преобладают в неживой природе. Тем не менее, по соотношению данных элементов неживые и живые тела сильно различаются. Так, основными химическими элементами живых клеток являются атомы: водорода, углерода, азота и кислорода. Преобладающими элементами неживых тел служат: кислород, алюминий, магний, железо, кремний.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57248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C00000"/>
                </a:solidFill>
              </a:rPr>
              <a:t>3. Обмен веществ и превращение энергии. </a:t>
            </a:r>
            <a:br>
              <a:rPr lang="ru-RU" b="1" dirty="0">
                <a:solidFill>
                  <a:srgbClr val="C00000"/>
                </a:solidFill>
              </a:rPr>
            </a:b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62500" lnSpcReduction="20000"/>
          </a:bodyPr>
          <a:lstStyle/>
          <a:p>
            <a:endParaRPr lang="ru-RU" dirty="0"/>
          </a:p>
          <a:p>
            <a:r>
              <a:rPr lang="ru-RU" dirty="0"/>
              <a:t>Обменом веществ (метаболизмом) именуют протекающие  в живых системах реакции синтеза и распада при поглощении из окружающего пространства элементов питания и выделении </a:t>
            </a:r>
            <a:r>
              <a:rPr lang="ru-RU" dirty="0" err="1"/>
              <a:t>соотвестввующих</a:t>
            </a:r>
            <a:r>
              <a:rPr lang="ru-RU" dirty="0"/>
              <a:t> продуктов жизнедеятельности. Неживая природа способна к обмену веществами, путем смены их агрегатного состояния либо переноса с одного участка на другой (смывание грунта, замерзание воды). Происходящие в живых телах обменные реакции, протекают в виде круговорота, когда сложные соединения распадаются до простых и выделяется энергия. Благодаря непрерывности обмена веществ обеспечивается относительное постоянство химического состава в организмах.</a:t>
            </a:r>
          </a:p>
          <a:p>
            <a:r>
              <a:rPr lang="ru-RU" dirty="0"/>
              <a:t>Превращение энергии заключается в ее потреблении зелеными растениями (автотрофами) и аккумулировании в макроэргических связях. В таком виде ее поглощают гетеротрофные организмы (животные, грибы), где в результате химических превращений происходит ее высвобождение. Таким образом, собранная автотрофами солнечная энергия способна поступать в гетеротрофные тела при поедании животными растений.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68000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C00000"/>
                </a:solidFill>
              </a:rPr>
              <a:t>4. Гомеостаз </a:t>
            </a:r>
            <a:br>
              <a:rPr lang="ru-RU" b="1" dirty="0">
                <a:solidFill>
                  <a:srgbClr val="C00000"/>
                </a:solidFill>
              </a:rPr>
            </a:b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dirty="0"/>
          </a:p>
          <a:p>
            <a:r>
              <a:rPr lang="ru-RU" dirty="0"/>
              <a:t>Гомеостазом (</a:t>
            </a:r>
            <a:r>
              <a:rPr lang="ru-RU" dirty="0" err="1"/>
              <a:t>саморегуляцией</a:t>
            </a:r>
            <a:r>
              <a:rPr lang="ru-RU" dirty="0"/>
              <a:t>) называют свойство живого заключающееся в поддержании постоянства своего химического состава и интенсивности физиологических процессов. При этом главенствующая роль отводится эндокринной и нервной системам.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48235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C00000"/>
                </a:solidFill>
              </a:rPr>
              <a:t>5. Раздражимость</a:t>
            </a:r>
            <a:br>
              <a:rPr lang="ru-RU" b="1" dirty="0">
                <a:solidFill>
                  <a:srgbClr val="C00000"/>
                </a:solidFill>
              </a:rPr>
            </a:b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lang="ru-RU" dirty="0"/>
          </a:p>
          <a:p>
            <a:r>
              <a:rPr lang="ru-RU" dirty="0"/>
              <a:t>Раздражимостью именуют специфического типа избирательные ответы живых тел на происходящие в окружающем пространстве изменения. При изменении окружающих условий живой организм начинает ощущать некий дискомфорт (раздражение), а возникающую при этом его ответную реакцию называют раздражимостью. К примеру. Если дождевого червя уколоть иглой, он сожмется, демонстрируя тем самым ответ на воздействие факторов среды. </a:t>
            </a:r>
          </a:p>
          <a:p>
            <a:r>
              <a:rPr lang="ru-RU" dirty="0"/>
              <a:t>Благодаря раздражимости живые тела могут приспосабливаться к окружающим условиям, даже при их изменении. Это помогает им выживать.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12827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C00000"/>
                </a:solidFill>
              </a:rPr>
              <a:t>6. Движение</a:t>
            </a:r>
            <a:br>
              <a:rPr lang="ru-RU" b="1" dirty="0">
                <a:solidFill>
                  <a:srgbClr val="C00000"/>
                </a:solidFill>
              </a:rPr>
            </a:b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ru-RU" dirty="0"/>
          </a:p>
          <a:p>
            <a:r>
              <a:rPr lang="ru-RU" dirty="0"/>
              <a:t>Живым организмам свойственны разные формации движения. У животных они неограниченны, а у растений – ограниченны. Даже находящиеся внутри клетки органеллы способны перемещаться из-за движения окружающей их цитоплазмы.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96294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C00000"/>
                </a:solidFill>
              </a:rPr>
              <a:t>7. Рост и развитие</a:t>
            </a:r>
            <a:br>
              <a:rPr lang="ru-RU" b="1" dirty="0">
                <a:solidFill>
                  <a:srgbClr val="C00000"/>
                </a:solidFill>
              </a:rPr>
            </a:b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endParaRPr lang="ru-RU" dirty="0"/>
          </a:p>
          <a:p>
            <a:r>
              <a:rPr lang="ru-RU" dirty="0"/>
              <a:t>Ростом организмов именуют увеличение в них количества клеток. Так, растения имеют неограниченный рост. А животные растут до определенного периода жизни.</a:t>
            </a:r>
          </a:p>
          <a:p>
            <a:r>
              <a:rPr lang="ru-RU" dirty="0"/>
              <a:t>Развитием называют процесс необратимого, направленного и закономерного изменения живых объектов. Итогом развития является возникновение нового качественного состояния живого организма. Различают следующие формы развития: филогенез; онтогенез.</a:t>
            </a:r>
          </a:p>
          <a:p>
            <a:r>
              <a:rPr lang="ru-RU" dirty="0"/>
              <a:t>Под филогенезом понимают процесс исторического развития живых организмов, происходящий на планете. Синонимом данного понятия является «эволюция». Онтогенезом именуют индивидуальное развитие живых организмов.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65719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C00000"/>
                </a:solidFill>
              </a:rPr>
              <a:t>9. Эволюция </a:t>
            </a:r>
            <a:br>
              <a:rPr lang="ru-RU" b="1" dirty="0">
                <a:solidFill>
                  <a:srgbClr val="C00000"/>
                </a:solidFill>
              </a:rPr>
            </a:b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lang="ru-RU" dirty="0"/>
          </a:p>
          <a:p>
            <a:r>
              <a:rPr lang="ru-RU" dirty="0"/>
              <a:t>Эволюцией именуют процесс усложнения живого, происходящий длительное время на Земле под воздействием меняющихся условий окружающей среды. При этом появлялись новые виды с новыми свойствами, помогающими им выжить в меняющимся мире. Закрепление положительных качеств шло на генетическом уровне, поэтому они могли передаваться по наследству.</a:t>
            </a:r>
          </a:p>
          <a:p>
            <a:r>
              <a:rPr lang="ru-RU" dirty="0"/>
              <a:t>Виды, не способные приспособиться к меняющимся условиям, погибали, не внося в общий генофонд (совокупность всех генов) свои наследственные комбинации. Движущей силой эволюции является происходящий в живой природе естественный отбор.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25499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268761"/>
            <a:ext cx="7772400" cy="4392488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Биологические </a:t>
            </a:r>
            <a:r>
              <a:rPr lang="ru-RU" b="1" dirty="0">
                <a:solidFill>
                  <a:srgbClr val="C00000"/>
                </a:solidFill>
              </a:rPr>
              <a:t>системы</a:t>
            </a:r>
            <a:r>
              <a:rPr lang="ru-RU" dirty="0"/>
              <a:t> – это объекты различной сложности, имеющие несколько уровней структурно-функциональной организации и представляющие собой совокупность взаимосвязанных и взаимодействующих элементов. </a:t>
            </a:r>
          </a:p>
        </p:txBody>
      </p:sp>
    </p:spTree>
    <p:extLst>
      <p:ext uri="{BB962C8B-B14F-4D97-AF65-F5344CB8AC3E}">
        <p14:creationId xmlns:p14="http://schemas.microsoft.com/office/powerpoint/2010/main" val="383290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/>
              <a:t>8. Воспроизведение</a:t>
            </a:r>
          </a:p>
          <a:p>
            <a:endParaRPr lang="ru-RU" dirty="0"/>
          </a:p>
          <a:p>
            <a:r>
              <a:rPr lang="ru-RU" dirty="0"/>
              <a:t>Благодаря воспроизведению (самовоспроизведению либо репродукции) на Земле не прекращается жизнь. Самовоспроизведение (размножение) свойственно всем биологическим системам. Ограниченное во временных рамках существование биологических систем поддерживается самовоспроизведением. </a:t>
            </a:r>
          </a:p>
          <a:p>
            <a:r>
              <a:rPr lang="ru-RU" dirty="0"/>
              <a:t>Основу размножения составляют процессы синтеза новых структур с молекулами, похожими на своих создателей (родителей). За передачу наследственной информации отвечают гены (участки ДНК с белками).  Различают половое и бесполое размножение. Первое протекает с участием половых клеток (гамет), а второе – без гамет. В результате бесполого размножения создаются идентичные родителям дочерние организмы, а после полового – получаются новые комбинации генов, сочетающие признаки обоих родителей.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16623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dirty="0">
                <a:solidFill>
                  <a:srgbClr val="C00000"/>
                </a:solidFill>
              </a:rPr>
              <a:t>Система</a:t>
            </a:r>
            <a:r>
              <a:rPr lang="ru-RU" dirty="0"/>
              <a:t> – это совокупность компонентов, находящихся во взаимодействии и образующих единое целое.</a:t>
            </a:r>
          </a:p>
        </p:txBody>
      </p:sp>
    </p:spTree>
    <p:extLst>
      <p:ext uri="{BB962C8B-B14F-4D97-AF65-F5344CB8AC3E}">
        <p14:creationId xmlns:p14="http://schemas.microsoft.com/office/powerpoint/2010/main" val="3880716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C00000"/>
                </a:solidFill>
              </a:rPr>
              <a:t>Биосистема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— </a:t>
            </a:r>
            <a:r>
              <a:rPr lang="ru-RU" dirty="0"/>
              <a:t>это форма жизни, обусловленная взаимодействием живых компонентов. Растительный организм как биосистема — совокупность взаимодействующих органов , тканей и клеток. </a:t>
            </a:r>
          </a:p>
        </p:txBody>
      </p:sp>
    </p:spTree>
    <p:extLst>
      <p:ext uri="{BB962C8B-B14F-4D97-AF65-F5344CB8AC3E}">
        <p14:creationId xmlns:p14="http://schemas.microsoft.com/office/powerpoint/2010/main" val="2142995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Типы биологических систем: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4006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endParaRPr lang="ru-RU" dirty="0"/>
          </a:p>
          <a:p>
            <a:endParaRPr lang="ru-RU" dirty="0"/>
          </a:p>
          <a:p>
            <a:pPr marL="0" indent="0">
              <a:buNone/>
            </a:pPr>
            <a:r>
              <a:rPr lang="ru-RU" dirty="0"/>
              <a:t> - </a:t>
            </a:r>
            <a:r>
              <a:rPr lang="ru-RU" b="1" dirty="0">
                <a:solidFill>
                  <a:srgbClr val="C00000"/>
                </a:solidFill>
              </a:rPr>
              <a:t>открытые и закрытые </a:t>
            </a:r>
            <a:r>
              <a:rPr lang="ru-RU" dirty="0"/>
              <a:t>(для энергии, информации, веществ)</a:t>
            </a:r>
          </a:p>
          <a:p>
            <a:endParaRPr lang="ru-RU" dirty="0"/>
          </a:p>
          <a:p>
            <a:pPr marL="0" indent="0">
              <a:buNone/>
            </a:pPr>
            <a:r>
              <a:rPr lang="ru-RU" b="1" dirty="0">
                <a:solidFill>
                  <a:srgbClr val="C00000"/>
                </a:solidFill>
              </a:rPr>
              <a:t> - живые </a:t>
            </a:r>
            <a:r>
              <a:rPr lang="ru-RU" dirty="0"/>
              <a:t>(биологические, социальные) и неживые (химические, физические)</a:t>
            </a:r>
          </a:p>
          <a:p>
            <a:endParaRPr lang="ru-RU" dirty="0"/>
          </a:p>
          <a:p>
            <a:pPr marL="0" indent="0">
              <a:buNone/>
            </a:pPr>
            <a:r>
              <a:rPr lang="ru-RU" b="1" dirty="0" smtClean="0">
                <a:solidFill>
                  <a:srgbClr val="C00000"/>
                </a:solidFill>
              </a:rPr>
              <a:t>- </a:t>
            </a:r>
            <a:r>
              <a:rPr lang="ru-RU" b="1" dirty="0">
                <a:solidFill>
                  <a:srgbClr val="C00000"/>
                </a:solidFill>
              </a:rPr>
              <a:t>высокоупорядоченные </a:t>
            </a:r>
            <a:r>
              <a:rPr lang="ru-RU" dirty="0"/>
              <a:t>(организмы) и с низкой упорядоченностью (кристаллы)</a:t>
            </a:r>
          </a:p>
          <a:p>
            <a:endParaRPr lang="ru-RU" dirty="0"/>
          </a:p>
          <a:p>
            <a:pPr marL="0" indent="0">
              <a:buNone/>
            </a:pPr>
            <a:r>
              <a:rPr lang="ru-RU" b="1" dirty="0" smtClean="0">
                <a:solidFill>
                  <a:srgbClr val="C00000"/>
                </a:solidFill>
              </a:rPr>
              <a:t>- </a:t>
            </a:r>
            <a:r>
              <a:rPr lang="ru-RU" b="1" dirty="0">
                <a:solidFill>
                  <a:srgbClr val="C00000"/>
                </a:solidFill>
              </a:rPr>
              <a:t>саморегулирующиеся </a:t>
            </a:r>
            <a:r>
              <a:rPr lang="ru-RU" dirty="0"/>
              <a:t>(организмы) и с внешней регуляцией (химические реакции)</a:t>
            </a:r>
          </a:p>
        </p:txBody>
      </p:sp>
    </p:spTree>
    <p:extLst>
      <p:ext uri="{BB962C8B-B14F-4D97-AF65-F5344CB8AC3E}">
        <p14:creationId xmlns:p14="http://schemas.microsoft.com/office/powerpoint/2010/main" val="827075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C00000"/>
                </a:solidFill>
              </a:rPr>
              <a:t>К данной категории относят:</a:t>
            </a:r>
            <a:br>
              <a:rPr lang="ru-RU" b="1" dirty="0">
                <a:solidFill>
                  <a:srgbClr val="C00000"/>
                </a:solidFill>
              </a:rPr>
            </a:b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lang="ru-RU" dirty="0"/>
          </a:p>
          <a:p>
            <a:r>
              <a:rPr lang="ru-RU" dirty="0"/>
              <a:t>органические макромолекулы;</a:t>
            </a:r>
          </a:p>
          <a:p>
            <a:r>
              <a:rPr lang="ru-RU" dirty="0"/>
              <a:t>органеллы субклеточного типа;</a:t>
            </a:r>
          </a:p>
          <a:p>
            <a:r>
              <a:rPr lang="ru-RU" dirty="0"/>
              <a:t>клеточные структуры;</a:t>
            </a:r>
          </a:p>
          <a:p>
            <a:r>
              <a:rPr lang="ru-RU" dirty="0"/>
              <a:t>органы;</a:t>
            </a:r>
          </a:p>
          <a:p>
            <a:r>
              <a:rPr lang="ru-RU" dirty="0"/>
              <a:t>организмы;</a:t>
            </a:r>
          </a:p>
          <a:p>
            <a:r>
              <a:rPr lang="ru-RU" dirty="0"/>
              <a:t>популяции.</a:t>
            </a:r>
          </a:p>
          <a:p>
            <a:r>
              <a:rPr lang="ru-RU" dirty="0"/>
              <a:t>виды</a:t>
            </a:r>
          </a:p>
          <a:p>
            <a:r>
              <a:rPr lang="ru-RU" dirty="0"/>
              <a:t>биоценозы</a:t>
            </a:r>
          </a:p>
          <a:p>
            <a:r>
              <a:rPr lang="ru-RU" dirty="0"/>
              <a:t>экосистемы</a:t>
            </a:r>
          </a:p>
          <a:p>
            <a:r>
              <a:rPr lang="ru-RU" dirty="0"/>
              <a:t>биосфера</a:t>
            </a:r>
          </a:p>
        </p:txBody>
      </p:sp>
    </p:spTree>
    <p:extLst>
      <p:ext uri="{BB962C8B-B14F-4D97-AF65-F5344CB8AC3E}">
        <p14:creationId xmlns:p14="http://schemas.microsoft.com/office/powerpoint/2010/main" val="3644882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126876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dirty="0"/>
              <a:t>Наименьшей биологической системой, присутствующей во всем живом является органическая (биологическая) макромолекула:</a:t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639144"/>
          </a:xfrm>
        </p:spPr>
        <p:txBody>
          <a:bodyPr>
            <a:normAutofit fontScale="55000" lnSpcReduction="20000"/>
          </a:bodyPr>
          <a:lstStyle/>
          <a:p>
            <a:endParaRPr lang="ru-RU" dirty="0"/>
          </a:p>
          <a:p>
            <a:r>
              <a:rPr lang="ru-RU" sz="6900" b="1" dirty="0">
                <a:solidFill>
                  <a:srgbClr val="C00000"/>
                </a:solidFill>
              </a:rPr>
              <a:t>ДНК;</a:t>
            </a:r>
          </a:p>
          <a:p>
            <a:r>
              <a:rPr lang="ru-RU" sz="6900" b="1" dirty="0" smtClean="0">
                <a:solidFill>
                  <a:srgbClr val="C00000"/>
                </a:solidFill>
              </a:rPr>
              <a:t>Белок</a:t>
            </a:r>
            <a:r>
              <a:rPr lang="ru-RU" sz="6900" b="1" dirty="0">
                <a:solidFill>
                  <a:srgbClr val="C00000"/>
                </a:solidFill>
              </a:rPr>
              <a:t>;</a:t>
            </a:r>
          </a:p>
          <a:p>
            <a:r>
              <a:rPr lang="ru-RU" sz="6900" b="1" dirty="0" smtClean="0">
                <a:solidFill>
                  <a:srgbClr val="C00000"/>
                </a:solidFill>
              </a:rPr>
              <a:t>Углевод</a:t>
            </a:r>
            <a:r>
              <a:rPr lang="ru-RU" sz="6900" b="1" dirty="0">
                <a:solidFill>
                  <a:srgbClr val="C00000"/>
                </a:solidFill>
              </a:rPr>
              <a:t>;</a:t>
            </a:r>
          </a:p>
          <a:p>
            <a:r>
              <a:rPr lang="ru-RU" sz="6900" b="1" dirty="0">
                <a:solidFill>
                  <a:srgbClr val="C00000"/>
                </a:solidFill>
              </a:rPr>
              <a:t>АТФ.</a:t>
            </a:r>
          </a:p>
        </p:txBody>
      </p:sp>
    </p:spTree>
    <p:extLst>
      <p:ext uri="{BB962C8B-B14F-4D97-AF65-F5344CB8AC3E}">
        <p14:creationId xmlns:p14="http://schemas.microsoft.com/office/powerpoint/2010/main" val="3790963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832648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В роли </a:t>
            </a:r>
            <a:r>
              <a:rPr lang="ru-RU" b="1" dirty="0">
                <a:solidFill>
                  <a:srgbClr val="C00000"/>
                </a:solidFill>
              </a:rPr>
              <a:t>наибольшей биологической системы </a:t>
            </a:r>
            <a:r>
              <a:rPr lang="ru-RU" dirty="0"/>
              <a:t>выступает </a:t>
            </a:r>
            <a:r>
              <a:rPr lang="ru-RU" b="1" u="sng" dirty="0"/>
              <a:t>популяция,  совокупность организмов одного вида, длительное время обитающих на одной территории </a:t>
            </a:r>
            <a:r>
              <a:rPr lang="ru-RU" dirty="0"/>
              <a:t>(занимающих определённый ареал) </a:t>
            </a:r>
            <a:r>
              <a:rPr lang="ru-RU" b="1" u="sng" dirty="0"/>
              <a:t>и частично или полностью изолированных от особей других таких же групп. </a:t>
            </a:r>
          </a:p>
        </p:txBody>
      </p:sp>
    </p:spTree>
    <p:extLst>
      <p:ext uri="{BB962C8B-B14F-4D97-AF65-F5344CB8AC3E}">
        <p14:creationId xmlns:p14="http://schemas.microsoft.com/office/powerpoint/2010/main" val="442085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C00000"/>
                </a:solidFill>
              </a:rPr>
              <a:t>Принципы организации биологических систем</a:t>
            </a:r>
            <a:br>
              <a:rPr lang="ru-RU" b="1" dirty="0">
                <a:solidFill>
                  <a:srgbClr val="C00000"/>
                </a:solidFill>
              </a:rPr>
            </a:b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ru-RU" dirty="0"/>
          </a:p>
          <a:p>
            <a:r>
              <a:rPr lang="ru-RU" b="1" dirty="0">
                <a:solidFill>
                  <a:srgbClr val="C00000"/>
                </a:solidFill>
              </a:rPr>
              <a:t>Открытость </a:t>
            </a:r>
            <a:r>
              <a:rPr lang="ru-RU" dirty="0"/>
              <a:t>– биологические системы открыты для поступления в них веществ, энергии и информации.</a:t>
            </a:r>
          </a:p>
          <a:p>
            <a:r>
              <a:rPr lang="ru-RU" b="1" dirty="0">
                <a:solidFill>
                  <a:srgbClr val="C00000"/>
                </a:solidFill>
              </a:rPr>
              <a:t>Высокая упорядоченность </a:t>
            </a:r>
            <a:r>
              <a:rPr lang="ru-RU" dirty="0"/>
              <a:t>– согласованность между образующими систему компонентами; эффективное использование поступающей энергии.</a:t>
            </a:r>
          </a:p>
          <a:p>
            <a:r>
              <a:rPr lang="ru-RU" b="1" dirty="0">
                <a:solidFill>
                  <a:srgbClr val="C00000"/>
                </a:solidFill>
              </a:rPr>
              <a:t>Оптимальность конструкции </a:t>
            </a:r>
            <a:r>
              <a:rPr lang="ru-RU" dirty="0"/>
              <a:t>– наиболее удачные сочетания элементов и частей; биологические системы включают наиболее легкие химические элементы; экономия строительного материала, минимизация живого вещества.</a:t>
            </a:r>
          </a:p>
          <a:p>
            <a:r>
              <a:rPr lang="ru-RU" b="1" dirty="0">
                <a:solidFill>
                  <a:srgbClr val="C00000"/>
                </a:solidFill>
              </a:rPr>
              <a:t>Управляемость</a:t>
            </a:r>
            <a:r>
              <a:rPr lang="ru-RU" dirty="0"/>
              <a:t> – переход из одного состояния в другое.</a:t>
            </a:r>
          </a:p>
          <a:p>
            <a:r>
              <a:rPr lang="ru-RU" b="1" dirty="0">
                <a:solidFill>
                  <a:srgbClr val="C00000"/>
                </a:solidFill>
              </a:rPr>
              <a:t>Иерархичность </a:t>
            </a:r>
            <a:r>
              <a:rPr lang="ru-RU" dirty="0"/>
              <a:t>– взаимная соподчиненность элементов и частей.</a:t>
            </a:r>
          </a:p>
        </p:txBody>
      </p:sp>
    </p:spTree>
    <p:extLst>
      <p:ext uri="{BB962C8B-B14F-4D97-AF65-F5344CB8AC3E}">
        <p14:creationId xmlns:p14="http://schemas.microsoft.com/office/powerpoint/2010/main" val="1993562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967</Words>
  <Application>Microsoft Office PowerPoint</Application>
  <PresentationFormat>Экран (4:3)</PresentationFormat>
  <Paragraphs>75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Тема Office</vt:lpstr>
      <vt:lpstr>Биологические системы </vt:lpstr>
      <vt:lpstr>Биологические системы – это объекты различной сложности, имеющие несколько уровней структурно-функциональной организации и представляющие собой совокупность взаимосвязанных и взаимодействующих элементов. </vt:lpstr>
      <vt:lpstr>Презентация PowerPoint</vt:lpstr>
      <vt:lpstr>Биосистема</vt:lpstr>
      <vt:lpstr>Типы биологических систем: </vt:lpstr>
      <vt:lpstr>К данной категории относят: </vt:lpstr>
      <vt:lpstr>Наименьшей биологической системой, присутствующей во всем живом является органическая (биологическая) макромолекула: </vt:lpstr>
      <vt:lpstr>Презентация PowerPoint</vt:lpstr>
      <vt:lpstr>Принципы организации биологических систем </vt:lpstr>
      <vt:lpstr>Презентация PowerPoint</vt:lpstr>
      <vt:lpstr>Презентация PowerPoint</vt:lpstr>
      <vt:lpstr>1. Клеточное строение </vt:lpstr>
      <vt:lpstr>2. Особенности химического состава </vt:lpstr>
      <vt:lpstr>3. Обмен веществ и превращение энергии.  </vt:lpstr>
      <vt:lpstr>4. Гомеостаз  </vt:lpstr>
      <vt:lpstr>5. Раздражимость </vt:lpstr>
      <vt:lpstr>6. Движение </vt:lpstr>
      <vt:lpstr>7. Рост и развитие </vt:lpstr>
      <vt:lpstr>9. Эволюция 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Повторение понятий</dc:title>
  <dc:creator>Лена</dc:creator>
  <cp:lastModifiedBy>127</cp:lastModifiedBy>
  <cp:revision>6</cp:revision>
  <dcterms:created xsi:type="dcterms:W3CDTF">2020-09-08T18:12:38Z</dcterms:created>
  <dcterms:modified xsi:type="dcterms:W3CDTF">2024-01-24T09:57:55Z</dcterms:modified>
</cp:coreProperties>
</file>