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6" r:id="rId3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8" r:id="rId18"/>
    <p:sldId id="279" r:id="rId19"/>
    <p:sldId id="280" r:id="rId20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00CC"/>
    <a:srgbClr val="660066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288"/>
    <p:restoredTop sz="94660"/>
  </p:normalViewPr>
  <p:slideViewPr>
    <p:cSldViewPr showGuides="1">
      <p:cViewPr varScale="1">
        <p:scale>
          <a:sx n="61" d="100"/>
          <a:sy n="61" d="100"/>
        </p:scale>
        <p:origin x="-9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A8CD44-D252-4675-AEF5-D7E53571E774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Образец текста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>
              <a:buNone/>
            </a:pPr>
            <a:fld id="{9A0DB2DC-4C9A-4742-B13C-FB6460FD3503}" type="slidenum">
              <a:rPr lang="ru-RU" sz="1200" dirty="0"/>
            </a:fld>
            <a:endParaRPr lang="ru-RU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>
              <a:spcBef>
                <a:spcPct val="0"/>
              </a:spcBef>
            </a:pPr>
            <a:endParaRPr dirty="0"/>
          </a:p>
        </p:txBody>
      </p:sp>
      <p:sp>
        <p:nvSpPr>
          <p:cNvPr id="23556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>
              <a:buNone/>
            </a:pPr>
            <a:fld id="{9A0DB2DC-4C9A-4742-B13C-FB6460FD3503}" type="slidenum">
              <a:rPr lang="ru-RU" sz="1200" dirty="0"/>
            </a:fld>
            <a:endParaRPr lang="ru-RU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>
              <a:spcBef>
                <a:spcPct val="0"/>
              </a:spcBef>
            </a:pPr>
            <a:endParaRPr dirty="0"/>
          </a:p>
        </p:txBody>
      </p:sp>
      <p:sp>
        <p:nvSpPr>
          <p:cNvPr id="24580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>
              <a:buNone/>
            </a:pPr>
            <a:fld id="{9A0DB2DC-4C9A-4742-B13C-FB6460FD3503}" type="slidenum">
              <a:rPr lang="ru-RU" sz="1200" dirty="0"/>
            </a:fld>
            <a:endParaRPr lang="ru-RU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F216AB-6DDA-4343-B2AD-C13EEC8A807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  <a:ea typeface="Arial" panose="020B0604020202020204" pitchFamily="34" charset="0"/>
              </a:rPr>
            </a:fld>
            <a:endParaRPr lang="ru-RU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F216AB-6DDA-4343-B2AD-C13EEC8A807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  <a:ea typeface="Arial" panose="020B0604020202020204" pitchFamily="34" charset="0"/>
              </a:rPr>
            </a:fld>
            <a:endParaRPr lang="ru-RU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F216AB-6DDA-4343-B2AD-C13EEC8A807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  <a:ea typeface="Arial" panose="020B0604020202020204" pitchFamily="34" charset="0"/>
              </a:rPr>
            </a:fld>
            <a:endParaRPr lang="ru-RU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F216AB-6DDA-4343-B2AD-C13EEC8A807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  <a:ea typeface="Arial" panose="020B0604020202020204" pitchFamily="34" charset="0"/>
              </a:rPr>
            </a:fld>
            <a:endParaRPr lang="ru-RU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F216AB-6DDA-4343-B2AD-C13EEC8A807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  <a:ea typeface="Arial" panose="020B0604020202020204" pitchFamily="34" charset="0"/>
              </a:rPr>
            </a:fld>
            <a:endParaRPr lang="ru-RU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F216AB-6DDA-4343-B2AD-C13EEC8A807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  <a:ea typeface="Arial" panose="020B0604020202020204" pitchFamily="34" charset="0"/>
              </a:rPr>
            </a:fld>
            <a:endParaRPr lang="ru-RU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F216AB-6DDA-4343-B2AD-C13EEC8A807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  <a:ea typeface="Arial" panose="020B0604020202020204" pitchFamily="34" charset="0"/>
              </a:rPr>
            </a:fld>
            <a:endParaRPr lang="ru-RU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F216AB-6DDA-4343-B2AD-C13EEC8A807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  <a:ea typeface="Arial" panose="020B0604020202020204" pitchFamily="34" charset="0"/>
              </a:rPr>
            </a:fld>
            <a:endParaRPr lang="ru-RU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F216AB-6DDA-4343-B2AD-C13EEC8A807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  <a:ea typeface="Arial" panose="020B0604020202020204" pitchFamily="34" charset="0"/>
              </a:rPr>
            </a:fld>
            <a:endParaRPr lang="ru-RU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F216AB-6DDA-4343-B2AD-C13EEC8A807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  <a:ea typeface="Arial" panose="020B0604020202020204" pitchFamily="34" charset="0"/>
              </a:rPr>
            </a:fld>
            <a:endParaRPr lang="ru-RU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F216AB-6DDA-4343-B2AD-C13EEC8A807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  <a:ea typeface="Arial" panose="020B0604020202020204" pitchFamily="34" charset="0"/>
              </a:rPr>
            </a:fld>
            <a:endParaRPr lang="ru-RU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Заголовок 1025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t>Click to edit Master title style</a:t>
            </a:r>
          </a:p>
        </p:txBody>
      </p:sp>
      <p:sp>
        <p:nvSpPr>
          <p:cNvPr id="1027" name="Замещающий текст 1026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Замещающая дата 1027"/>
          <p:cNvSpPr/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F216AB-6DDA-4343-B2AD-C13EEC8A807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9" name="Замещающий нижний колонтитул 1028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0" name="Замещающий номер слайда 1029"/>
          <p:cNvSpPr/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>
              <a:buNone/>
            </a:pPr>
            <a:fld id="{9A0DB2DC-4C9A-4742-B13C-FB6460FD3503}" type="slidenum">
              <a:rPr lang="ru-RU" dirty="0">
                <a:latin typeface="Calibri" panose="020F0502020204030204" pitchFamily="34" charset="0"/>
                <a:ea typeface="Arial" panose="020B0604020202020204" pitchFamily="34" charset="0"/>
              </a:rPr>
            </a:fld>
            <a:endParaRPr lang="ru-RU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55650" y="1916113"/>
            <a:ext cx="7632700" cy="259238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«Применение производной к исследованию и построению графиков функций»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/>
        </p:spPr>
        <p:txBody>
          <a:bodyPr vert="horz" wrap="square" lIns="91440" tIns="45720" rIns="91440" bIns="45720" anchor="t" anchorCtr="0"/>
          <a:p>
            <a:pPr algn="l"/>
            <a:r>
              <a:rPr sz="2800" i="1" dirty="0"/>
              <a:t>Одной из основных задач, возникающих при исследовании функции, является нахождение </a:t>
            </a:r>
            <a:r>
              <a:rPr sz="2800" b="1" i="1" dirty="0">
                <a:solidFill>
                  <a:srgbClr val="FF0000"/>
                </a:solidFill>
              </a:rPr>
              <a:t>промежутков монотонности</a:t>
            </a:r>
            <a:r>
              <a:rPr sz="2800" b="1" i="1" dirty="0"/>
              <a:t> </a:t>
            </a:r>
            <a:r>
              <a:rPr sz="2800" b="1" i="1" dirty="0">
                <a:solidFill>
                  <a:srgbClr val="FF0000"/>
                </a:solidFill>
              </a:rPr>
              <a:t>функции</a:t>
            </a:r>
            <a:r>
              <a:rPr sz="2800" i="1" dirty="0"/>
              <a:t> (</a:t>
            </a:r>
            <a:r>
              <a:rPr sz="2800" b="1" i="1" dirty="0">
                <a:solidFill>
                  <a:schemeClr val="tx1"/>
                </a:solidFill>
              </a:rPr>
              <a:t>промежутков возрастания и убывания</a:t>
            </a:r>
            <a:r>
              <a:rPr sz="2800" i="1" dirty="0"/>
              <a:t>). Такой анализ легко сделать с помощью производной</a:t>
            </a:r>
            <a:r>
              <a:rPr sz="3000" i="1" dirty="0"/>
              <a:t>.</a:t>
            </a:r>
            <a:endParaRPr sz="30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2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charRg st="0" end="20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Рисунок 4" descr="12.png"/>
          <p:cNvPicPr>
            <a:picLocks noChangeAspect="1"/>
          </p:cNvPicPr>
          <p:nvPr/>
        </p:nvPicPr>
        <p:blipFill>
          <a:blip r:embed="rId1"/>
          <a:srcRect r="4444" b="7634"/>
          <a:stretch>
            <a:fillRect/>
          </a:stretch>
        </p:blipFill>
        <p:spPr>
          <a:xfrm>
            <a:off x="4787900" y="3429000"/>
            <a:ext cx="3097213" cy="27860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4525963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Функция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y=f(x) 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называется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возрастающей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в некотором интервале, если в точках этого интервала большему значению аргумента соответствует большее значение функции, и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убывающей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если большему значению аргумента соответствует меньшее значение функции.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6" name="Рисунок 5" descr="12.png"/>
          <p:cNvPicPr>
            <a:picLocks noChangeAspect="1"/>
          </p:cNvPicPr>
          <p:nvPr/>
        </p:nvPicPr>
        <p:blipFill>
          <a:blip r:embed="rId2"/>
          <a:srcRect t="6172" b="7420"/>
          <a:stretch>
            <a:fillRect/>
          </a:stretch>
        </p:blipFill>
        <p:spPr>
          <a:xfrm>
            <a:off x="1428750" y="3429000"/>
            <a:ext cx="3071813" cy="2808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2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charRg st="0" end="2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4" name="Рисунок 53" descr="ris_38-04.gi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9165" y="4795838"/>
            <a:ext cx="2643188" cy="1571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" name="Рисунок 42" descr="9_4_pic_7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63" y="557213"/>
            <a:ext cx="2138362" cy="2095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" name="Рисунок 46" descr="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513" y="581025"/>
            <a:ext cx="2362200" cy="2287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" name="Рисунок 43" descr="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5600" y="2700973"/>
            <a:ext cx="2571750" cy="2190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033" y="152400"/>
            <a:ext cx="1714500" cy="428625"/>
          </a:xfrm>
          <a:ln/>
        </p:spPr>
        <p:txBody>
          <a:bodyPr vert="horz" wrap="square" lIns="91440" tIns="45720" rIns="91440" bIns="45720" anchor="t" anchorCtr="0"/>
          <a:p>
            <a:pPr>
              <a:buNone/>
            </a:pPr>
            <a:r>
              <a:rPr sz="2000" b="1" dirty="0">
                <a:solidFill>
                  <a:srgbClr val="0000CC"/>
                </a:solidFill>
                <a:latin typeface="Monotype Corsiva" panose="03010101010201010101" pitchFamily="66" charset="0"/>
              </a:rPr>
              <a:t>возрастающая</a:t>
            </a:r>
            <a:endParaRPr sz="2000" b="1" dirty="0">
              <a:solidFill>
                <a:srgbClr val="0000CC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6299518" y="116205"/>
            <a:ext cx="1428750" cy="4286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0" hangingPunct="0">
              <a:spcBef>
                <a:spcPct val="20000"/>
              </a:spcBef>
              <a:buNone/>
            </a:pPr>
            <a:r>
              <a:rPr sz="2000" b="1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убывающая</a:t>
            </a:r>
            <a:endParaRPr sz="2000" b="1" dirty="0">
              <a:solidFill>
                <a:srgbClr val="0000CC"/>
              </a:solidFill>
              <a:latin typeface="Monotype Corsiva" panose="03010101010201010101" pitchFamily="66" charset="0"/>
              <a:ea typeface="Arial" panose="020B0604020202020204" pitchFamily="34" charset="0"/>
            </a:endParaRPr>
          </a:p>
        </p:txBody>
      </p:sp>
      <p:pic>
        <p:nvPicPr>
          <p:cNvPr id="48" name="Рисунок 47" descr="4471_html_m76f463b9.png"/>
          <p:cNvPicPr>
            <a:picLocks noChangeAspect="1"/>
          </p:cNvPicPr>
          <p:nvPr/>
        </p:nvPicPr>
        <p:blipFill>
          <a:blip r:embed="rId5"/>
          <a:srcRect t="3448"/>
          <a:stretch>
            <a:fillRect/>
          </a:stretch>
        </p:blipFill>
        <p:spPr>
          <a:xfrm>
            <a:off x="3332163" y="581025"/>
            <a:ext cx="2424112" cy="2071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" name="Рисунок 48" descr="Безымянный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825" y="2652713"/>
            <a:ext cx="2100263" cy="2143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" name="Рисунок 50" descr="02020301.jpg"/>
          <p:cNvPicPr>
            <a:picLocks noChangeAspect="1"/>
          </p:cNvPicPr>
          <p:nvPr/>
        </p:nvPicPr>
        <p:blipFill>
          <a:blip r:embed="rId7"/>
          <a:srcRect l="3125" t="3429" r="6252" b="4031"/>
          <a:stretch>
            <a:fillRect/>
          </a:stretch>
        </p:blipFill>
        <p:spPr>
          <a:xfrm>
            <a:off x="6155373" y="4617403"/>
            <a:ext cx="2143125" cy="1928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5" name="Содержимое 2"/>
          <p:cNvSpPr txBox="1"/>
          <p:nvPr/>
        </p:nvSpPr>
        <p:spPr>
          <a:xfrm>
            <a:off x="3923665" y="134620"/>
            <a:ext cx="1428750" cy="4286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0" hangingPunct="0">
              <a:spcBef>
                <a:spcPct val="20000"/>
              </a:spcBef>
              <a:buNone/>
            </a:pPr>
            <a:r>
              <a:rPr sz="2000" b="1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убывающая</a:t>
            </a:r>
            <a:endParaRPr sz="2000" b="1" dirty="0">
              <a:solidFill>
                <a:srgbClr val="0000CC"/>
              </a:solidFill>
              <a:latin typeface="Monotype Corsiva" panose="03010101010201010101" pitchFamily="66" charset="0"/>
              <a:ea typeface="Arial" panose="020B0604020202020204" pitchFamily="34" charset="0"/>
            </a:endParaRPr>
          </a:p>
        </p:txBody>
      </p:sp>
      <p:sp>
        <p:nvSpPr>
          <p:cNvPr id="56" name="Содержимое 2"/>
          <p:cNvSpPr txBox="1"/>
          <p:nvPr/>
        </p:nvSpPr>
        <p:spPr>
          <a:xfrm>
            <a:off x="1691323" y="2708910"/>
            <a:ext cx="1428750" cy="4286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0" hangingPunct="0">
              <a:spcBef>
                <a:spcPct val="20000"/>
              </a:spcBef>
              <a:buNone/>
            </a:pPr>
            <a:r>
              <a:rPr sz="2000" b="1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убывающая</a:t>
            </a:r>
            <a:endParaRPr sz="2000" b="1" dirty="0">
              <a:solidFill>
                <a:srgbClr val="0000CC"/>
              </a:solidFill>
              <a:latin typeface="Monotype Corsiva" panose="03010101010201010101" pitchFamily="66" charset="0"/>
              <a:ea typeface="Arial" panose="020B0604020202020204" pitchFamily="34" charset="0"/>
            </a:endParaRPr>
          </a:p>
        </p:txBody>
      </p:sp>
      <p:sp>
        <p:nvSpPr>
          <p:cNvPr id="58" name="Содержимое 2"/>
          <p:cNvSpPr txBox="1"/>
          <p:nvPr/>
        </p:nvSpPr>
        <p:spPr>
          <a:xfrm>
            <a:off x="6227763" y="2708593"/>
            <a:ext cx="1714500" cy="4286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 eaLnBrk="0" hangingPunct="0">
              <a:spcBef>
                <a:spcPct val="20000"/>
              </a:spcBef>
              <a:buNone/>
            </a:pPr>
            <a:r>
              <a:rPr sz="2000" b="1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возрастающая</a:t>
            </a:r>
            <a:endParaRPr sz="2000" b="1" dirty="0">
              <a:solidFill>
                <a:srgbClr val="0000CC"/>
              </a:solidFill>
              <a:latin typeface="Monotype Corsiva" panose="03010101010201010101" pitchFamily="66" charset="0"/>
              <a:ea typeface="Arial" panose="020B0604020202020204" pitchFamily="34" charset="0"/>
            </a:endParaRPr>
          </a:p>
        </p:txBody>
      </p:sp>
      <p:sp>
        <p:nvSpPr>
          <p:cNvPr id="65" name="Содержимое 2"/>
          <p:cNvSpPr txBox="1"/>
          <p:nvPr/>
        </p:nvSpPr>
        <p:spPr>
          <a:xfrm>
            <a:off x="3779520" y="4940935"/>
            <a:ext cx="2574290" cy="112204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 eaLnBrk="0" hangingPunct="0">
              <a:lnSpc>
                <a:spcPct val="50000"/>
              </a:lnSpc>
              <a:buNone/>
            </a:pPr>
            <a:r>
              <a:rPr sz="2000" b="1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возрастающая и убывающая </a:t>
            </a:r>
            <a:br>
              <a:rPr sz="2000" b="1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sz="2000" b="1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на интервалах</a:t>
            </a:r>
            <a:endParaRPr sz="2000" b="1" dirty="0">
              <a:solidFill>
                <a:srgbClr val="0000CC"/>
              </a:solidFill>
              <a:latin typeface="Monotype Corsiva" panose="03010101010201010101" pitchFamily="66" charset="0"/>
              <a:ea typeface="Arial" panose="020B0604020202020204" pitchFamily="34" charset="0"/>
            </a:endParaRPr>
          </a:p>
        </p:txBody>
      </p:sp>
      <p:cxnSp>
        <p:nvCxnSpPr>
          <p:cNvPr id="2" name="Прямая со стрелкой 1"/>
          <p:cNvCxnSpPr/>
          <p:nvPr/>
        </p:nvCxnSpPr>
        <p:spPr>
          <a:xfrm>
            <a:off x="5773420" y="5495925"/>
            <a:ext cx="382270" cy="3092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 flipH="1">
            <a:off x="3563620" y="5571490"/>
            <a:ext cx="596265" cy="3054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3" grpId="0" build="p"/>
      <p:bldP spid="5" grpId="0"/>
      <p:bldP spid="55" grpId="0"/>
      <p:bldP spid="56" grpId="0"/>
      <p:bldP spid="58" grpId="0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4525962"/>
          </a:xfrm>
          <a:ln/>
        </p:spPr>
        <p:txBody>
          <a:bodyPr vert="horz" wrap="square" lIns="91440" tIns="45720" rIns="91440" bIns="45720" anchor="t" anchorCtr="0"/>
          <a:p>
            <a:pPr algn="just"/>
            <a:r>
              <a:rPr sz="3000" dirty="0"/>
              <a:t>Если дифференцируемая функция </a:t>
            </a:r>
            <a:r>
              <a:rPr lang="en-US" altLang="x-none" sz="3000" dirty="0"/>
              <a:t>y=f(x)</a:t>
            </a:r>
            <a:r>
              <a:rPr sz="3000" dirty="0"/>
              <a:t>  </a:t>
            </a:r>
            <a:r>
              <a:rPr sz="3000" b="1" i="1" dirty="0">
                <a:solidFill>
                  <a:srgbClr val="FF0000"/>
                </a:solidFill>
              </a:rPr>
              <a:t>возрастает (убывает) </a:t>
            </a:r>
            <a:r>
              <a:rPr sz="3000" dirty="0"/>
              <a:t>в данном интервале, то производная этой функции </a:t>
            </a:r>
            <a:r>
              <a:rPr sz="3000" b="1" i="1" dirty="0">
                <a:solidFill>
                  <a:srgbClr val="0000CC"/>
                </a:solidFill>
              </a:rPr>
              <a:t>не отрицательна (не положительна)</a:t>
            </a:r>
            <a:r>
              <a:rPr sz="3000" b="1" dirty="0">
                <a:solidFill>
                  <a:srgbClr val="0000CC"/>
                </a:solidFill>
              </a:rPr>
              <a:t> </a:t>
            </a:r>
            <a:r>
              <a:rPr sz="3000" dirty="0"/>
              <a:t>в этом интервале.</a:t>
            </a:r>
            <a:endParaRPr sz="3000" dirty="0"/>
          </a:p>
        </p:txBody>
      </p:sp>
      <p:pic>
        <p:nvPicPr>
          <p:cNvPr id="5" name="Рисунок 4" descr="38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6013" y="3475038"/>
            <a:ext cx="6929437" cy="2978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itle 1"/>
          <p:cNvSpPr txBox="1"/>
          <p:nvPr/>
        </p:nvSpPr>
        <p:spPr>
          <a:xfrm>
            <a:off x="1252538" y="-71437"/>
            <a:ext cx="6272213" cy="1214438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5pPr>
          </a:lstStyle>
          <a:p>
            <a:pPr lvl="0" algn="ctr">
              <a:buNone/>
            </a:pPr>
            <a:r>
              <a:rPr sz="4400" i="1" u="sng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Теорема 1.</a:t>
            </a:r>
            <a:endParaRPr sz="4400" i="1" u="sng" dirty="0">
              <a:solidFill>
                <a:srgbClr val="0000CC"/>
              </a:solidFill>
              <a:latin typeface="Monotype Corsiva" panose="03010101010201010101" pitchFamily="66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charRg st="0" end="15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525962"/>
          </a:xfrm>
          <a:ln/>
        </p:spPr>
        <p:txBody>
          <a:bodyPr vert="horz" wrap="square" lIns="91440" tIns="45720" rIns="91440" bIns="45720" anchor="t" anchorCtr="0"/>
          <a:p>
            <a:pPr algn="just"/>
            <a:r>
              <a:rPr sz="3000" dirty="0"/>
              <a:t>Если производная функции </a:t>
            </a:r>
            <a:r>
              <a:rPr lang="en-US" altLang="x-none" sz="3000" dirty="0"/>
              <a:t>y=f(x)</a:t>
            </a:r>
            <a:r>
              <a:rPr sz="3000" dirty="0"/>
              <a:t> </a:t>
            </a:r>
            <a:r>
              <a:rPr sz="3000" b="1" i="1" dirty="0">
                <a:solidFill>
                  <a:srgbClr val="FF0000"/>
                </a:solidFill>
              </a:rPr>
              <a:t>положительна (отрицательна)</a:t>
            </a:r>
            <a:r>
              <a:rPr sz="3000" b="1" dirty="0">
                <a:solidFill>
                  <a:srgbClr val="FF0000"/>
                </a:solidFill>
              </a:rPr>
              <a:t> </a:t>
            </a:r>
            <a:r>
              <a:rPr sz="3000" dirty="0"/>
              <a:t>на некотором интервале, то функция в этом интервале </a:t>
            </a:r>
            <a:r>
              <a:rPr sz="3000" b="1" i="1" dirty="0">
                <a:solidFill>
                  <a:srgbClr val="0000CC"/>
                </a:solidFill>
              </a:rPr>
              <a:t>монотонно</a:t>
            </a:r>
            <a:r>
              <a:rPr sz="3000" i="1" dirty="0">
                <a:solidFill>
                  <a:srgbClr val="0000CC"/>
                </a:solidFill>
              </a:rPr>
              <a:t> </a:t>
            </a:r>
            <a:r>
              <a:rPr sz="3000" b="1" i="1" dirty="0">
                <a:solidFill>
                  <a:srgbClr val="0000CC"/>
                </a:solidFill>
              </a:rPr>
              <a:t>возрастает (монотонно убывает)</a:t>
            </a:r>
            <a:r>
              <a:rPr sz="3000" dirty="0"/>
              <a:t>.</a:t>
            </a:r>
            <a:endParaRPr sz="3000" dirty="0"/>
          </a:p>
        </p:txBody>
      </p:sp>
      <p:sp>
        <p:nvSpPr>
          <p:cNvPr id="4" name="Title 1"/>
          <p:cNvSpPr txBox="1"/>
          <p:nvPr/>
        </p:nvSpPr>
        <p:spPr>
          <a:xfrm>
            <a:off x="1258888" y="0"/>
            <a:ext cx="6272213" cy="1214438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5pPr>
          </a:lstStyle>
          <a:p>
            <a:pPr lvl="0" algn="ctr">
              <a:buNone/>
            </a:pPr>
            <a:r>
              <a:rPr sz="4400" i="1" u="sng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Теорема 2.</a:t>
            </a:r>
            <a:endParaRPr sz="4400" i="1" u="sng" dirty="0">
              <a:solidFill>
                <a:srgbClr val="0000CC"/>
              </a:solidFill>
              <a:latin typeface="Monotype Corsiva" panose="03010101010201010101" pitchFamily="66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fr30.jpg"/>
          <p:cNvPicPr>
            <a:picLocks noChangeAspect="1"/>
          </p:cNvPicPr>
          <p:nvPr/>
        </p:nvPicPr>
        <p:blipFill>
          <a:blip r:embed="rId1"/>
          <a:srcRect l="5885" t="13515" r="6998" b="33250"/>
          <a:stretch>
            <a:fillRect/>
          </a:stretch>
        </p:blipFill>
        <p:spPr>
          <a:xfrm>
            <a:off x="827088" y="4143375"/>
            <a:ext cx="7848600" cy="20875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charRg st="0" end="1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,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 fontScale="92500" lnSpcReduction="10000"/>
          </a:bodyPr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Находим область определения функции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f(x)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Вычисляем производную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f’(x)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данной функции.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Находим точки, в которых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f’(x)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=0 или не существует. Эти точки называются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критическими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для функции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f(x).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Делим область определения функции этими точками на интервалы. Они являются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интервалами монотонности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Исследуем знак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f’(x)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на каждом интервале. Если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f’(x)›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то на этом интервале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x)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возрастает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; если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f’(x)‹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то на таком интервале функция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f(x)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убывает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Title 1"/>
          <p:cNvSpPr txBox="1"/>
          <p:nvPr/>
        </p:nvSpPr>
        <p:spPr>
          <a:xfrm>
            <a:off x="0" y="198438"/>
            <a:ext cx="9144000" cy="1214438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5pPr>
          </a:lstStyle>
          <a:p>
            <a:pPr lvl="0" algn="ctr">
              <a:buNone/>
            </a:pPr>
            <a:r>
              <a:rPr sz="3600" b="1" i="1" u="sng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Правило нахождения интервалов </a:t>
            </a:r>
            <a:br>
              <a:rPr sz="3600" b="1" i="1" u="sng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sz="3600" b="1" i="1" u="sng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монотонности</a:t>
            </a:r>
            <a:endParaRPr sz="3600" b="1" i="1" u="sng" dirty="0">
              <a:solidFill>
                <a:srgbClr val="0000CC"/>
              </a:solidFill>
              <a:latin typeface="Monotype Corsiva" panose="03010101010201010101" pitchFamily="66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charRg st="0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charRg st="42" end="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6" end="19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charRg st="86" end="19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0" end="2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charRg st="190" end="2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91" end="4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charRg st="291" end="4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750" y="1341438"/>
            <a:ext cx="8135938" cy="5500687"/>
          </a:xfrm>
          <a:ln/>
        </p:spPr>
        <p:txBody>
          <a:bodyPr vert="horz" wrap="square" lIns="91440" tIns="45720" rIns="91440" bIns="45720" anchor="t" anchorCtr="0"/>
          <a:p>
            <a:pPr marL="514350" indent="-514350" algn="just">
              <a:buFont typeface="Calibri" panose="020F0502020204030204" pitchFamily="34" charset="0"/>
              <a:buAutoNum type="arabicPeriod"/>
            </a:pPr>
            <a:r>
              <a:rPr sz="2400" b="1" u="sng" dirty="0"/>
              <a:t>Область определения</a:t>
            </a:r>
            <a:r>
              <a:rPr sz="2400" dirty="0"/>
              <a:t>: </a:t>
            </a:r>
            <a:r>
              <a:rPr lang="en-US" altLang="x-none" sz="2400" dirty="0"/>
              <a:t>R</a:t>
            </a:r>
            <a:r>
              <a:rPr sz="2400" dirty="0"/>
              <a:t>. Функция непрерывна.</a:t>
            </a: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/>
            </a:pPr>
            <a:r>
              <a:rPr sz="2400" b="1" u="sng" dirty="0"/>
              <a:t>Вычисляем производную :</a:t>
            </a:r>
            <a:r>
              <a:rPr sz="2400" dirty="0"/>
              <a:t> </a:t>
            </a:r>
            <a:r>
              <a:rPr lang="en-US" altLang="x-none" sz="2400" dirty="0"/>
              <a:t>y’=6x²-6x-36.</a:t>
            </a:r>
            <a:endParaRPr lang="en-US" altLang="x-none" sz="2400" dirty="0"/>
          </a:p>
          <a:p>
            <a:pPr marL="514350" indent="-514350" algn="just">
              <a:buFont typeface="Calibri" panose="020F0502020204030204" pitchFamily="34" charset="0"/>
              <a:buAutoNum type="arabicPeriod"/>
            </a:pPr>
            <a:r>
              <a:rPr sz="2400" b="1" u="sng" dirty="0"/>
              <a:t>Находим критические точки:</a:t>
            </a:r>
            <a:r>
              <a:rPr sz="2400" b="1" dirty="0"/>
              <a:t> </a:t>
            </a:r>
            <a:r>
              <a:rPr lang="en-US" altLang="x-none" sz="2400" dirty="0"/>
              <a:t>y’=</a:t>
            </a:r>
            <a:r>
              <a:rPr sz="2400" dirty="0"/>
              <a:t>0. </a:t>
            </a:r>
            <a:endParaRPr sz="2400" dirty="0"/>
          </a:p>
          <a:p>
            <a:pPr marL="514350" indent="-514350" algn="ctr">
              <a:buNone/>
            </a:pPr>
            <a:r>
              <a:rPr lang="en-US" altLang="x-none" sz="2400" dirty="0"/>
              <a:t>x²-x-6</a:t>
            </a:r>
            <a:r>
              <a:rPr sz="2400" dirty="0"/>
              <a:t>=0</a:t>
            </a:r>
            <a:endParaRPr sz="2400" dirty="0"/>
          </a:p>
          <a:p>
            <a:pPr marL="514350" indent="-514350" algn="ctr">
              <a:buNone/>
            </a:pPr>
            <a:r>
              <a:rPr sz="2400" dirty="0"/>
              <a:t>Д=1-4*(-6)*1=1+24=25</a:t>
            </a:r>
            <a:endParaRPr sz="2400" dirty="0"/>
          </a:p>
          <a:p>
            <a:pPr marL="514350" indent="-514350" algn="ctr">
              <a:buFont typeface="Calibri" panose="020F0502020204030204" pitchFamily="34" charset="0"/>
              <a:buAutoNum type="arabicPeriod"/>
            </a:pP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endParaRPr sz="1200" b="1" u="sng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r>
              <a:rPr sz="2400" b="1" u="sng" dirty="0"/>
              <a:t>Делим область определения</a:t>
            </a:r>
            <a:r>
              <a:rPr lang="en-US" altLang="x-none" sz="2400" b="1" u="sng" dirty="0"/>
              <a:t> </a:t>
            </a:r>
            <a:r>
              <a:rPr sz="2400" b="1" u="sng" dirty="0"/>
              <a:t>на интервалы:</a:t>
            </a:r>
            <a:r>
              <a:rPr sz="2400" dirty="0"/>
              <a:t> </a:t>
            </a: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endParaRPr lang="en-US" altLang="x-none"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r>
              <a:rPr sz="2400" b="1" dirty="0"/>
              <a:t>Функция возрастает</a:t>
            </a:r>
            <a:r>
              <a:rPr sz="2400" dirty="0"/>
              <a:t> при </a:t>
            </a:r>
            <a:r>
              <a:rPr lang="en-US" altLang="x-none" sz="2400" b="1" dirty="0"/>
              <a:t>x</a:t>
            </a:r>
            <a:r>
              <a:rPr lang="el-GR" altLang="x-none" sz="2400" b="1" i="1" dirty="0">
                <a:cs typeface="Times New Roman" panose="02020603050405020304" pitchFamily="18" charset="0"/>
              </a:rPr>
              <a:t>ϵ</a:t>
            </a:r>
            <a:r>
              <a:rPr lang="en-US" altLang="x-none" sz="2400" b="1" i="1" dirty="0">
                <a:cs typeface="Times New Roman" panose="02020603050405020304" pitchFamily="18" charset="0"/>
              </a:rPr>
              <a:t>(-∞;-2]</a:t>
            </a:r>
            <a:r>
              <a:rPr lang="el-GR" altLang="x-none" sz="2400" b="1" i="1" dirty="0">
                <a:cs typeface="Times New Roman" panose="02020603050405020304" pitchFamily="18" charset="0"/>
              </a:rPr>
              <a:t>υ</a:t>
            </a:r>
            <a:r>
              <a:rPr lang="en-US" altLang="x-none" sz="2400" b="1" i="1" dirty="0">
                <a:cs typeface="Times New Roman" panose="02020603050405020304" pitchFamily="18" charset="0"/>
              </a:rPr>
              <a:t>[3;+∞)</a:t>
            </a:r>
            <a:r>
              <a:rPr lang="en-US" altLang="x-none" sz="2400" i="1" dirty="0">
                <a:cs typeface="Times New Roman" panose="02020603050405020304" pitchFamily="18" charset="0"/>
              </a:rPr>
              <a:t>, </a:t>
            </a:r>
            <a:r>
              <a:rPr sz="2400" i="1" dirty="0">
                <a:cs typeface="Times New Roman" panose="02020603050405020304" pitchFamily="18" charset="0"/>
              </a:rPr>
              <a:t> функция </a:t>
            </a:r>
            <a:r>
              <a:rPr sz="2400" b="1" i="1" dirty="0">
                <a:cs typeface="Times New Roman" panose="02020603050405020304" pitchFamily="18" charset="0"/>
              </a:rPr>
              <a:t>убывает</a:t>
            </a:r>
            <a:r>
              <a:rPr sz="2400" i="1" dirty="0">
                <a:cs typeface="Times New Roman" panose="02020603050405020304" pitchFamily="18" charset="0"/>
              </a:rPr>
              <a:t> при </a:t>
            </a:r>
            <a:r>
              <a:rPr lang="en-US" altLang="x-none" sz="2400" b="1" dirty="0"/>
              <a:t>x</a:t>
            </a:r>
            <a:r>
              <a:rPr lang="el-GR" altLang="x-none" sz="2400" b="1" i="1" dirty="0">
                <a:cs typeface="Times New Roman" panose="02020603050405020304" pitchFamily="18" charset="0"/>
              </a:rPr>
              <a:t>ϵ</a:t>
            </a:r>
            <a:r>
              <a:rPr lang="en-US" altLang="x-none" sz="2400" b="1" i="1" dirty="0">
                <a:cs typeface="Times New Roman" panose="02020603050405020304" pitchFamily="18" charset="0"/>
              </a:rPr>
              <a:t>[</a:t>
            </a:r>
            <a:r>
              <a:rPr sz="2400" b="1" i="1" dirty="0">
                <a:cs typeface="Times New Roman" panose="02020603050405020304" pitchFamily="18" charset="0"/>
              </a:rPr>
              <a:t>-2;3</a:t>
            </a:r>
            <a:r>
              <a:rPr lang="en-US" altLang="x-none" sz="2400" b="1" i="1" dirty="0">
                <a:cs typeface="Times New Roman" panose="02020603050405020304" pitchFamily="18" charset="0"/>
              </a:rPr>
              <a:t>]</a:t>
            </a:r>
            <a:r>
              <a:rPr sz="2400" i="1" dirty="0">
                <a:cs typeface="Times New Roman" panose="02020603050405020304" pitchFamily="18" charset="0"/>
              </a:rPr>
              <a:t>.</a:t>
            </a:r>
            <a:r>
              <a:rPr lang="en-US" altLang="x-none" sz="2400" i="1" dirty="0">
                <a:cs typeface="Times New Roman" panose="02020603050405020304" pitchFamily="18" charset="0"/>
              </a:rPr>
              <a:t> </a:t>
            </a:r>
            <a:endParaRPr lang="en-US" altLang="x-none" sz="2400" i="1" dirty="0"/>
          </a:p>
        </p:txBody>
      </p:sp>
      <p:sp>
        <p:nvSpPr>
          <p:cNvPr id="4" name="Title 1"/>
          <p:cNvSpPr txBox="1"/>
          <p:nvPr/>
        </p:nvSpPr>
        <p:spPr>
          <a:xfrm>
            <a:off x="0" y="127000"/>
            <a:ext cx="9144000" cy="1214438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5pPr>
          </a:lstStyle>
          <a:p>
            <a:pPr lvl="0" algn="ctr">
              <a:buNone/>
            </a:pPr>
            <a:r>
              <a:rPr sz="3600" b="1" i="1" u="sng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Пример №1.</a:t>
            </a:r>
            <a:r>
              <a:rPr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 Найти промежутки монотонности функции </a:t>
            </a:r>
            <a:r>
              <a:rPr lang="en-US" altLang="x-none"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y=2x³-3x</a:t>
            </a:r>
            <a:r>
              <a:rPr lang="en-US" altLang="x-none"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²</a:t>
            </a:r>
            <a:r>
              <a:rPr lang="en-US" altLang="x-none"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-36x+5</a:t>
            </a:r>
            <a:endParaRPr lang="en-US" altLang="x-none" sz="3600" b="1" i="1" dirty="0">
              <a:solidFill>
                <a:schemeClr val="tx1"/>
              </a:solidFill>
              <a:latin typeface="Monotype Corsiva" panose="03010101010201010101" pitchFamily="66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68" name="Rectangle 2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1269" name="Rectangle 4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36888" y="3536950"/>
            <a:ext cx="1892300" cy="642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1" name="Rectangle 6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pic>
        <p:nvPicPr>
          <p:cNvPr id="1029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5000" y="3536950"/>
            <a:ext cx="1785938" cy="6778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273" name="Группа 28"/>
          <p:cNvGrpSpPr/>
          <p:nvPr/>
        </p:nvGrpSpPr>
        <p:grpSpPr>
          <a:xfrm>
            <a:off x="636588" y="4652963"/>
            <a:ext cx="7607300" cy="1095375"/>
            <a:chOff x="1428728" y="4643446"/>
            <a:chExt cx="7607768" cy="1094724"/>
          </a:xfrm>
        </p:grpSpPr>
        <p:sp>
          <p:nvSpPr>
            <p:cNvPr id="19" name="Дуга 18"/>
            <p:cNvSpPr/>
            <p:nvPr/>
          </p:nvSpPr>
          <p:spPr>
            <a:xfrm rot="10800000" flipH="1" flipV="1">
              <a:off x="1428728" y="4786322"/>
              <a:ext cx="2714644" cy="357190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1275" name="Группа 25"/>
            <p:cNvGrpSpPr/>
            <p:nvPr/>
          </p:nvGrpSpPr>
          <p:grpSpPr>
            <a:xfrm>
              <a:off x="2535638" y="4643446"/>
              <a:ext cx="6500858" cy="1094724"/>
              <a:chOff x="2500298" y="4643446"/>
              <a:chExt cx="6500858" cy="1094724"/>
            </a:xfrm>
          </p:grpSpPr>
          <p:sp>
            <p:nvSpPr>
              <p:cNvPr id="18" name="Дуга 17"/>
              <p:cNvSpPr/>
              <p:nvPr/>
            </p:nvSpPr>
            <p:spPr>
              <a:xfrm rot="10800000" flipV="1">
                <a:off x="6286512" y="4786322"/>
                <a:ext cx="2714644" cy="35719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11277" name="Группа 21"/>
              <p:cNvGrpSpPr/>
              <p:nvPr/>
            </p:nvGrpSpPr>
            <p:grpSpPr>
              <a:xfrm>
                <a:off x="2500298" y="4643446"/>
                <a:ext cx="5572164" cy="1094724"/>
                <a:chOff x="2500298" y="4643446"/>
                <a:chExt cx="5572164" cy="1094724"/>
              </a:xfrm>
            </p:grpSpPr>
            <p:cxnSp>
              <p:nvCxnSpPr>
                <p:cNvPr id="11" name="Прямая со стрелкой 10"/>
                <p:cNvCxnSpPr/>
                <p:nvPr/>
              </p:nvCxnSpPr>
              <p:spPr>
                <a:xfrm>
                  <a:off x="2500298" y="5095228"/>
                  <a:ext cx="5572164" cy="158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Овал 12"/>
                <p:cNvSpPr/>
                <p:nvPr/>
              </p:nvSpPr>
              <p:spPr>
                <a:xfrm>
                  <a:off x="6143636" y="4952353"/>
                  <a:ext cx="285752" cy="28575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4000496" y="4952353"/>
                  <a:ext cx="285752" cy="28575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grpSp>
              <p:nvGrpSpPr>
                <p:cNvPr id="11281" name="Группа 16"/>
                <p:cNvGrpSpPr/>
                <p:nvPr/>
              </p:nvGrpSpPr>
              <p:grpSpPr>
                <a:xfrm>
                  <a:off x="4143372" y="4809477"/>
                  <a:ext cx="2143140" cy="357190"/>
                  <a:chOff x="6786578" y="3857628"/>
                  <a:chExt cx="1928826" cy="214314"/>
                </a:xfrm>
              </p:grpSpPr>
              <p:sp>
                <p:nvSpPr>
                  <p:cNvPr id="15" name="Дуга 14"/>
                  <p:cNvSpPr/>
                  <p:nvPr/>
                </p:nvSpPr>
                <p:spPr>
                  <a:xfrm>
                    <a:off x="6786578" y="3857628"/>
                    <a:ext cx="1928826" cy="214314"/>
                  </a:xfrm>
                  <a:prstGeom prst="arc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Дуга 15"/>
                  <p:cNvSpPr/>
                  <p:nvPr/>
                </p:nvSpPr>
                <p:spPr>
                  <a:xfrm rot="10800000" flipV="1">
                    <a:off x="6786578" y="3857628"/>
                    <a:ext cx="1928826" cy="214314"/>
                  </a:xfrm>
                  <a:prstGeom prst="arc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ru-RU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1282" name="TextBox 22"/>
                <p:cNvSpPr txBox="1"/>
                <p:nvPr/>
              </p:nvSpPr>
              <p:spPr>
                <a:xfrm>
                  <a:off x="3071802" y="4666600"/>
                  <a:ext cx="571504" cy="5232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>
                    <a:buNone/>
                  </a:pPr>
                  <a:r>
                    <a:rPr sz="2800" b="1" dirty="0">
                      <a:latin typeface="Calibri" panose="020F0502020204030204" pitchFamily="34" charset="0"/>
                      <a:ea typeface="Arial" panose="020B0604020202020204" pitchFamily="34" charset="0"/>
                    </a:rPr>
                    <a:t>+</a:t>
                  </a:r>
                  <a:endParaRPr sz="2800" b="1" dirty="0">
                    <a:latin typeface="Calibri" panose="020F050202020403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1283" name="TextBox 23"/>
                <p:cNvSpPr txBox="1"/>
                <p:nvPr/>
              </p:nvSpPr>
              <p:spPr>
                <a:xfrm>
                  <a:off x="7072330" y="4666600"/>
                  <a:ext cx="571504" cy="5232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>
                    <a:buNone/>
                  </a:pPr>
                  <a:r>
                    <a:rPr sz="2800" b="1" dirty="0">
                      <a:latin typeface="Calibri" panose="020F0502020204030204" pitchFamily="34" charset="0"/>
                      <a:ea typeface="Arial" panose="020B0604020202020204" pitchFamily="34" charset="0"/>
                    </a:rPr>
                    <a:t>+</a:t>
                  </a:r>
                  <a:endParaRPr sz="2800" b="1" dirty="0">
                    <a:latin typeface="Calibri" panose="020F050202020403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1284" name="TextBox 24"/>
                <p:cNvSpPr txBox="1"/>
                <p:nvPr/>
              </p:nvSpPr>
              <p:spPr>
                <a:xfrm>
                  <a:off x="5072066" y="4643446"/>
                  <a:ext cx="357190" cy="5232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>
                    <a:buNone/>
                  </a:pPr>
                  <a:r>
                    <a:rPr sz="2800" b="1" dirty="0">
                      <a:latin typeface="Calibri" panose="020F0502020204030204" pitchFamily="34" charset="0"/>
                      <a:ea typeface="Arial" panose="020B0604020202020204" pitchFamily="34" charset="0"/>
                    </a:rPr>
                    <a:t>-</a:t>
                  </a:r>
                  <a:endParaRPr sz="2800" b="1" dirty="0">
                    <a:latin typeface="Calibri" panose="020F050202020403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1285" name="TextBox 26"/>
                <p:cNvSpPr txBox="1"/>
                <p:nvPr/>
              </p:nvSpPr>
              <p:spPr>
                <a:xfrm>
                  <a:off x="3857620" y="5214950"/>
                  <a:ext cx="571504" cy="5232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>
                    <a:buNone/>
                  </a:pPr>
                  <a:r>
                    <a:rPr sz="2800" b="1" dirty="0">
                      <a:latin typeface="Calibri" panose="020F0502020204030204" pitchFamily="34" charset="0"/>
                      <a:ea typeface="Arial" panose="020B0604020202020204" pitchFamily="34" charset="0"/>
                    </a:rPr>
                    <a:t>-2</a:t>
                  </a:r>
                  <a:endParaRPr sz="2800" b="1" dirty="0">
                    <a:latin typeface="Calibri" panose="020F050202020403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1286" name="TextBox 27"/>
                <p:cNvSpPr txBox="1"/>
                <p:nvPr/>
              </p:nvSpPr>
              <p:spPr>
                <a:xfrm>
                  <a:off x="6143636" y="5214950"/>
                  <a:ext cx="571504" cy="5232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>
                    <a:buNone/>
                  </a:pPr>
                  <a:r>
                    <a:rPr sz="2800" b="1" dirty="0">
                      <a:latin typeface="Calibri" panose="020F0502020204030204" pitchFamily="34" charset="0"/>
                      <a:ea typeface="Arial" panose="020B0604020202020204" pitchFamily="34" charset="0"/>
                    </a:rPr>
                    <a:t>3</a:t>
                  </a:r>
                  <a:endParaRPr sz="2800" b="1" dirty="0">
                    <a:latin typeface="Calibri" panose="020F0502020204030204" pitchFamily="34" charset="0"/>
                    <a:ea typeface="Arial" panose="020B0604020202020204" pitchFamily="34" charset="0"/>
                  </a:endParaRPr>
                </a:p>
              </p:txBody>
            </p:sp>
          </p:grp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4" end="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charRg st="44" end="8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2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charRg st="82" end="1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16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charRg st="116" end="1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5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charRg st="125" end="1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8" end="18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charRg st="148" end="18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1" end="2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charRg st="191" end="2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412875"/>
            <a:ext cx="8280400" cy="5140325"/>
          </a:xfrm>
          <a:ln/>
        </p:spPr>
        <p:txBody>
          <a:bodyPr vert="horz" wrap="square" lIns="91440" tIns="45720" rIns="91440" bIns="45720" anchor="t" anchorCtr="0"/>
          <a:p>
            <a:pPr marL="514350" indent="-514350" algn="just">
              <a:buFont typeface="Calibri" panose="020F0502020204030204" pitchFamily="34" charset="0"/>
              <a:buAutoNum type="arabicPeriod"/>
            </a:pPr>
            <a:r>
              <a:rPr sz="2400" b="1" u="sng" dirty="0"/>
              <a:t>Область определения</a:t>
            </a:r>
            <a:r>
              <a:rPr sz="2400" dirty="0"/>
              <a:t>: </a:t>
            </a:r>
            <a:r>
              <a:rPr lang="en-US" altLang="x-none" sz="2400" dirty="0"/>
              <a:t>R</a:t>
            </a:r>
            <a:r>
              <a:rPr sz="2400" dirty="0"/>
              <a:t>. Функция непрерывна.</a:t>
            </a: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/>
            </a:pPr>
            <a:r>
              <a:rPr sz="2400" b="1" u="sng" dirty="0"/>
              <a:t>Вычисляем производную :</a:t>
            </a:r>
            <a:r>
              <a:rPr sz="2400" dirty="0"/>
              <a:t> </a:t>
            </a:r>
            <a:r>
              <a:rPr lang="en-US" altLang="x-none" sz="2400" dirty="0"/>
              <a:t>y’=</a:t>
            </a:r>
            <a:r>
              <a:rPr sz="2400" dirty="0"/>
              <a:t>3</a:t>
            </a:r>
            <a:r>
              <a:rPr lang="en-US" altLang="x-none" sz="2400" dirty="0"/>
              <a:t>x²-6x.</a:t>
            </a:r>
            <a:endParaRPr lang="en-US" altLang="x-none" sz="2400" dirty="0"/>
          </a:p>
          <a:p>
            <a:pPr marL="514350" indent="-514350" algn="just">
              <a:buFont typeface="Calibri" panose="020F0502020204030204" pitchFamily="34" charset="0"/>
              <a:buAutoNum type="arabicPeriod"/>
            </a:pPr>
            <a:r>
              <a:rPr sz="2400" b="1" u="sng" dirty="0"/>
              <a:t>Находим критические точки:</a:t>
            </a:r>
            <a:r>
              <a:rPr sz="2400" b="1" dirty="0"/>
              <a:t> </a:t>
            </a:r>
            <a:r>
              <a:rPr lang="en-US" altLang="x-none" sz="2400" dirty="0"/>
              <a:t>y’=</a:t>
            </a:r>
            <a:r>
              <a:rPr sz="2400" dirty="0"/>
              <a:t>0. </a:t>
            </a:r>
            <a:endParaRPr sz="2400" dirty="0"/>
          </a:p>
          <a:p>
            <a:pPr marL="514350" indent="-514350" algn="ctr">
              <a:buNone/>
            </a:pPr>
            <a:r>
              <a:rPr lang="en-US" altLang="x-none" sz="2400" dirty="0"/>
              <a:t>x²-</a:t>
            </a:r>
            <a:r>
              <a:rPr sz="2400" dirty="0"/>
              <a:t>2</a:t>
            </a:r>
            <a:r>
              <a:rPr lang="en-US" altLang="x-none" sz="2400" dirty="0"/>
              <a:t>x</a:t>
            </a:r>
            <a:r>
              <a:rPr sz="2400" dirty="0"/>
              <a:t>=0</a:t>
            </a:r>
            <a:endParaRPr sz="2400" dirty="0"/>
          </a:p>
          <a:p>
            <a:pPr marL="514350" indent="-514350" algn="ctr">
              <a:buNone/>
            </a:pPr>
            <a:r>
              <a:rPr lang="en-US" altLang="x-none" sz="2400" dirty="0"/>
              <a:t>x(x-2)=0</a:t>
            </a:r>
            <a:endParaRPr sz="2400" dirty="0"/>
          </a:p>
          <a:p>
            <a:pPr marL="514350" indent="-514350" algn="ctr">
              <a:buNone/>
            </a:pPr>
            <a:r>
              <a:rPr lang="en-US" altLang="x-none" sz="2400" dirty="0"/>
              <a:t>x1=0 </a:t>
            </a:r>
            <a:r>
              <a:rPr sz="2400" dirty="0"/>
              <a:t>и </a:t>
            </a:r>
            <a:r>
              <a:rPr lang="en-US" altLang="x-none" sz="2400" dirty="0"/>
              <a:t>x2=2</a:t>
            </a: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r>
              <a:rPr sz="2400" b="1" u="sng" dirty="0"/>
              <a:t>Делим область определения</a:t>
            </a:r>
            <a:r>
              <a:rPr lang="en-US" altLang="x-none" sz="2400" b="1" u="sng" dirty="0"/>
              <a:t> </a:t>
            </a:r>
            <a:r>
              <a:rPr sz="2400" b="1" u="sng" dirty="0"/>
              <a:t>на интервалы:</a:t>
            </a:r>
            <a:r>
              <a:rPr sz="2400" dirty="0"/>
              <a:t> </a:t>
            </a: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endParaRPr lang="en-US" altLang="x-none"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r>
              <a:rPr sz="2400" b="1" dirty="0"/>
              <a:t>Функция возрастает</a:t>
            </a:r>
            <a:r>
              <a:rPr sz="2400" dirty="0"/>
              <a:t> при </a:t>
            </a:r>
            <a:r>
              <a:rPr lang="en-US" altLang="x-none" sz="2400" b="1" dirty="0"/>
              <a:t>x</a:t>
            </a:r>
            <a:r>
              <a:rPr lang="el-GR" altLang="x-none" sz="2400" b="1" i="1" dirty="0">
                <a:cs typeface="Times New Roman" panose="02020603050405020304" pitchFamily="18" charset="0"/>
              </a:rPr>
              <a:t>ϵ</a:t>
            </a:r>
            <a:r>
              <a:rPr lang="en-US" altLang="x-none" sz="2400" b="1" i="1" dirty="0">
                <a:cs typeface="Times New Roman" panose="02020603050405020304" pitchFamily="18" charset="0"/>
              </a:rPr>
              <a:t>(-∞;0]</a:t>
            </a:r>
            <a:r>
              <a:rPr lang="el-GR" altLang="x-none" sz="2400" b="1" i="1" dirty="0">
                <a:cs typeface="Times New Roman" panose="02020603050405020304" pitchFamily="18" charset="0"/>
              </a:rPr>
              <a:t>υ</a:t>
            </a:r>
            <a:r>
              <a:rPr lang="en-US" altLang="x-none" sz="2400" b="1" i="1" dirty="0">
                <a:cs typeface="Times New Roman" panose="02020603050405020304" pitchFamily="18" charset="0"/>
              </a:rPr>
              <a:t>[2;+∞)</a:t>
            </a:r>
            <a:r>
              <a:rPr lang="en-US" altLang="x-none" sz="2400" i="1" dirty="0">
                <a:cs typeface="Times New Roman" panose="02020603050405020304" pitchFamily="18" charset="0"/>
              </a:rPr>
              <a:t>, </a:t>
            </a:r>
            <a:r>
              <a:rPr sz="2400" i="1" dirty="0">
                <a:cs typeface="Times New Roman" panose="02020603050405020304" pitchFamily="18" charset="0"/>
              </a:rPr>
              <a:t> функция </a:t>
            </a:r>
            <a:r>
              <a:rPr sz="2400" b="1" i="1" dirty="0">
                <a:cs typeface="Times New Roman" panose="02020603050405020304" pitchFamily="18" charset="0"/>
              </a:rPr>
              <a:t>убывает</a:t>
            </a:r>
            <a:r>
              <a:rPr sz="2400" i="1" dirty="0">
                <a:cs typeface="Times New Roman" panose="02020603050405020304" pitchFamily="18" charset="0"/>
              </a:rPr>
              <a:t> при </a:t>
            </a:r>
            <a:r>
              <a:rPr lang="en-US" altLang="x-none" sz="2400" b="1" dirty="0"/>
              <a:t>x</a:t>
            </a:r>
            <a:r>
              <a:rPr lang="el-GR" altLang="x-none" sz="2400" b="1" i="1" dirty="0">
                <a:cs typeface="Times New Roman" panose="02020603050405020304" pitchFamily="18" charset="0"/>
              </a:rPr>
              <a:t>ϵ</a:t>
            </a:r>
            <a:r>
              <a:rPr lang="en-US" altLang="x-none" sz="2400" b="1" i="1" dirty="0">
                <a:cs typeface="Times New Roman" panose="02020603050405020304" pitchFamily="18" charset="0"/>
              </a:rPr>
              <a:t>[0</a:t>
            </a:r>
            <a:r>
              <a:rPr sz="2400" b="1" i="1" dirty="0">
                <a:cs typeface="Times New Roman" panose="02020603050405020304" pitchFamily="18" charset="0"/>
              </a:rPr>
              <a:t>;</a:t>
            </a:r>
            <a:r>
              <a:rPr lang="en-US" altLang="x-none" sz="2400" b="1" i="1" dirty="0">
                <a:cs typeface="Times New Roman" panose="02020603050405020304" pitchFamily="18" charset="0"/>
              </a:rPr>
              <a:t>2]</a:t>
            </a:r>
            <a:r>
              <a:rPr sz="2400" i="1" dirty="0">
                <a:cs typeface="Times New Roman" panose="02020603050405020304" pitchFamily="18" charset="0"/>
              </a:rPr>
              <a:t>.</a:t>
            </a:r>
            <a:r>
              <a:rPr lang="en-US" altLang="x-none" sz="2400" i="1" dirty="0">
                <a:cs typeface="Times New Roman" panose="02020603050405020304" pitchFamily="18" charset="0"/>
              </a:rPr>
              <a:t> </a:t>
            </a:r>
            <a:endParaRPr lang="en-US" altLang="x-none" sz="2400" i="1" dirty="0"/>
          </a:p>
        </p:txBody>
      </p:sp>
      <p:sp>
        <p:nvSpPr>
          <p:cNvPr id="4" name="Title 1"/>
          <p:cNvSpPr txBox="1"/>
          <p:nvPr/>
        </p:nvSpPr>
        <p:spPr>
          <a:xfrm>
            <a:off x="0" y="127000"/>
            <a:ext cx="9144000" cy="1214438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5pPr>
          </a:lstStyle>
          <a:p>
            <a:pPr lvl="0" algn="ctr">
              <a:buNone/>
            </a:pPr>
            <a:r>
              <a:rPr sz="3600" b="1" i="1" u="sng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Пример №2.</a:t>
            </a:r>
            <a:r>
              <a:rPr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 Найти промежутки монотонности функции </a:t>
            </a:r>
            <a:r>
              <a:rPr lang="en-US" altLang="x-none"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y=x³-3x</a:t>
            </a:r>
            <a:r>
              <a:rPr lang="en-US" altLang="x-none"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²</a:t>
            </a:r>
            <a:endParaRPr lang="en-US" altLang="x-none" sz="3600" b="1" i="1" dirty="0">
              <a:solidFill>
                <a:schemeClr val="tx1"/>
              </a:solidFill>
              <a:latin typeface="Monotype Corsiva" panose="03010101010201010101" pitchFamily="66" charset="0"/>
              <a:ea typeface="Times New Roman" panose="02020603050405020304" pitchFamily="18" charset="0"/>
            </a:endParaRPr>
          </a:p>
        </p:txBody>
      </p:sp>
      <p:sp>
        <p:nvSpPr>
          <p:cNvPr id="12292" name="Rectangle 2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2293" name="Rectangle 4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2294" name="Rectangle 6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grpSp>
        <p:nvGrpSpPr>
          <p:cNvPr id="12295" name="Группа 20"/>
          <p:cNvGrpSpPr/>
          <p:nvPr/>
        </p:nvGrpSpPr>
        <p:grpSpPr>
          <a:xfrm>
            <a:off x="468313" y="4562475"/>
            <a:ext cx="7572375" cy="1027113"/>
            <a:chOff x="467544" y="4437112"/>
            <a:chExt cx="7572428" cy="1027276"/>
          </a:xfrm>
        </p:grpSpPr>
        <p:grpSp>
          <p:nvGrpSpPr>
            <p:cNvPr id="12296" name="Группа 19"/>
            <p:cNvGrpSpPr/>
            <p:nvPr/>
          </p:nvGrpSpPr>
          <p:grpSpPr>
            <a:xfrm>
              <a:off x="467544" y="4437112"/>
              <a:ext cx="7572428" cy="594659"/>
              <a:chOff x="599972" y="4643446"/>
              <a:chExt cx="7572428" cy="594659"/>
            </a:xfrm>
          </p:grpSpPr>
          <p:cxnSp>
            <p:nvCxnSpPr>
              <p:cNvPr id="11" name="Прямая со стрелкой 10"/>
              <p:cNvCxnSpPr/>
              <p:nvPr/>
            </p:nvCxnSpPr>
            <p:spPr>
              <a:xfrm>
                <a:off x="1671542" y="5095228"/>
                <a:ext cx="5572164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Овал 12"/>
              <p:cNvSpPr/>
              <p:nvPr/>
            </p:nvSpPr>
            <p:spPr>
              <a:xfrm>
                <a:off x="5314880" y="4952353"/>
                <a:ext cx="285752" cy="28575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3171740" y="4952353"/>
                <a:ext cx="285752" cy="28575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12302" name="Группа 16"/>
              <p:cNvGrpSpPr/>
              <p:nvPr/>
            </p:nvGrpSpPr>
            <p:grpSpPr>
              <a:xfrm>
                <a:off x="3314616" y="4809477"/>
                <a:ext cx="2143140" cy="357190"/>
                <a:chOff x="6786578" y="3857628"/>
                <a:chExt cx="1928826" cy="214314"/>
              </a:xfrm>
            </p:grpSpPr>
            <p:sp>
              <p:nvSpPr>
                <p:cNvPr id="15" name="Дуга 14"/>
                <p:cNvSpPr/>
                <p:nvPr/>
              </p:nvSpPr>
              <p:spPr>
                <a:xfrm>
                  <a:off x="6786578" y="3857628"/>
                  <a:ext cx="1928826" cy="214314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Дуга 15"/>
                <p:cNvSpPr/>
                <p:nvPr/>
              </p:nvSpPr>
              <p:spPr>
                <a:xfrm rot="10800000" flipV="1">
                  <a:off x="6786578" y="3857628"/>
                  <a:ext cx="1928826" cy="214314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" name="Дуга 17"/>
              <p:cNvSpPr/>
              <p:nvPr/>
            </p:nvSpPr>
            <p:spPr>
              <a:xfrm rot="10800000" flipV="1">
                <a:off x="5457756" y="4786322"/>
                <a:ext cx="2714644" cy="35719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Дуга 18"/>
              <p:cNvSpPr/>
              <p:nvPr/>
            </p:nvSpPr>
            <p:spPr>
              <a:xfrm rot="10800000" flipH="1" flipV="1">
                <a:off x="599972" y="4786322"/>
                <a:ext cx="2714644" cy="35719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305" name="TextBox 22"/>
              <p:cNvSpPr txBox="1"/>
              <p:nvPr/>
            </p:nvSpPr>
            <p:spPr>
              <a:xfrm>
                <a:off x="2243046" y="4666600"/>
                <a:ext cx="571504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-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2306" name="TextBox 23"/>
              <p:cNvSpPr txBox="1"/>
              <p:nvPr/>
            </p:nvSpPr>
            <p:spPr>
              <a:xfrm>
                <a:off x="6243574" y="4666600"/>
                <a:ext cx="571504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-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2307" name="TextBox 24"/>
              <p:cNvSpPr txBox="1"/>
              <p:nvPr/>
            </p:nvSpPr>
            <p:spPr>
              <a:xfrm>
                <a:off x="4243310" y="4643446"/>
                <a:ext cx="357190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+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</p:grpSp>
        <p:sp>
          <p:nvSpPr>
            <p:cNvPr id="12297" name="TextBox 26"/>
            <p:cNvSpPr txBox="1"/>
            <p:nvPr/>
          </p:nvSpPr>
          <p:spPr>
            <a:xfrm>
              <a:off x="2915816" y="4941168"/>
              <a:ext cx="64294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None/>
              </a:pPr>
              <a:r>
                <a:rPr sz="2800" b="1" dirty="0">
                  <a:latin typeface="Calibri" panose="020F0502020204030204" pitchFamily="34" charset="0"/>
                  <a:ea typeface="Arial" panose="020B0604020202020204" pitchFamily="34" charset="0"/>
                </a:rPr>
                <a:t>0</a:t>
              </a:r>
              <a:endParaRPr sz="2800" b="1" dirty="0">
                <a:latin typeface="Calibri" panose="020F050202020403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2298" name="TextBox 27"/>
            <p:cNvSpPr txBox="1"/>
            <p:nvPr/>
          </p:nvSpPr>
          <p:spPr>
            <a:xfrm>
              <a:off x="5130394" y="4941168"/>
              <a:ext cx="357190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None/>
              </a:pPr>
              <a:r>
                <a:rPr sz="2800" b="1" dirty="0">
                  <a:latin typeface="Calibri" panose="020F0502020204030204" pitchFamily="34" charset="0"/>
                  <a:ea typeface="Arial" panose="020B0604020202020204" pitchFamily="34" charset="0"/>
                </a:rPr>
                <a:t>2</a:t>
              </a:r>
              <a:endParaRPr sz="2800" b="1" dirty="0">
                <a:latin typeface="Calibri" panose="020F0502020204030204" pitchFamily="34" charset="0"/>
                <a:ea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4" end="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charRg st="44" end="7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79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charRg st="79" end="1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13" end="1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charRg st="113" end="1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1" end="1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charRg st="121" end="1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30" end="1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charRg st="130" end="1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2" end="1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charRg st="142" end="1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5" end="2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charRg st="185" end="2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ldLvl="0" animBg="1"/>
      <p:bldP spid="4" grpId="1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4525962"/>
          </a:xfrm>
          <a:ln/>
        </p:spPr>
        <p:txBody>
          <a:bodyPr vert="horz" wrap="square" lIns="91440" tIns="45720" rIns="91440" bIns="45720" anchor="t" anchorCtr="0"/>
          <a:p>
            <a:pPr algn="just"/>
            <a:r>
              <a:rPr dirty="0"/>
              <a:t>Точку </a:t>
            </a:r>
            <a:r>
              <a:rPr lang="en-US" altLang="x-none" dirty="0"/>
              <a:t>x=x</a:t>
            </a:r>
            <a:r>
              <a:rPr lang="en-US" altLang="x-none" baseline="-25000" dirty="0"/>
              <a:t>0</a:t>
            </a:r>
            <a:r>
              <a:rPr dirty="0"/>
              <a:t> называют </a:t>
            </a:r>
            <a:r>
              <a:rPr b="1" dirty="0">
                <a:solidFill>
                  <a:srgbClr val="FF0000"/>
                </a:solidFill>
              </a:rPr>
              <a:t>точкой минимума </a:t>
            </a:r>
            <a:r>
              <a:rPr dirty="0"/>
              <a:t>функции </a:t>
            </a:r>
            <a:r>
              <a:rPr lang="en-US" altLang="x-none" dirty="0"/>
              <a:t>y=f(x)</a:t>
            </a:r>
            <a:r>
              <a:rPr dirty="0"/>
              <a:t>, если у этой точки существует окрестность, для всех точек которой выполняется неравенство </a:t>
            </a:r>
            <a:r>
              <a:rPr lang="en-US" altLang="x-none" b="1" dirty="0">
                <a:solidFill>
                  <a:srgbClr val="0000CC"/>
                </a:solidFill>
              </a:rPr>
              <a:t>f(x)≥f(x</a:t>
            </a:r>
            <a:r>
              <a:rPr lang="en-US" altLang="x-none" b="1" baseline="-25000" dirty="0">
                <a:solidFill>
                  <a:srgbClr val="0000CC"/>
                </a:solidFill>
              </a:rPr>
              <a:t>0</a:t>
            </a:r>
            <a:r>
              <a:rPr lang="en-US" altLang="x-none" b="1" dirty="0">
                <a:solidFill>
                  <a:srgbClr val="0000CC"/>
                </a:solidFill>
              </a:rPr>
              <a:t>)</a:t>
            </a:r>
            <a:r>
              <a:rPr dirty="0"/>
              <a:t>.</a:t>
            </a:r>
            <a:endParaRPr lang="en-US" altLang="x-none" dirty="0"/>
          </a:p>
          <a:p>
            <a:pPr algn="just"/>
            <a:r>
              <a:rPr dirty="0"/>
              <a:t>Точку </a:t>
            </a:r>
            <a:r>
              <a:rPr lang="en-US" altLang="x-none" dirty="0"/>
              <a:t>x=x</a:t>
            </a:r>
            <a:r>
              <a:rPr lang="en-US" altLang="x-none" baseline="-25000" dirty="0"/>
              <a:t>0</a:t>
            </a:r>
            <a:r>
              <a:rPr dirty="0"/>
              <a:t> называют </a:t>
            </a:r>
            <a:r>
              <a:rPr b="1" dirty="0">
                <a:solidFill>
                  <a:srgbClr val="FF0000"/>
                </a:solidFill>
              </a:rPr>
              <a:t>точкой максимума </a:t>
            </a:r>
            <a:r>
              <a:rPr dirty="0"/>
              <a:t>функции </a:t>
            </a:r>
            <a:r>
              <a:rPr lang="en-US" altLang="x-none" dirty="0"/>
              <a:t>y=f(x)</a:t>
            </a:r>
            <a:r>
              <a:rPr dirty="0"/>
              <a:t>, если у этой точки существует окрестность, для всех точек которой выполняется неравенство </a:t>
            </a:r>
            <a:r>
              <a:rPr lang="en-US" altLang="x-none" b="1" dirty="0">
                <a:solidFill>
                  <a:srgbClr val="0000CC"/>
                </a:solidFill>
              </a:rPr>
              <a:t>f(x)≤f(x</a:t>
            </a:r>
            <a:r>
              <a:rPr lang="en-US" altLang="x-none" b="1" baseline="-25000" dirty="0">
                <a:solidFill>
                  <a:srgbClr val="0000CC"/>
                </a:solidFill>
              </a:rPr>
              <a:t>0</a:t>
            </a:r>
            <a:r>
              <a:rPr lang="en-US" altLang="x-none" b="1" dirty="0">
                <a:solidFill>
                  <a:srgbClr val="0000CC"/>
                </a:solidFill>
              </a:rPr>
              <a:t>)</a:t>
            </a:r>
            <a:r>
              <a:rPr dirty="0"/>
              <a:t>.</a:t>
            </a:r>
            <a:endParaRPr lang="en-US" altLang="x-none" dirty="0"/>
          </a:p>
          <a:p>
            <a:pPr algn="just"/>
            <a:endParaRPr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charRg st="0" end="1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3" end="3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charRg st="153" end="30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525962"/>
          </a:xfrm>
          <a:ln/>
        </p:spPr>
        <p:txBody>
          <a:bodyPr vert="horz" wrap="square" lIns="91440" tIns="45720" rIns="91440" bIns="45720" anchor="t" anchorCtr="0"/>
          <a:p>
            <a:pPr algn="just"/>
            <a:r>
              <a:rPr sz="3000" dirty="0"/>
              <a:t>Если функция </a:t>
            </a:r>
            <a:r>
              <a:rPr lang="en-US" altLang="x-none" sz="3000" dirty="0"/>
              <a:t>y=f(x)</a:t>
            </a:r>
            <a:r>
              <a:rPr sz="3000" dirty="0"/>
              <a:t>  имеет экстремум в точке </a:t>
            </a:r>
            <a:r>
              <a:rPr lang="en-US" altLang="x-none" sz="3000" dirty="0"/>
              <a:t>x=x</a:t>
            </a:r>
            <a:r>
              <a:rPr lang="en-US" altLang="x-none" sz="1600" dirty="0"/>
              <a:t>0</a:t>
            </a:r>
            <a:r>
              <a:rPr sz="3000" dirty="0"/>
              <a:t>, то в этой точке </a:t>
            </a:r>
            <a:r>
              <a:rPr sz="3000" b="1" dirty="0">
                <a:solidFill>
                  <a:srgbClr val="0000CC"/>
                </a:solidFill>
              </a:rPr>
              <a:t>производная</a:t>
            </a:r>
            <a:r>
              <a:rPr sz="3000" dirty="0"/>
              <a:t> функции или </a:t>
            </a:r>
            <a:r>
              <a:rPr sz="3000" b="1" dirty="0">
                <a:solidFill>
                  <a:srgbClr val="FF0000"/>
                </a:solidFill>
              </a:rPr>
              <a:t>равна нулю</a:t>
            </a:r>
            <a:r>
              <a:rPr sz="3000" dirty="0"/>
              <a:t>, или </a:t>
            </a:r>
            <a:r>
              <a:rPr sz="3000" b="1" dirty="0">
                <a:solidFill>
                  <a:srgbClr val="FF0000"/>
                </a:solidFill>
              </a:rPr>
              <a:t>не существует</a:t>
            </a:r>
            <a:r>
              <a:rPr sz="3000" dirty="0"/>
              <a:t>.</a:t>
            </a:r>
            <a:endParaRPr sz="3000" dirty="0"/>
          </a:p>
        </p:txBody>
      </p:sp>
      <p:sp>
        <p:nvSpPr>
          <p:cNvPr id="4" name="Title 1"/>
          <p:cNvSpPr txBox="1"/>
          <p:nvPr/>
        </p:nvSpPr>
        <p:spPr>
          <a:xfrm>
            <a:off x="1331913" y="44450"/>
            <a:ext cx="6272213" cy="1214438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5pPr>
          </a:lstStyle>
          <a:p>
            <a:pPr lvl="0" algn="ctr">
              <a:buNone/>
            </a:pPr>
            <a:r>
              <a:rPr sz="4400" i="1" u="sng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Теорема </a:t>
            </a:r>
            <a:r>
              <a:rPr lang="en-US" altLang="x-none" sz="4400" i="1" u="sng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3</a:t>
            </a:r>
            <a:r>
              <a:rPr sz="4400" i="1" u="sng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sz="4400" i="1" u="sng" dirty="0">
              <a:solidFill>
                <a:srgbClr val="0000CC"/>
              </a:solidFill>
              <a:latin typeface="Monotype Corsiva" panose="03010101010201010101" pitchFamily="66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5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250" y="3141663"/>
            <a:ext cx="5976938" cy="32686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charRg st="0" end="1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4525963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Если производная </a:t>
            </a:r>
            <a:r>
              <a:rPr kumimoji="0" lang="en-US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</a:t>
            </a:r>
            <a:r>
              <a:rPr kumimoji="0" lang="ru-RU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’(</a:t>
            </a:r>
            <a:r>
              <a:rPr kumimoji="0" lang="en-US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x</a:t>
            </a:r>
            <a:r>
              <a:rPr kumimoji="0" lang="ru-RU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) при переходе через точку </a:t>
            </a:r>
            <a:r>
              <a:rPr kumimoji="0" lang="en-US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x</a:t>
            </a:r>
            <a:r>
              <a:rPr kumimoji="0" lang="ru-RU" sz="3000" b="0" i="1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  <a:r>
              <a:rPr kumimoji="0" lang="ru-RU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ru-RU" sz="3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меняет знак</a:t>
            </a:r>
            <a:r>
              <a:rPr kumimoji="0" lang="ru-RU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то точка </a:t>
            </a:r>
            <a:r>
              <a:rPr kumimoji="0" lang="en-US" sz="3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x</a:t>
            </a:r>
            <a:r>
              <a:rPr kumimoji="0" lang="ru-RU" sz="3000" b="1" i="1" u="none" strike="noStrike" kern="1200" cap="none" spc="0" normalizeH="0" baseline="-2500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  <a:r>
              <a:rPr kumimoji="0" lang="ru-RU" sz="3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является точкой экстремума </a:t>
            </a:r>
            <a:r>
              <a:rPr kumimoji="0" lang="ru-RU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функции </a:t>
            </a:r>
            <a:r>
              <a:rPr kumimoji="0" lang="en-US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</a:t>
            </a:r>
            <a:r>
              <a:rPr kumimoji="0" lang="ru-RU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</a:t>
            </a:r>
            <a:r>
              <a:rPr kumimoji="0" lang="en-US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x</a:t>
            </a:r>
            <a:r>
              <a:rPr kumimoji="0" lang="ru-RU" sz="3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).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Если производная меняет знак с + на –, то точка будет являться точкой максимума, если с – на +, то точка будет точкой минимума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Title 1"/>
          <p:cNvSpPr txBox="1"/>
          <p:nvPr/>
        </p:nvSpPr>
        <p:spPr>
          <a:xfrm>
            <a:off x="1476375" y="0"/>
            <a:ext cx="6272213" cy="1214438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5pPr>
          </a:lstStyle>
          <a:p>
            <a:pPr lvl="0" algn="ctr">
              <a:buNone/>
            </a:pPr>
            <a:r>
              <a:rPr sz="4400" i="1" u="sng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Теорема </a:t>
            </a:r>
            <a:r>
              <a:rPr lang="en-US" altLang="x-none" sz="4400" i="1" u="sng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4</a:t>
            </a:r>
            <a:r>
              <a:rPr sz="4400" i="1" u="sng" dirty="0">
                <a:solidFill>
                  <a:srgbClr val="0000CC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sz="4400" i="1" u="sng" dirty="0">
              <a:solidFill>
                <a:srgbClr val="0000CC"/>
              </a:solidFill>
              <a:latin typeface="Monotype Corsiva" panose="03010101010201010101" pitchFamily="66" charset="0"/>
              <a:ea typeface="Times New Roman" panose="02020603050405020304" pitchFamily="18" charset="0"/>
            </a:endParaRPr>
          </a:p>
        </p:txBody>
      </p:sp>
      <p:pic>
        <p:nvPicPr>
          <p:cNvPr id="15364" name="Рисунок 6" descr="fr30.jpg"/>
          <p:cNvPicPr>
            <a:picLocks noChangeAspect="1"/>
          </p:cNvPicPr>
          <p:nvPr/>
        </p:nvPicPr>
        <p:blipFill>
          <a:blip r:embed="rId1"/>
          <a:srcRect l="5885" t="13515" r="6998" b="33250"/>
          <a:stretch>
            <a:fillRect/>
          </a:stretch>
        </p:blipFill>
        <p:spPr>
          <a:xfrm>
            <a:off x="1241425" y="4379913"/>
            <a:ext cx="6715125" cy="17859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charRg st="0" end="1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17" end="2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charRg st="117" end="2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052513"/>
            <a:ext cx="8208962" cy="5761037"/>
          </a:xfrm>
          <a:ln/>
        </p:spPr>
        <p:txBody>
          <a:bodyPr vert="horz" wrap="square" lIns="91440" tIns="45720" rIns="91440" bIns="45720" anchor="t" anchorCtr="0"/>
          <a:p>
            <a:pPr marL="514350" indent="-514350" algn="just">
              <a:buFont typeface="Calibri" panose="020F0502020204030204" pitchFamily="34" charset="0"/>
              <a:buAutoNum type="arabicPeriod"/>
            </a:pPr>
            <a:r>
              <a:rPr sz="2400" b="1" u="sng" dirty="0"/>
              <a:t>Область определения</a:t>
            </a:r>
            <a:r>
              <a:rPr sz="2400" dirty="0"/>
              <a:t>: </a:t>
            </a:r>
            <a:r>
              <a:rPr lang="en-US" altLang="x-none" sz="2400" dirty="0"/>
              <a:t>R</a:t>
            </a:r>
            <a:r>
              <a:rPr sz="2400" dirty="0"/>
              <a:t>. Функция непрерывна.</a:t>
            </a: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/>
            </a:pPr>
            <a:r>
              <a:rPr sz="2400" b="1" u="sng" dirty="0"/>
              <a:t>Вычисляем производную :</a:t>
            </a:r>
            <a:r>
              <a:rPr sz="2400" dirty="0"/>
              <a:t> </a:t>
            </a:r>
            <a:r>
              <a:rPr lang="en-US" altLang="x-none" sz="2400" dirty="0"/>
              <a:t>y’=</a:t>
            </a:r>
            <a:r>
              <a:rPr sz="2400" dirty="0"/>
              <a:t>-</a:t>
            </a:r>
            <a:r>
              <a:rPr lang="en-US" altLang="x-none" sz="2400" dirty="0"/>
              <a:t>6x²-6x</a:t>
            </a:r>
            <a:r>
              <a:rPr sz="2400" dirty="0"/>
              <a:t>+12</a:t>
            </a:r>
            <a:r>
              <a:rPr lang="en-US" altLang="x-none" sz="2400" dirty="0"/>
              <a:t>.</a:t>
            </a:r>
            <a:endParaRPr lang="en-US" altLang="x-none" sz="2400" dirty="0"/>
          </a:p>
          <a:p>
            <a:pPr marL="514350" indent="-514350" algn="just">
              <a:buFont typeface="Calibri" panose="020F0502020204030204" pitchFamily="34" charset="0"/>
              <a:buAutoNum type="arabicPeriod"/>
            </a:pPr>
            <a:r>
              <a:rPr sz="2400" b="1" u="sng" dirty="0"/>
              <a:t>Находим критические точки:</a:t>
            </a:r>
            <a:r>
              <a:rPr sz="2400" b="1" dirty="0"/>
              <a:t> </a:t>
            </a:r>
            <a:r>
              <a:rPr lang="en-US" altLang="x-none" sz="2400" dirty="0"/>
              <a:t>y’=</a:t>
            </a:r>
            <a:r>
              <a:rPr sz="2400" dirty="0"/>
              <a:t>0. </a:t>
            </a:r>
            <a:endParaRPr sz="2400" dirty="0"/>
          </a:p>
          <a:p>
            <a:pPr marL="514350" indent="-514350" algn="ctr">
              <a:buNone/>
            </a:pPr>
            <a:r>
              <a:rPr sz="2400" dirty="0"/>
              <a:t>-</a:t>
            </a:r>
            <a:r>
              <a:rPr lang="en-US" altLang="x-none" sz="2400" dirty="0"/>
              <a:t>x²-x</a:t>
            </a:r>
            <a:r>
              <a:rPr sz="2400" dirty="0"/>
              <a:t>+2=0</a:t>
            </a:r>
            <a:endParaRPr sz="2400" dirty="0"/>
          </a:p>
          <a:p>
            <a:pPr marL="514350" indent="-514350" algn="ctr">
              <a:buNone/>
            </a:pPr>
            <a:r>
              <a:rPr sz="2400" dirty="0"/>
              <a:t>Д=1-4*(-1)*2=1+8=9</a:t>
            </a:r>
            <a:endParaRPr sz="2400" dirty="0"/>
          </a:p>
          <a:p>
            <a:pPr marL="514350" indent="-514350" algn="ctr">
              <a:buNone/>
            </a:pPr>
            <a:r>
              <a:rPr lang="en-US" altLang="x-none" sz="2400" dirty="0"/>
              <a:t>x</a:t>
            </a:r>
            <a:r>
              <a:rPr lang="en-US" altLang="x-none" sz="2400" baseline="-25000" dirty="0"/>
              <a:t>1</a:t>
            </a:r>
            <a:r>
              <a:rPr lang="en-US" altLang="x-none" sz="2400" dirty="0"/>
              <a:t>=1; x</a:t>
            </a:r>
            <a:r>
              <a:rPr lang="en-US" altLang="x-none" sz="2400" baseline="-25000" dirty="0"/>
              <a:t>2</a:t>
            </a:r>
            <a:r>
              <a:rPr lang="en-US" altLang="x-none" sz="2400" dirty="0"/>
              <a:t>=-2</a:t>
            </a: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r>
              <a:rPr sz="2400" b="1" u="sng" dirty="0"/>
              <a:t>Делим область определения</a:t>
            </a:r>
            <a:r>
              <a:rPr lang="en-US" altLang="x-none" sz="2400" b="1" u="sng" dirty="0"/>
              <a:t> </a:t>
            </a:r>
            <a:r>
              <a:rPr sz="2400" b="1" u="sng" dirty="0"/>
              <a:t>на интервалы:</a:t>
            </a:r>
            <a:r>
              <a:rPr sz="2400" dirty="0"/>
              <a:t> </a:t>
            </a: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endParaRPr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endParaRPr lang="en-US" altLang="x-none" sz="2400" dirty="0"/>
          </a:p>
          <a:p>
            <a:pPr marL="514350" indent="-514350" algn="just">
              <a:buFont typeface="Calibri" panose="020F0502020204030204" pitchFamily="34" charset="0"/>
              <a:buAutoNum type="arabicPeriod" startAt="4"/>
            </a:pPr>
            <a:r>
              <a:rPr lang="en-US" altLang="x-none" sz="2400" b="1" i="1" dirty="0"/>
              <a:t>x</a:t>
            </a:r>
            <a:r>
              <a:rPr sz="2400" b="1" i="1" dirty="0"/>
              <a:t>=-2 – точка минимума</a:t>
            </a:r>
            <a:r>
              <a:rPr sz="2400" i="1" dirty="0"/>
              <a:t>. Найдём минимум функции </a:t>
            </a:r>
            <a:r>
              <a:rPr lang="en-US" altLang="x-none" sz="2400" b="1" i="1" dirty="0"/>
              <a:t>y</a:t>
            </a:r>
            <a:r>
              <a:rPr lang="en-US" altLang="x-none" sz="2400" b="1" i="1" baseline="-25000" dirty="0"/>
              <a:t>min</a:t>
            </a:r>
            <a:r>
              <a:rPr sz="2400" b="1" i="1" dirty="0"/>
              <a:t>=-24</a:t>
            </a:r>
            <a:r>
              <a:rPr sz="2400" i="1" dirty="0"/>
              <a:t>. </a:t>
            </a:r>
            <a:r>
              <a:rPr lang="en-US" altLang="x-none" sz="2400" b="1" i="1" dirty="0"/>
              <a:t>x</a:t>
            </a:r>
            <a:r>
              <a:rPr sz="2400" b="1" i="1" dirty="0"/>
              <a:t>=1 – точка максимума</a:t>
            </a:r>
            <a:r>
              <a:rPr sz="2400" i="1" dirty="0"/>
              <a:t>. Найдём максимум функции: </a:t>
            </a:r>
            <a:r>
              <a:rPr lang="en-US" altLang="x-none" sz="2400" b="1" i="1" dirty="0"/>
              <a:t>y</a:t>
            </a:r>
            <a:r>
              <a:rPr lang="en-US" altLang="x-none" sz="2400" b="1" i="1" baseline="-25000" dirty="0"/>
              <a:t>max</a:t>
            </a:r>
            <a:r>
              <a:rPr sz="2400" b="1" i="1" dirty="0"/>
              <a:t>=3</a:t>
            </a:r>
            <a:r>
              <a:rPr sz="2400" i="1" dirty="0">
                <a:cs typeface="Times New Roman" panose="02020603050405020304" pitchFamily="18" charset="0"/>
              </a:rPr>
              <a:t>.</a:t>
            </a:r>
            <a:r>
              <a:rPr lang="en-US" altLang="x-none" sz="2400" i="1" dirty="0">
                <a:cs typeface="Times New Roman" panose="02020603050405020304" pitchFamily="18" charset="0"/>
              </a:rPr>
              <a:t> </a:t>
            </a:r>
            <a:endParaRPr lang="en-US" altLang="x-none" sz="2400" i="1" dirty="0"/>
          </a:p>
        </p:txBody>
      </p:sp>
      <p:sp>
        <p:nvSpPr>
          <p:cNvPr id="4" name="Title 1"/>
          <p:cNvSpPr txBox="1"/>
          <p:nvPr/>
        </p:nvSpPr>
        <p:spPr>
          <a:xfrm>
            <a:off x="0" y="-71437"/>
            <a:ext cx="9144000" cy="1214438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defRPr>
            </a:lvl5pPr>
          </a:lstStyle>
          <a:p>
            <a:pPr lvl="0" algn="ctr">
              <a:buNone/>
            </a:pPr>
            <a:r>
              <a:rPr sz="3600" b="1" i="1" u="sng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Пример №</a:t>
            </a:r>
            <a:r>
              <a:rPr lang="en-US" altLang="x-none" sz="3600" b="1" i="1" u="sng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3</a:t>
            </a:r>
            <a:r>
              <a:rPr sz="3600" b="1" i="1" u="sng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 Найти экстремумы функции </a:t>
            </a:r>
            <a:br>
              <a:rPr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en-US" altLang="x-none"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y=</a:t>
            </a:r>
            <a:r>
              <a:rPr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-</a:t>
            </a:r>
            <a:r>
              <a:rPr lang="en-US" altLang="x-none"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2x³-3x</a:t>
            </a:r>
            <a:r>
              <a:rPr lang="en-US" altLang="x-none"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  <a:t>²</a:t>
            </a:r>
            <a:r>
              <a:rPr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+12</a:t>
            </a:r>
            <a:r>
              <a:rPr lang="en-US" altLang="x-none"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x</a:t>
            </a:r>
            <a:r>
              <a:rPr sz="3600" b="1" i="1" dirty="0">
                <a:solidFill>
                  <a:schemeClr val="tx1"/>
                </a:solidFill>
                <a:latin typeface="Monotype Corsiva" panose="03010101010201010101" pitchFamily="66" charset="0"/>
                <a:ea typeface="Arial" panose="020B0604020202020204" pitchFamily="34" charset="0"/>
                <a:cs typeface="Times New Roman" panose="02020603050405020304" pitchFamily="18" charset="0"/>
              </a:rPr>
              <a:t>-4</a:t>
            </a:r>
            <a:endParaRPr sz="3600" b="1" i="1" dirty="0">
              <a:solidFill>
                <a:schemeClr val="tx1"/>
              </a:solidFill>
              <a:latin typeface="Monotype Corsiva" panose="03010101010201010101" pitchFamily="66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88" name="Rectangle 2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6389" name="Rectangle 4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6390" name="Rectangle 6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endParaRPr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grpSp>
        <p:nvGrpSpPr>
          <p:cNvPr id="16391" name="Группа 21"/>
          <p:cNvGrpSpPr/>
          <p:nvPr/>
        </p:nvGrpSpPr>
        <p:grpSpPr>
          <a:xfrm>
            <a:off x="528638" y="4437063"/>
            <a:ext cx="7572375" cy="1095375"/>
            <a:chOff x="1428728" y="4643446"/>
            <a:chExt cx="7572428" cy="1094724"/>
          </a:xfrm>
        </p:grpSpPr>
        <p:sp>
          <p:nvSpPr>
            <p:cNvPr id="18" name="Дуга 17"/>
            <p:cNvSpPr/>
            <p:nvPr/>
          </p:nvSpPr>
          <p:spPr>
            <a:xfrm rot="10800000" flipV="1">
              <a:off x="6286512" y="4786322"/>
              <a:ext cx="2714644" cy="357190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Дуга 18"/>
            <p:cNvSpPr/>
            <p:nvPr/>
          </p:nvSpPr>
          <p:spPr>
            <a:xfrm rot="10800000" flipH="1" flipV="1">
              <a:off x="1428728" y="4786322"/>
              <a:ext cx="2714644" cy="357190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6394" name="Группа 20"/>
            <p:cNvGrpSpPr/>
            <p:nvPr/>
          </p:nvGrpSpPr>
          <p:grpSpPr>
            <a:xfrm>
              <a:off x="2528228" y="4643446"/>
              <a:ext cx="5572164" cy="1094724"/>
              <a:chOff x="2500298" y="4643446"/>
              <a:chExt cx="5572164" cy="1094724"/>
            </a:xfrm>
          </p:grpSpPr>
          <p:cxnSp>
            <p:nvCxnSpPr>
              <p:cNvPr id="11" name="Прямая со стрелкой 10"/>
              <p:cNvCxnSpPr/>
              <p:nvPr/>
            </p:nvCxnSpPr>
            <p:spPr>
              <a:xfrm>
                <a:off x="2500298" y="5095228"/>
                <a:ext cx="5572164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Овал 12"/>
              <p:cNvSpPr/>
              <p:nvPr/>
            </p:nvSpPr>
            <p:spPr>
              <a:xfrm>
                <a:off x="6143636" y="4952353"/>
                <a:ext cx="285752" cy="28575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4000496" y="4952353"/>
                <a:ext cx="285752" cy="28575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Дуга 14"/>
              <p:cNvSpPr/>
              <p:nvPr/>
            </p:nvSpPr>
            <p:spPr>
              <a:xfrm>
                <a:off x="4143372" y="4809477"/>
                <a:ext cx="2143140" cy="35719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Дуга 15"/>
              <p:cNvSpPr/>
              <p:nvPr/>
            </p:nvSpPr>
            <p:spPr>
              <a:xfrm rot="10800000" flipV="1">
                <a:off x="4143372" y="4809477"/>
                <a:ext cx="2143140" cy="35719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400" name="TextBox 22"/>
              <p:cNvSpPr txBox="1"/>
              <p:nvPr/>
            </p:nvSpPr>
            <p:spPr>
              <a:xfrm>
                <a:off x="3071802" y="4666600"/>
                <a:ext cx="571504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lang="en-US" altLang="x-none"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-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6401" name="TextBox 23"/>
              <p:cNvSpPr txBox="1"/>
              <p:nvPr/>
            </p:nvSpPr>
            <p:spPr>
              <a:xfrm>
                <a:off x="7072330" y="4666600"/>
                <a:ext cx="571504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lang="en-US" altLang="x-none"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-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6402" name="TextBox 24"/>
              <p:cNvSpPr txBox="1"/>
              <p:nvPr/>
            </p:nvSpPr>
            <p:spPr>
              <a:xfrm>
                <a:off x="5072066" y="4643446"/>
                <a:ext cx="357190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lang="en-US" altLang="x-none"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+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6403" name="TextBox 26"/>
              <p:cNvSpPr txBox="1"/>
              <p:nvPr/>
            </p:nvSpPr>
            <p:spPr>
              <a:xfrm>
                <a:off x="3857620" y="5214950"/>
                <a:ext cx="571504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-2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6404" name="TextBox 27"/>
              <p:cNvSpPr txBox="1"/>
              <p:nvPr/>
            </p:nvSpPr>
            <p:spPr>
              <a:xfrm>
                <a:off x="6143636" y="5214950"/>
                <a:ext cx="571504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lang="en-US" altLang="x-none"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1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4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charRg st="44" end="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3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charRg st="83" end="1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17" end="1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charRg st="117" end="1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7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charRg st="127" end="1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6" end="1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charRg st="146" end="1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8" end="1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charRg st="158" end="19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02" end="3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charRg st="202" end="3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0"/>
                            </p:stCondLst>
                            <p:childTnLst>
                              <p:par>
                                <p:cTn id="4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4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charRg st="44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charRg st="44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charRg st="44" end="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0"/>
                            </p:stCondLst>
                            <p:childTnLst>
                              <p:par>
                                <p:cTn id="5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3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charRg st="83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charRg st="83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charRg st="83" end="1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4000"/>
                            </p:stCondLst>
                            <p:childTnLst>
                              <p:par>
                                <p:cTn id="61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17" end="1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charRg st="117" end="12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charRg st="117" end="12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charRg st="117" end="1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6000"/>
                            </p:stCondLst>
                            <p:childTnLst>
                              <p:par>
                                <p:cTn id="67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7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charRg st="127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charRg st="127" end="14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">
                                            <p:txEl>
                                              <p:charRg st="127" end="1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8000"/>
                            </p:stCondLst>
                            <p:childTnLst>
                              <p:par>
                                <p:cTn id="73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6" end="1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charRg st="146" end="15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">
                                            <p:txEl>
                                              <p:charRg st="146" end="15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charRg st="146" end="1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0"/>
                            </p:stCondLst>
                            <p:childTnLst>
                              <p:par>
                                <p:cTn id="7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8" end="1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">
                                            <p:txEl>
                                              <p:charRg st="158" end="19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">
                                            <p:txEl>
                                              <p:charRg st="158" end="19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3">
                                            <p:txEl>
                                              <p:charRg st="158" end="19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2000"/>
                            </p:stCondLst>
                            <p:childTnLst>
                              <p:par>
                                <p:cTn id="8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02" end="3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">
                                            <p:txEl>
                                              <p:charRg st="202" end="3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">
                                            <p:txEl>
                                              <p:charRg st="202" end="3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3">
                                            <p:txEl>
                                              <p:charRg st="202" end="3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1" name="Прямоугольник 6"/>
          <p:cNvSpPr/>
          <p:nvPr/>
        </p:nvSpPr>
        <p:spPr>
          <a:xfrm>
            <a:off x="323533" y="332423"/>
            <a:ext cx="8280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sz="2400" b="1" dirty="0"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Исследовать на экстремум функцию </a:t>
            </a:r>
            <a: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y=x</a:t>
            </a:r>
            <a:r>
              <a:rPr lang="en-US" altLang="x-none" sz="2400" b="1" baseline="300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+2.</a:t>
            </a:r>
            <a:endParaRPr lang="en-US" altLang="x-none" sz="2400" b="1" dirty="0">
              <a:solidFill>
                <a:schemeClr val="tx1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7412" name="TextBox 7"/>
          <p:cNvSpPr txBox="1"/>
          <p:nvPr/>
        </p:nvSpPr>
        <p:spPr>
          <a:xfrm>
            <a:off x="468313" y="945198"/>
            <a:ext cx="82073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sz="2400" b="1" u="sng" dirty="0">
                <a:solidFill>
                  <a:srgbClr val="FF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Решение:</a:t>
            </a:r>
            <a:endParaRPr sz="2400" b="1" u="sng" dirty="0">
              <a:solidFill>
                <a:srgbClr val="FF0000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7413" name="TextBox 8"/>
          <p:cNvSpPr txBox="1"/>
          <p:nvPr/>
        </p:nvSpPr>
        <p:spPr>
          <a:xfrm>
            <a:off x="467043" y="1772920"/>
            <a:ext cx="8207375" cy="4892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Находим область определения функции: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D(y)=R.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Находим производную: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y’=(x</a:t>
            </a:r>
            <a:r>
              <a:rPr lang="en-US" altLang="x-none" sz="2400" baseline="30000" dirty="0"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+2)’=2x.</a:t>
            </a:r>
            <a:endParaRPr lang="en-US" altLang="x-none"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Приравниваем её к нулю: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2x=0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, откуда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x=0 – 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критическая точка.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Делим область определения на интервалы и определяем знаки производной на каждом интервале: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=0 – точка минимума. Найдём минимум функции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y</a:t>
            </a:r>
            <a:r>
              <a:rPr lang="en-US" altLang="x-none" sz="2400" baseline="-25000" dirty="0">
                <a:latin typeface="Calibri" panose="020F0502020204030204" pitchFamily="34" charset="0"/>
                <a:ea typeface="Arial" panose="020B0604020202020204" pitchFamily="34" charset="0"/>
              </a:rPr>
              <a:t>min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=2. 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lang="en-US" altLang="x-none" sz="2400" u="sng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grpSp>
        <p:nvGrpSpPr>
          <p:cNvPr id="17414" name="Группа 32"/>
          <p:cNvGrpSpPr/>
          <p:nvPr/>
        </p:nvGrpSpPr>
        <p:grpSpPr>
          <a:xfrm>
            <a:off x="468313" y="4567238"/>
            <a:ext cx="7991475" cy="1093787"/>
            <a:chOff x="467544" y="4365104"/>
            <a:chExt cx="7992888" cy="1094724"/>
          </a:xfrm>
        </p:grpSpPr>
        <p:grpSp>
          <p:nvGrpSpPr>
            <p:cNvPr id="17415" name="Группа 27"/>
            <p:cNvGrpSpPr/>
            <p:nvPr/>
          </p:nvGrpSpPr>
          <p:grpSpPr>
            <a:xfrm>
              <a:off x="467544" y="4365104"/>
              <a:ext cx="7992888" cy="1094724"/>
              <a:chOff x="1475656" y="4509120"/>
              <a:chExt cx="7992888" cy="1094724"/>
            </a:xfrm>
          </p:grpSpPr>
          <p:sp>
            <p:nvSpPr>
              <p:cNvPr id="12" name="Дуга 11"/>
              <p:cNvSpPr/>
              <p:nvPr/>
            </p:nvSpPr>
            <p:spPr>
              <a:xfrm rot="10800000" flipH="1" flipV="1">
                <a:off x="1475656" y="4653136"/>
                <a:ext cx="4010788" cy="35719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14" name="Прямая со стрелкой 13"/>
              <p:cNvCxnSpPr/>
              <p:nvPr/>
            </p:nvCxnSpPr>
            <p:spPr>
              <a:xfrm>
                <a:off x="3131840" y="4941168"/>
                <a:ext cx="5256584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Овал 14"/>
              <p:cNvSpPr/>
              <p:nvPr/>
            </p:nvSpPr>
            <p:spPr>
              <a:xfrm>
                <a:off x="5354398" y="4818027"/>
                <a:ext cx="285752" cy="28575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421" name="TextBox 19"/>
              <p:cNvSpPr txBox="1"/>
              <p:nvPr/>
            </p:nvSpPr>
            <p:spPr>
              <a:xfrm>
                <a:off x="6283092" y="4532274"/>
                <a:ext cx="571504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+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7422" name="TextBox 20"/>
              <p:cNvSpPr txBox="1"/>
              <p:nvPr/>
            </p:nvSpPr>
            <p:spPr>
              <a:xfrm>
                <a:off x="4282828" y="4509120"/>
                <a:ext cx="357190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-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7423" name="TextBox 22"/>
              <p:cNvSpPr txBox="1"/>
              <p:nvPr/>
            </p:nvSpPr>
            <p:spPr>
              <a:xfrm>
                <a:off x="5354398" y="5080624"/>
                <a:ext cx="571504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0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27" name="Дуга 26"/>
              <p:cNvSpPr/>
              <p:nvPr/>
            </p:nvSpPr>
            <p:spPr>
              <a:xfrm rot="10800000" flipV="1">
                <a:off x="5457756" y="4653136"/>
                <a:ext cx="4010788" cy="35719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30" name="Прямая со стрелкой 29"/>
            <p:cNvCxnSpPr/>
            <p:nvPr/>
          </p:nvCxnSpPr>
          <p:spPr>
            <a:xfrm>
              <a:off x="2843808" y="4941168"/>
              <a:ext cx="1152128" cy="28803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>
            <a:xfrm flipV="1">
              <a:off x="5076056" y="4941168"/>
              <a:ext cx="1152128" cy="2880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Прямоугольник 6"/>
          <p:cNvSpPr/>
          <p:nvPr/>
        </p:nvSpPr>
        <p:spPr>
          <a:xfrm>
            <a:off x="468313" y="333375"/>
            <a:ext cx="82804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sz="2400" b="1" dirty="0">
                <a:latin typeface="Calibri" panose="020F0502020204030204" pitchFamily="34" charset="0"/>
                <a:ea typeface="Arial" panose="020B0604020202020204" pitchFamily="34" charset="0"/>
              </a:rPr>
              <a:t> </a:t>
            </a:r>
            <a:r>
              <a:rPr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Исследовать на экстремум функцию </a:t>
            </a:r>
            <a:b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</a:br>
            <a: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y=</a:t>
            </a:r>
            <a:r>
              <a:rPr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1/3</a:t>
            </a:r>
            <a: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sz="2400" b="1" baseline="300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3</a:t>
            </a:r>
            <a:r>
              <a:rPr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-2</a:t>
            </a:r>
            <a: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lang="en-US" altLang="x-none" sz="2400" b="1" baseline="300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+3</a:t>
            </a:r>
            <a: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x+1.</a:t>
            </a:r>
            <a:endParaRPr lang="en-US" altLang="x-none" sz="2400" b="1" dirty="0">
              <a:solidFill>
                <a:schemeClr val="tx1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8435" name="TextBox 7"/>
          <p:cNvSpPr txBox="1"/>
          <p:nvPr/>
        </p:nvSpPr>
        <p:spPr>
          <a:xfrm>
            <a:off x="468313" y="1196975"/>
            <a:ext cx="820737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sz="2400" b="1" u="sng" dirty="0">
                <a:solidFill>
                  <a:srgbClr val="FF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Решение:</a:t>
            </a:r>
            <a:endParaRPr sz="2400" b="1" u="sng" dirty="0">
              <a:solidFill>
                <a:srgbClr val="FF0000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8436" name="TextBox 8"/>
          <p:cNvSpPr txBox="1"/>
          <p:nvPr/>
        </p:nvSpPr>
        <p:spPr>
          <a:xfrm>
            <a:off x="468313" y="1628775"/>
            <a:ext cx="8207375" cy="5632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Находим область определения функции: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D(y)=R.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Находим производную: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y’=(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1/3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sz="2400" baseline="30000" dirty="0">
                <a:latin typeface="Calibri" panose="020F0502020204030204" pitchFamily="34" charset="0"/>
                <a:ea typeface="Arial" panose="020B0604020202020204" pitchFamily="34" charset="0"/>
              </a:rPr>
              <a:t>3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-2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lang="en-US" altLang="x-none" sz="2400" baseline="30000" dirty="0"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+3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x+1)’=x</a:t>
            </a:r>
            <a:r>
              <a:rPr lang="en-US" altLang="x-none" sz="2400" baseline="30000" dirty="0"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-4x+3.</a:t>
            </a:r>
            <a:endParaRPr lang="en-US" altLang="x-none"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Приравниваем её к нулю: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lang="en-US" altLang="x-none" sz="2400" baseline="30000" dirty="0"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-4x+3=0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, откуда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lang="en-US" altLang="x-none" sz="2400" baseline="-25000" dirty="0">
                <a:latin typeface="Calibri" panose="020F0502020204030204" pitchFamily="34" charset="0"/>
                <a:ea typeface="Arial" panose="020B0604020202020204" pitchFamily="34" charset="0"/>
              </a:rPr>
              <a:t>1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=1, x</a:t>
            </a:r>
            <a:r>
              <a:rPr lang="en-US" altLang="x-none" sz="2400" baseline="-25000" dirty="0"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=3 – 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критические точки.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Делим область определения на интервалы и определяем знаки производной на каждом интервале: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=1 – точка максимума. Найдём максимум функции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y</a:t>
            </a:r>
            <a:r>
              <a:rPr lang="en-US" altLang="x-none" sz="2400" baseline="-25000" dirty="0">
                <a:latin typeface="Calibri" panose="020F0502020204030204" pitchFamily="34" charset="0"/>
                <a:ea typeface="Arial" panose="020B0604020202020204" pitchFamily="34" charset="0"/>
              </a:rPr>
              <a:t>max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=7/3.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=3 – точка минимума. Найдём минимум функции: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y</a:t>
            </a:r>
            <a:r>
              <a:rPr lang="en-US" altLang="x-none" sz="2400" baseline="-25000" dirty="0">
                <a:latin typeface="Calibri" panose="020F0502020204030204" pitchFamily="34" charset="0"/>
                <a:ea typeface="Arial" panose="020B0604020202020204" pitchFamily="34" charset="0"/>
              </a:rPr>
              <a:t>min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=1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lang="en-US" altLang="x-none" sz="2400" u="sng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grpSp>
        <p:nvGrpSpPr>
          <p:cNvPr id="18437" name="Группа 37"/>
          <p:cNvGrpSpPr/>
          <p:nvPr/>
        </p:nvGrpSpPr>
        <p:grpSpPr>
          <a:xfrm>
            <a:off x="528638" y="4149725"/>
            <a:ext cx="7572375" cy="1093788"/>
            <a:chOff x="527964" y="4509120"/>
            <a:chExt cx="7572428" cy="1094724"/>
          </a:xfrm>
        </p:grpSpPr>
        <p:cxnSp>
          <p:nvCxnSpPr>
            <p:cNvPr id="30" name="Прямая со стрелкой 29"/>
            <p:cNvCxnSpPr/>
            <p:nvPr/>
          </p:nvCxnSpPr>
          <p:spPr>
            <a:xfrm>
              <a:off x="3779912" y="5157192"/>
              <a:ext cx="1152128" cy="28803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>
            <a:xfrm flipV="1">
              <a:off x="5796136" y="5157192"/>
              <a:ext cx="1152128" cy="2880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40" name="Группа 16"/>
            <p:cNvGrpSpPr/>
            <p:nvPr/>
          </p:nvGrpSpPr>
          <p:grpSpPr>
            <a:xfrm>
              <a:off x="527964" y="4509120"/>
              <a:ext cx="7572428" cy="1094724"/>
              <a:chOff x="1428728" y="4643446"/>
              <a:chExt cx="7572428" cy="1094724"/>
            </a:xfrm>
          </p:grpSpPr>
          <p:sp>
            <p:nvSpPr>
              <p:cNvPr id="18" name="Дуга 17"/>
              <p:cNvSpPr/>
              <p:nvPr/>
            </p:nvSpPr>
            <p:spPr>
              <a:xfrm rot="10800000" flipV="1">
                <a:off x="6286512" y="4786322"/>
                <a:ext cx="2714644" cy="35719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Дуга 18"/>
              <p:cNvSpPr/>
              <p:nvPr/>
            </p:nvSpPr>
            <p:spPr>
              <a:xfrm rot="10800000" flipH="1" flipV="1">
                <a:off x="1428728" y="4786322"/>
                <a:ext cx="2714644" cy="35719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18444" name="Группа 20"/>
              <p:cNvGrpSpPr/>
              <p:nvPr/>
            </p:nvGrpSpPr>
            <p:grpSpPr>
              <a:xfrm>
                <a:off x="2528228" y="4643446"/>
                <a:ext cx="5572164" cy="1094724"/>
                <a:chOff x="2500298" y="4643446"/>
                <a:chExt cx="5572164" cy="1094724"/>
              </a:xfrm>
            </p:grpSpPr>
            <p:cxnSp>
              <p:nvCxnSpPr>
                <p:cNvPr id="24" name="Прямая со стрелкой 23"/>
                <p:cNvCxnSpPr/>
                <p:nvPr/>
              </p:nvCxnSpPr>
              <p:spPr>
                <a:xfrm>
                  <a:off x="2500298" y="5095228"/>
                  <a:ext cx="5572164" cy="158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Овал 24"/>
                <p:cNvSpPr/>
                <p:nvPr/>
              </p:nvSpPr>
              <p:spPr>
                <a:xfrm>
                  <a:off x="6143636" y="4952353"/>
                  <a:ext cx="285752" cy="28575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Овал 25"/>
                <p:cNvSpPr/>
                <p:nvPr/>
              </p:nvSpPr>
              <p:spPr>
                <a:xfrm>
                  <a:off x="4000496" y="4952353"/>
                  <a:ext cx="285752" cy="28575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Дуга 27"/>
                <p:cNvSpPr/>
                <p:nvPr/>
              </p:nvSpPr>
              <p:spPr>
                <a:xfrm>
                  <a:off x="4143372" y="4809477"/>
                  <a:ext cx="2143140" cy="357190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Дуга 28"/>
                <p:cNvSpPr/>
                <p:nvPr/>
              </p:nvSpPr>
              <p:spPr>
                <a:xfrm rot="10800000" flipV="1">
                  <a:off x="4143372" y="4809477"/>
                  <a:ext cx="2143140" cy="357190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8450" name="TextBox 30"/>
                <p:cNvSpPr txBox="1"/>
                <p:nvPr/>
              </p:nvSpPr>
              <p:spPr>
                <a:xfrm>
                  <a:off x="3071802" y="4666600"/>
                  <a:ext cx="571504" cy="5232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>
                    <a:buNone/>
                  </a:pPr>
                  <a:r>
                    <a:rPr sz="2800" b="1" dirty="0">
                      <a:latin typeface="Calibri" panose="020F0502020204030204" pitchFamily="34" charset="0"/>
                      <a:ea typeface="Arial" panose="020B0604020202020204" pitchFamily="34" charset="0"/>
                    </a:rPr>
                    <a:t>+</a:t>
                  </a:r>
                  <a:endParaRPr sz="2800" b="1" dirty="0">
                    <a:latin typeface="Calibri" panose="020F050202020403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8451" name="TextBox 32"/>
                <p:cNvSpPr txBox="1"/>
                <p:nvPr/>
              </p:nvSpPr>
              <p:spPr>
                <a:xfrm>
                  <a:off x="7072330" y="4666600"/>
                  <a:ext cx="571504" cy="5232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>
                    <a:buNone/>
                  </a:pPr>
                  <a:r>
                    <a:rPr sz="2800" b="1" dirty="0">
                      <a:latin typeface="Calibri" panose="020F0502020204030204" pitchFamily="34" charset="0"/>
                      <a:ea typeface="Arial" panose="020B0604020202020204" pitchFamily="34" charset="0"/>
                    </a:rPr>
                    <a:t>+</a:t>
                  </a:r>
                  <a:endParaRPr sz="2800" b="1" dirty="0">
                    <a:latin typeface="Calibri" panose="020F050202020403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8452" name="TextBox 33"/>
                <p:cNvSpPr txBox="1"/>
                <p:nvPr/>
              </p:nvSpPr>
              <p:spPr>
                <a:xfrm>
                  <a:off x="5072066" y="4643446"/>
                  <a:ext cx="357190" cy="5232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>
                    <a:buNone/>
                  </a:pPr>
                  <a:r>
                    <a:rPr sz="2800" b="1" dirty="0">
                      <a:latin typeface="Calibri" panose="020F0502020204030204" pitchFamily="34" charset="0"/>
                      <a:ea typeface="Arial" panose="020B0604020202020204" pitchFamily="34" charset="0"/>
                    </a:rPr>
                    <a:t>-</a:t>
                  </a:r>
                  <a:endParaRPr sz="2800" b="1" dirty="0">
                    <a:latin typeface="Calibri" panose="020F050202020403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8453" name="TextBox 34"/>
                <p:cNvSpPr txBox="1"/>
                <p:nvPr/>
              </p:nvSpPr>
              <p:spPr>
                <a:xfrm>
                  <a:off x="3857620" y="5214950"/>
                  <a:ext cx="571504" cy="5232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>
                    <a:buNone/>
                  </a:pPr>
                  <a:r>
                    <a:rPr sz="2800" b="1" dirty="0">
                      <a:latin typeface="Calibri" panose="020F0502020204030204" pitchFamily="34" charset="0"/>
                      <a:ea typeface="Arial" panose="020B0604020202020204" pitchFamily="34" charset="0"/>
                    </a:rPr>
                    <a:t> 1</a:t>
                  </a:r>
                  <a:endParaRPr sz="2800" b="1" dirty="0">
                    <a:latin typeface="Calibri" panose="020F050202020403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8454" name="TextBox 35"/>
                <p:cNvSpPr txBox="1"/>
                <p:nvPr/>
              </p:nvSpPr>
              <p:spPr>
                <a:xfrm>
                  <a:off x="6143636" y="5214950"/>
                  <a:ext cx="571504" cy="5232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>
                    <a:buNone/>
                  </a:pPr>
                  <a:r>
                    <a:rPr sz="2800" b="1" dirty="0">
                      <a:latin typeface="Calibri" panose="020F0502020204030204" pitchFamily="34" charset="0"/>
                      <a:ea typeface="Arial" panose="020B0604020202020204" pitchFamily="34" charset="0"/>
                    </a:rPr>
                    <a:t>3</a:t>
                  </a:r>
                  <a:endParaRPr sz="2800" b="1" dirty="0">
                    <a:latin typeface="Calibri" panose="020F0502020204030204" pitchFamily="34" charset="0"/>
                    <a:ea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37" name="Прямая со стрелкой 36"/>
            <p:cNvCxnSpPr/>
            <p:nvPr/>
          </p:nvCxnSpPr>
          <p:spPr>
            <a:xfrm flipV="1">
              <a:off x="1763688" y="5157192"/>
              <a:ext cx="1152128" cy="2880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Прямоугольник 6"/>
          <p:cNvSpPr/>
          <p:nvPr/>
        </p:nvSpPr>
        <p:spPr>
          <a:xfrm>
            <a:off x="468313" y="333375"/>
            <a:ext cx="82804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 Исследовать на экстремум функцию </a:t>
            </a:r>
            <a:b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</a:br>
            <a: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y=x</a:t>
            </a:r>
            <a:r>
              <a:rPr sz="2400" b="1" baseline="300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3</a:t>
            </a:r>
            <a:r>
              <a:rPr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+3</a:t>
            </a:r>
            <a: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lang="en-US" altLang="x-none" sz="2400" b="1" baseline="300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+9</a:t>
            </a:r>
            <a: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-6</a:t>
            </a:r>
            <a: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.</a:t>
            </a:r>
            <a:endParaRPr lang="en-US" altLang="x-none" sz="2400" b="1" dirty="0">
              <a:solidFill>
                <a:schemeClr val="tx1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9459" name="TextBox 7"/>
          <p:cNvSpPr txBox="1"/>
          <p:nvPr/>
        </p:nvSpPr>
        <p:spPr>
          <a:xfrm>
            <a:off x="468313" y="1196975"/>
            <a:ext cx="820737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sz="2400" b="1" u="sng" dirty="0">
                <a:solidFill>
                  <a:srgbClr val="FF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Решение:</a:t>
            </a:r>
            <a:endParaRPr sz="2400" b="1" u="sng" dirty="0">
              <a:solidFill>
                <a:srgbClr val="FF0000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9460" name="TextBox 8"/>
          <p:cNvSpPr txBox="1"/>
          <p:nvPr/>
        </p:nvSpPr>
        <p:spPr>
          <a:xfrm>
            <a:off x="468313" y="1773238"/>
            <a:ext cx="8207375" cy="3046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Находим область определения функции: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D(y)=R.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Находим производную: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y’=(x</a:t>
            </a:r>
            <a:r>
              <a:rPr sz="2400" baseline="30000" dirty="0">
                <a:latin typeface="Calibri" panose="020F0502020204030204" pitchFamily="34" charset="0"/>
                <a:ea typeface="Arial" panose="020B0604020202020204" pitchFamily="34" charset="0"/>
              </a:rPr>
              <a:t>3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+3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lang="en-US" altLang="x-none" sz="2400" baseline="30000" dirty="0"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+9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-6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)’=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3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lang="en-US" altLang="x-none" sz="2400" baseline="30000" dirty="0"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+6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x+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9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.</a:t>
            </a:r>
            <a:endParaRPr lang="en-US" altLang="x-none"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Приравниваем её к нулю: 3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lang="en-US" altLang="x-none" sz="2400" baseline="30000" dirty="0"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+6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x+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9=0, откуда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D&lt;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0. То есть критических точек не существует.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Однако, функция возрастает на всей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D(y)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, так как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y’=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3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lang="en-US" altLang="x-none" sz="2400" baseline="30000" dirty="0"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+6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x+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9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&gt;0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: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None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Char char="•"/>
            </a:pPr>
            <a:endParaRPr lang="en-US" altLang="x-none" sz="2400" u="sng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Прямоугольник 6"/>
          <p:cNvSpPr/>
          <p:nvPr/>
        </p:nvSpPr>
        <p:spPr>
          <a:xfrm>
            <a:off x="468313" y="327025"/>
            <a:ext cx="82804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/>
            <a:r>
              <a:rPr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 Исследовать на экстремум функцию </a:t>
            </a:r>
            <a:b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</a:br>
            <a: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y=x</a:t>
            </a:r>
            <a:r>
              <a:rPr lang="en-US" altLang="x-none" sz="2400" b="1" baseline="30000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lang="en-US" altLang="x-none" sz="2400" b="1" dirty="0">
                <a:solidFill>
                  <a:schemeClr val="tx1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-x-6.</a:t>
            </a:r>
            <a:endParaRPr lang="en-US" altLang="x-none" sz="2400" b="1" dirty="0">
              <a:solidFill>
                <a:schemeClr val="tx1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20483" name="TextBox 7"/>
          <p:cNvSpPr txBox="1"/>
          <p:nvPr/>
        </p:nvSpPr>
        <p:spPr>
          <a:xfrm>
            <a:off x="468313" y="1117600"/>
            <a:ext cx="820737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sz="2400" b="1" u="sng" dirty="0">
                <a:solidFill>
                  <a:srgbClr val="FF0000"/>
                </a:solidFill>
                <a:latin typeface="Calibri" panose="020F0502020204030204" pitchFamily="34" charset="0"/>
                <a:ea typeface="Arial" panose="020B0604020202020204" pitchFamily="34" charset="0"/>
              </a:rPr>
              <a:t>Решение:</a:t>
            </a:r>
            <a:endParaRPr sz="2400" b="1" u="sng" dirty="0">
              <a:solidFill>
                <a:srgbClr val="FF0000"/>
              </a:solidFill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20484" name="TextBox 8"/>
          <p:cNvSpPr txBox="1"/>
          <p:nvPr/>
        </p:nvSpPr>
        <p:spPr>
          <a:xfrm>
            <a:off x="468313" y="1477963"/>
            <a:ext cx="8207375" cy="5264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Находим область определения функции: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D(y)=R.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Находим производную: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y’=(x</a:t>
            </a:r>
            <a:r>
              <a:rPr lang="en-US" altLang="x-none" sz="2400" baseline="30000" dirty="0">
                <a:latin typeface="Calibri" panose="020F0502020204030204" pitchFamily="34" charset="0"/>
                <a:ea typeface="Arial" panose="020B0604020202020204" pitchFamily="34" charset="0"/>
              </a:rPr>
              <a:t>2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-x-6)’=2x-1.</a:t>
            </a:r>
            <a:endParaRPr lang="en-US" altLang="x-none"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Приравниваем её к нулю: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2x-1=0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, откуда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x=1/2 – 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критическая точка.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Делим область определения на интервалы и определяем знаки производной на каждом интервале: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x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=1/2 – точка минимума. Найдём минимум функции: 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</a:rPr>
              <a:t>y</a:t>
            </a:r>
            <a:r>
              <a:rPr lang="en-US" altLang="x-none" sz="2400" baseline="-25000" dirty="0">
                <a:latin typeface="Calibri" panose="020F0502020204030204" pitchFamily="34" charset="0"/>
                <a:ea typeface="Arial" panose="020B0604020202020204" pitchFamily="34" charset="0"/>
              </a:rPr>
              <a:t>min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</a:rPr>
              <a:t>=-6,25</a:t>
            </a:r>
            <a:r>
              <a:rPr sz="2400" dirty="0"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r>
              <a:rPr lang="en-US" altLang="x-none" sz="2400" dirty="0">
                <a:latin typeface="Calibri" panose="020F050202020403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sz="2400" dirty="0">
              <a:latin typeface="Calibri" panose="020F0502020204030204" pitchFamily="34" charset="0"/>
              <a:ea typeface="Arial" panose="020B0604020202020204" pitchFamily="34" charset="0"/>
            </a:endParaRPr>
          </a:p>
          <a:p>
            <a:pPr marL="457200" indent="-457200" algn="just">
              <a:buFont typeface="Calibri" panose="020F0502020204030204" pitchFamily="34" charset="0"/>
              <a:buAutoNum type="arabicPeriod"/>
            </a:pPr>
            <a:endParaRPr lang="en-US" altLang="x-none" sz="2400" u="sng" dirty="0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grpSp>
        <p:nvGrpSpPr>
          <p:cNvPr id="20485" name="Группа 26"/>
          <p:cNvGrpSpPr/>
          <p:nvPr/>
        </p:nvGrpSpPr>
        <p:grpSpPr>
          <a:xfrm>
            <a:off x="468313" y="4005263"/>
            <a:ext cx="7991475" cy="1093787"/>
            <a:chOff x="467544" y="4365104"/>
            <a:chExt cx="7992888" cy="1094724"/>
          </a:xfrm>
        </p:grpSpPr>
        <p:grpSp>
          <p:nvGrpSpPr>
            <p:cNvPr id="20486" name="Группа 27"/>
            <p:cNvGrpSpPr/>
            <p:nvPr/>
          </p:nvGrpSpPr>
          <p:grpSpPr>
            <a:xfrm>
              <a:off x="467544" y="4365104"/>
              <a:ext cx="7992888" cy="1094724"/>
              <a:chOff x="1475656" y="4509120"/>
              <a:chExt cx="7992888" cy="1094724"/>
            </a:xfrm>
          </p:grpSpPr>
          <p:sp>
            <p:nvSpPr>
              <p:cNvPr id="41" name="Дуга 40"/>
              <p:cNvSpPr/>
              <p:nvPr/>
            </p:nvSpPr>
            <p:spPr>
              <a:xfrm rot="10800000" flipH="1" flipV="1">
                <a:off x="1475656" y="4653136"/>
                <a:ext cx="4010788" cy="35719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cxnSp>
            <p:nvCxnSpPr>
              <p:cNvPr id="42" name="Прямая со стрелкой 41"/>
              <p:cNvCxnSpPr/>
              <p:nvPr/>
            </p:nvCxnSpPr>
            <p:spPr>
              <a:xfrm>
                <a:off x="3131840" y="4941168"/>
                <a:ext cx="5256584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Овал 42"/>
              <p:cNvSpPr/>
              <p:nvPr/>
            </p:nvSpPr>
            <p:spPr>
              <a:xfrm>
                <a:off x="5354398" y="4818027"/>
                <a:ext cx="285752" cy="28575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492" name="TextBox 43"/>
              <p:cNvSpPr txBox="1"/>
              <p:nvPr/>
            </p:nvSpPr>
            <p:spPr>
              <a:xfrm>
                <a:off x="6283092" y="4532274"/>
                <a:ext cx="571504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+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20493" name="TextBox 44"/>
              <p:cNvSpPr txBox="1"/>
              <p:nvPr/>
            </p:nvSpPr>
            <p:spPr>
              <a:xfrm>
                <a:off x="4282828" y="4509120"/>
                <a:ext cx="357190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-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20494" name="TextBox 45"/>
              <p:cNvSpPr txBox="1"/>
              <p:nvPr/>
            </p:nvSpPr>
            <p:spPr>
              <a:xfrm>
                <a:off x="5148064" y="5080624"/>
                <a:ext cx="777838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buNone/>
                </a:pPr>
                <a:r>
                  <a:rPr sz="2800" b="1" dirty="0">
                    <a:latin typeface="Calibri" panose="020F0502020204030204" pitchFamily="34" charset="0"/>
                    <a:ea typeface="Arial" panose="020B0604020202020204" pitchFamily="34" charset="0"/>
                  </a:rPr>
                  <a:t>1/2</a:t>
                </a:r>
                <a:endParaRPr sz="2800" b="1" dirty="0">
                  <a:latin typeface="Calibri" panose="020F050202020403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47" name="Дуга 46"/>
              <p:cNvSpPr/>
              <p:nvPr/>
            </p:nvSpPr>
            <p:spPr>
              <a:xfrm rot="10800000" flipV="1">
                <a:off x="5457756" y="4653136"/>
                <a:ext cx="4010788" cy="357190"/>
              </a:xfrm>
              <a:prstGeom prst="arc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39" name="Прямая со стрелкой 38"/>
            <p:cNvCxnSpPr/>
            <p:nvPr/>
          </p:nvCxnSpPr>
          <p:spPr>
            <a:xfrm>
              <a:off x="2843808" y="4941168"/>
              <a:ext cx="1152128" cy="28803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/>
            <p:cNvCxnSpPr/>
            <p:nvPr/>
          </p:nvCxnSpPr>
          <p:spPr>
            <a:xfrm flipV="1">
              <a:off x="5076056" y="4941168"/>
              <a:ext cx="1152128" cy="2880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4534</Words>
  <Application>WPS Presentation</Application>
  <PresentationFormat>Экран (4:3)</PresentationFormat>
  <Paragraphs>199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Arial</vt:lpstr>
      <vt:lpstr>SimSun</vt:lpstr>
      <vt:lpstr>Wingdings</vt:lpstr>
      <vt:lpstr>Calibri</vt:lpstr>
      <vt:lpstr>Monotype Corsiva</vt:lpstr>
      <vt:lpstr>Times New Roman</vt:lpstr>
      <vt:lpstr>Microsoft YaHei</vt:lpstr>
      <vt:lpstr>Arial Unicode MS</vt:lpstr>
      <vt:lpstr>Microsoft YaHei Light</vt:lpstr>
      <vt:lpstr>KaiTi</vt:lpstr>
      <vt:lpstr>Bahnschrift Condensed</vt:lpstr>
      <vt:lpstr>Arabic Typesetting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Виталий</dc:creator>
  <cp:lastModifiedBy>Анна Галюк</cp:lastModifiedBy>
  <cp:revision>276</cp:revision>
  <dcterms:created xsi:type="dcterms:W3CDTF">2009-10-04T14:09:25Z</dcterms:created>
  <dcterms:modified xsi:type="dcterms:W3CDTF">2026-02-19T19:32:22Z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0B1F6FCB08804817AE2D01A46176953A_12</vt:lpwstr>
  </property>
  <property fmtid="{D5CDD505-2E9C-101B-9397-08002B2CF9AE}" pid="3" name="KSOProductBuildVer">
    <vt:lpwstr>1049-12.2.0.23196</vt:lpwstr>
  </property>
</Properties>
</file>