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45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2D522EC-BC95-409E-BBD6-274DFAC5D9B9}" type="datetimeFigureOut">
              <a:rPr lang="ru-RU" smtClean="0"/>
              <a:t>28.03.2026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AA85E0-21A5-4145-BB09-1A281A75740F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842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22EC-BC95-409E-BBD6-274DFAC5D9B9}" type="datetimeFigureOut">
              <a:rPr lang="ru-RU" smtClean="0"/>
              <a:t>28.03.2026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85E0-21A5-4145-BB09-1A281A757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09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22EC-BC95-409E-BBD6-274DFAC5D9B9}" type="datetimeFigureOut">
              <a:rPr lang="ru-RU" smtClean="0"/>
              <a:t>28.03.2026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85E0-21A5-4145-BB09-1A281A757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40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22EC-BC95-409E-BBD6-274DFAC5D9B9}" type="datetimeFigureOut">
              <a:rPr lang="ru-RU" smtClean="0"/>
              <a:t>28.03.2026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85E0-21A5-4145-BB09-1A281A757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36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22EC-BC95-409E-BBD6-274DFAC5D9B9}" type="datetimeFigureOut">
              <a:rPr lang="ru-RU" smtClean="0"/>
              <a:t>28.03.2026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85E0-21A5-4145-BB09-1A281A75740F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62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22EC-BC95-409E-BBD6-274DFAC5D9B9}" type="datetimeFigureOut">
              <a:rPr lang="ru-RU" smtClean="0"/>
              <a:t>28.03.2026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85E0-21A5-4145-BB09-1A281A757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21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22EC-BC95-409E-BBD6-274DFAC5D9B9}" type="datetimeFigureOut">
              <a:rPr lang="ru-RU" smtClean="0"/>
              <a:t>28.03.2026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85E0-21A5-4145-BB09-1A281A757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707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22EC-BC95-409E-BBD6-274DFAC5D9B9}" type="datetimeFigureOut">
              <a:rPr lang="ru-RU" smtClean="0"/>
              <a:t>28.03.2026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85E0-21A5-4145-BB09-1A281A757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650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22EC-BC95-409E-BBD6-274DFAC5D9B9}" type="datetimeFigureOut">
              <a:rPr lang="ru-RU" smtClean="0"/>
              <a:t>28.03.2026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85E0-21A5-4145-BB09-1A281A757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436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22EC-BC95-409E-BBD6-274DFAC5D9B9}" type="datetimeFigureOut">
              <a:rPr lang="ru-RU" smtClean="0"/>
              <a:t>28.03.2026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85E0-21A5-4145-BB09-1A281A757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088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22EC-BC95-409E-BBD6-274DFAC5D9B9}" type="datetimeFigureOut">
              <a:rPr lang="ru-RU" smtClean="0"/>
              <a:t>28.03.2026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85E0-21A5-4145-BB09-1A281A757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075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B2D522EC-BC95-409E-BBD6-274DFAC5D9B9}" type="datetimeFigureOut">
              <a:rPr lang="ru-RU" smtClean="0"/>
              <a:t>28.03.2026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77AA85E0-21A5-4145-BB09-1A281A757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10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725384" y="840921"/>
            <a:ext cx="8507549" cy="18082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Основы генетики</a:t>
            </a:r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61458" y="3192000"/>
            <a:ext cx="10150818" cy="115956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Изучим:</a:t>
            </a:r>
          </a:p>
          <a:p>
            <a:pPr marL="514350" indent="-514350" algn="l">
              <a:buAutoNum type="arabicPeriod"/>
            </a:pPr>
            <a:r>
              <a:rPr lang="ru-RU" sz="2800" dirty="0"/>
              <a:t>Общие представления о наследственности и изменчивости</a:t>
            </a:r>
          </a:p>
          <a:p>
            <a:pPr marL="514350" indent="-514350" algn="l">
              <a:buAutoNum type="arabicPeriod"/>
            </a:pPr>
            <a:r>
              <a:rPr lang="ru-RU" sz="2800" dirty="0"/>
              <a:t>Генетическая терминология и символика. Закономерности наследования</a:t>
            </a:r>
          </a:p>
          <a:p>
            <a:pPr marL="514350" indent="-514350" algn="l">
              <a:buAutoNum type="arabicPeriod"/>
            </a:pPr>
            <a:r>
              <a:rPr lang="ru-RU" sz="2800" dirty="0"/>
              <a:t>Наследственные болезни человека, их причины и профилактика. Современные представления о гене и геноме.</a:t>
            </a:r>
          </a:p>
          <a:p>
            <a:pPr algn="l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20280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Ревматические поражения нервной системы. Малая хорея. Этиология, патогенез,  клиника, диагностика, лечение - online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81" y="244702"/>
            <a:ext cx="11715297" cy="636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341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Альбинизм - Презентации по биолог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17" y="244587"/>
            <a:ext cx="11731625" cy="6368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643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32706" y="414555"/>
            <a:ext cx="1099729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Наследственность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— это свойство организмов передавать свои признаки и особенности развития следующему поколению. Благодаря наследственности потомство схоже с родителями, а каждый вид сохраняет свои характерные особенности из поколения в поколение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b="0" dirty="0" smtClean="0">
              <a:effectLst/>
            </a:endParaRPr>
          </a:p>
          <a:p>
            <a:pPr algn="just"/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Изменчивость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— это способность организмов приобретать новые признаки, отличающиеся от признаков родительских форм. Именно изменчивость объясняет, почему потомки, несмотря на сходство с родителями, могут отличаться друг от друга. </a:t>
            </a:r>
            <a:endParaRPr lang="ru-RU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Рак и наследственность: как гены влияют на риск заболеть и что делать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719" y="2450701"/>
            <a:ext cx="8809265" cy="415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062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блако знаний. Изменчивость признаков. Виды изменчивости. Биология. 10 класс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" t="3680" r="-204" b="-3680"/>
          <a:stretch/>
        </p:blipFill>
        <p:spPr bwMode="auto">
          <a:xfrm>
            <a:off x="65314" y="236764"/>
            <a:ext cx="12025993" cy="643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08314" y="3208564"/>
            <a:ext cx="10727872" cy="33963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5720" y="3208564"/>
            <a:ext cx="107904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Мутационная изменчивость</a:t>
            </a:r>
            <a:endParaRPr lang="ru-RU" sz="2400" b="0" u="sng" dirty="0" smtClean="0">
              <a:effectLst/>
            </a:endParaRPr>
          </a:p>
          <a:p>
            <a:pPr algn="just"/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Мутация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— это устойчивое ненаправленное и необратимое изменения генотипа.</a:t>
            </a:r>
            <a:endParaRPr lang="ru-RU" sz="2400" b="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Значение мутаций в эволюции огромно — благодаря им возникают новые варианты генов. Говорят, что мутации — это сырой материал эволюции. Мутации носят индивидуальный (каждая мутация в отдельной молекуле ДНК возникает случайно) и ненаправленный характер.</a:t>
            </a:r>
            <a:endParaRPr lang="ru-RU" sz="2400" b="0" dirty="0" smtClean="0">
              <a:effectLst/>
            </a:endParaRPr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80641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Облако знаний. Изменчивость признаков. Виды изменчивости. Биология. 10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9" y="424543"/>
            <a:ext cx="12025993" cy="643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81793" y="277586"/>
            <a:ext cx="10670722" cy="33800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Комбинативная изменчивость связана с возникновением новых сочетаний генов у потомков при половом процессе, например, в ходе мейоза у эукариот.</a:t>
            </a:r>
            <a:endParaRPr lang="ru-RU" b="0" dirty="0" smtClean="0">
              <a:effectLst/>
            </a:endParaRPr>
          </a:p>
          <a:p>
            <a:r>
              <a:rPr lang="ru-RU" dirty="0"/>
              <a:t>Баланс между наследственностью и изменчивостью имеет огромное эволюционное значение. Новые признаки организмов появляются в результате изменчивости, а благодаря наследственности они сохраняются в последующих поколениях. Накапливание множества новых признаков приводит к возникновению других видов.</a:t>
            </a:r>
            <a:endParaRPr lang="ru-RU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81793" y="277586"/>
            <a:ext cx="1069521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Комбинативная изменчивость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связана с возникновением новых сочетаний генов у потомков при половом процессе, например, в ходе мейоза у эукариот.</a:t>
            </a:r>
            <a:endParaRPr lang="ru-RU" sz="2000" b="0" dirty="0" smtClean="0">
              <a:effectLst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Баланс между наследственностью и изменчивостью имеет огромное эволюционное значение. Новые признаки организмов появляются в результате изменчивости, а благодаря наследственности они сохраняются в последующих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поколениях.</a:t>
            </a: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Накапливание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множества новых признаков приводит к возникновению других видов.</a:t>
            </a:r>
            <a:endParaRPr lang="ru-RU" sz="2000" b="0" dirty="0" smtClean="0">
              <a:effectLst/>
            </a:endParaRP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27251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Генетика - online presentat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r="9007"/>
          <a:stretch/>
        </p:blipFill>
        <p:spPr bwMode="auto">
          <a:xfrm>
            <a:off x="244928" y="244805"/>
            <a:ext cx="11699421" cy="630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750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0435" y="253093"/>
            <a:ext cx="1173207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Генотип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— совокупность всех генов в организме;</a:t>
            </a:r>
          </a:p>
          <a:p>
            <a:pPr algn="just" fontAlgn="base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Фенотип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— совокупность внешних и внутренних особенностей организма. Зависит от генотипа;</a:t>
            </a:r>
          </a:p>
          <a:p>
            <a:pPr algn="just" fontAlgn="base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Закон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чистоты гамет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— при образовании гаметы в нее попадает один из пары признаков;</a:t>
            </a:r>
          </a:p>
          <a:p>
            <a:pPr algn="just" fontAlgn="base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Моногибридное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скрещивание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— участвуют организмы, отличающиеся по одной паре особенностей;</a:t>
            </a:r>
          </a:p>
          <a:p>
            <a:pPr algn="just" fontAlgn="base"/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Дигибридное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скрещивание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— участвуют организмы, отличающиеся по двум парам особенностей;</a:t>
            </a:r>
          </a:p>
          <a:p>
            <a:pPr algn="just" fontAlgn="base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Аллельные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гены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— гены, имеющие пару, например,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Аа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/АА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или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Bb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/ВВ.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При образовании гаметы они разделяются;</a:t>
            </a:r>
          </a:p>
        </p:txBody>
      </p:sp>
      <p:pic>
        <p:nvPicPr>
          <p:cNvPr id="5122" name="Picture 2" descr="Моно- и дигибридное скрещивание. Законы Менделя • СПАДИЛ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5" t="7306" r="49534" b="9587"/>
          <a:stretch/>
        </p:blipFill>
        <p:spPr bwMode="auto">
          <a:xfrm>
            <a:off x="220434" y="2499862"/>
            <a:ext cx="5151665" cy="4088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Дигибридное скрещива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196" y="2499861"/>
            <a:ext cx="6498318" cy="4088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390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" y="228599"/>
            <a:ext cx="117157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Анализирующее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скрещивание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— позволяет определить генотип одного из родителей.</a:t>
            </a:r>
          </a:p>
          <a:p>
            <a:pPr algn="just" fontAlgn="base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Неполное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доминирование (промежуточное наследование) — явление, приводящее к возникновению промежуточных признаков из-за неполного перекрывания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рецессива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доминантой.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fontAlgn="base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Генотип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полученного потомства—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Например, белые и красные цветы иногда образуют розовые.</a:t>
            </a:r>
          </a:p>
        </p:txBody>
      </p:sp>
      <p:pic>
        <p:nvPicPr>
          <p:cNvPr id="6146" name="Picture 2" descr="Анализирующее скрещивание. Ненолное доминирование - online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" y="1428928"/>
            <a:ext cx="11715751" cy="518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89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812" y="159570"/>
            <a:ext cx="118878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Первый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закон Менделя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— гибриды первого поколения единообразны по генотипу и фенотипу;</a:t>
            </a:r>
          </a:p>
          <a:p>
            <a:pPr algn="just" fontAlgn="base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Второй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закон Менделя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— при размножении гибридов первого поколения образуются потомки с разными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фенотипами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:1)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 </a:t>
            </a:r>
            <a:r>
              <a:rPr lang="ru-RU" smtClean="0">
                <a:solidFill>
                  <a:srgbClr val="000000"/>
                </a:solidFill>
                <a:latin typeface="Times New Roman" panose="02020603050405020304" pitchFamily="18" charset="0"/>
              </a:rPr>
              <a:t>генотипами </a:t>
            </a:r>
            <a:r>
              <a:rPr lang="ru-RU" smtClean="0">
                <a:solidFill>
                  <a:srgbClr val="000000"/>
                </a:solidFill>
                <a:latin typeface="Times New Roman" panose="02020603050405020304" pitchFamily="18" charset="0"/>
              </a:rPr>
              <a:t>(1:2:1)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пользу возникновения доминанты;</a:t>
            </a:r>
          </a:p>
          <a:p>
            <a:pPr algn="just" fontAlgn="base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Третий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закон Менделя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— при наличии нескольких пар признаков они наследуются независимо друг от друга;</a:t>
            </a:r>
          </a:p>
          <a:p>
            <a:pPr algn="just" fontAlgn="base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Закон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сцепленного наследования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(закон Томаса Моргана)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— признаки, расположенные в одной хромосоме, наследуются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сцепленно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</p:txBody>
      </p:sp>
      <p:pic>
        <p:nvPicPr>
          <p:cNvPr id="7170" name="Picture 2" descr="Стенд по биологии «Генетика. Законы Менделя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3" t="16207" r="2862" b="61362"/>
          <a:stretch/>
        </p:blipFill>
        <p:spPr bwMode="auto">
          <a:xfrm>
            <a:off x="0" y="2049235"/>
            <a:ext cx="6213023" cy="242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Стенд по биологии «Генетика. Законы Менделя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0" t="38024" r="2939" b="40324"/>
          <a:stretch/>
        </p:blipFill>
        <p:spPr bwMode="auto">
          <a:xfrm>
            <a:off x="8947" y="4300461"/>
            <a:ext cx="6125815" cy="255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Стенд по биологии «Генетика. Законы Менделя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" t="60714" r="3790" b="2593"/>
          <a:stretch/>
        </p:blipFill>
        <p:spPr bwMode="auto">
          <a:xfrm>
            <a:off x="6134762" y="2049235"/>
            <a:ext cx="6057238" cy="480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55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6763" y="220436"/>
            <a:ext cx="117320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Гены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— это участки ДНК, кодирующие белки, которые определяют конкретные признаки организма. Различные варианты одного и того же гена называются аллелями. Например, ген, определяющий цвет глаз, может иметь аллели, кодирующие карий или голубой цвет.</a:t>
            </a:r>
            <a:endParaRPr lang="ru-RU" b="0" dirty="0" smtClean="0">
              <a:effectLst/>
            </a:endParaRPr>
          </a:p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Хромосомы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В большинстве клеток человека содержится 46 хромосом, объединённых в 23 пары. По одной хромосоме в каждой паре передаётся от матери (через яйцеклетку), а другая — от отца (через сперматозоид).</a:t>
            </a:r>
            <a:endParaRPr lang="ru-RU" b="0" dirty="0" smtClean="0">
              <a:effectLst/>
            </a:endParaRPr>
          </a:p>
          <a:p>
            <a:pPr algn="just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Доминантные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и рецессивные аллели.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В некоторых случаях один аллель (доминантный) подавляет проявление другого (рецессивного). Рецессивный признак проявится, только если организм унаследует две копии рецессивного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аллеля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 </a:t>
            </a:r>
            <a:endParaRPr lang="ru-RU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194" name="Picture 2" descr="Основные понятия генетики — что это, определение и отв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413" y="2531039"/>
            <a:ext cx="7911193" cy="4060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27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43</TotalTime>
  <Words>584</Words>
  <Application>Microsoft Office PowerPoint</Application>
  <PresentationFormat>Широкоэкранный</PresentationFormat>
  <Paragraphs>37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Corbel</vt:lpstr>
      <vt:lpstr>Times New Roman</vt:lpstr>
      <vt:lpstr>Базис</vt:lpstr>
      <vt:lpstr>Основы генетики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генетики</dc:title>
  <dc:creator>Пользователь</dc:creator>
  <cp:lastModifiedBy>Пользователь</cp:lastModifiedBy>
  <cp:revision>23</cp:revision>
  <dcterms:created xsi:type="dcterms:W3CDTF">2026-03-16T14:17:14Z</dcterms:created>
  <dcterms:modified xsi:type="dcterms:W3CDTF">2026-03-28T09:14:14Z</dcterms:modified>
</cp:coreProperties>
</file>