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8" r:id="rId3"/>
    <p:sldId id="257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07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Овал 16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Овал 17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Овал 20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22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9BF4A6-C7F2-4087-BF18-ED129F819CBE}" type="datetimeFigureOut">
              <a:rPr lang="ru-RU"/>
              <a:pPr>
                <a:defRPr/>
              </a:pPr>
              <a:t>06.05.2020</a:t>
            </a:fld>
            <a:endParaRPr lang="ru-RU"/>
          </a:p>
        </p:txBody>
      </p:sp>
      <p:sp>
        <p:nvSpPr>
          <p:cNvPr id="23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2A131A-7E97-42C8-88DC-F5CBFFCDC3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8483125-5FD2-4058-BCC1-9CF3FC20C208}" type="datetimeFigureOut">
              <a:rPr lang="ru-RU"/>
              <a:pPr>
                <a:defRPr/>
              </a:pPr>
              <a:t>06.05.2020</a:t>
            </a:fld>
            <a:endParaRPr lang="ru-RU"/>
          </a:p>
        </p:txBody>
      </p:sp>
      <p:sp>
        <p:nvSpPr>
          <p:cNvPr id="5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9FCEA06-B8D8-491B-8635-80B258BAD8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Овал 13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Овал 14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Овал 15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Овал 16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Овал 17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BDD0E9-4603-4E37-92DB-E59569F8A099}" type="datetimeFigureOut">
              <a:rPr lang="ru-RU"/>
              <a:pPr>
                <a:defRPr/>
              </a:pPr>
              <a:t>06.05.2020</a:t>
            </a:fld>
            <a:endParaRPr lang="ru-RU"/>
          </a:p>
        </p:txBody>
      </p:sp>
      <p:sp>
        <p:nvSpPr>
          <p:cNvPr id="21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70E4E8-1FA1-4031-A020-3BE0A0161E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AC3B7A-8F61-44A0-9062-9E62DBE35855}" type="datetimeFigureOut">
              <a:rPr lang="ru-RU"/>
              <a:pPr>
                <a:defRPr/>
              </a:pPr>
              <a:t>06.05.2020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E6BE69-0E0C-4CCE-A052-FE0CF99007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42CD81-6257-4F79-995B-65FBEDA970F7}" type="datetimeFigureOut">
              <a:rPr lang="ru-RU"/>
              <a:pPr>
                <a:defRPr/>
              </a:pPr>
              <a:t>06.05.2020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437C28-67B0-41BA-8202-72646A4392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FBE9E7D-E7BF-45A0-9F56-4488A49F58BB}" type="datetimeFigureOut">
              <a:rPr lang="ru-RU"/>
              <a:pPr>
                <a:defRPr/>
              </a:pPr>
              <a:t>06.05.2020</a:t>
            </a:fld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7EEA74B-51F2-48D2-8550-458B51162F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C5621F-9596-49DD-ACCA-FE6571C246B8}" type="datetimeFigureOut">
              <a:rPr lang="ru-RU"/>
              <a:pPr>
                <a:defRPr/>
              </a:pPr>
              <a:t>06.05.2020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5691F9-6E2A-452B-BBD1-B3088533BE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" name="Прямая соединительная линия 5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2" name="Дата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CC2633C-7578-4B2A-80A8-54C99CC2BE1C}" type="datetimeFigureOut">
              <a:rPr lang="ru-RU"/>
              <a:pPr>
                <a:defRPr/>
              </a:pPr>
              <a:t>06.05.2020</a:t>
            </a:fld>
            <a:endParaRPr lang="ru-RU"/>
          </a:p>
        </p:txBody>
      </p:sp>
      <p:sp>
        <p:nvSpPr>
          <p:cNvPr id="13" name="Номер слайда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885AB61-5AFA-47CC-B2AC-7683B96887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Нижний колонтитул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A616025-E856-4E85-9A21-CC25503EDD7B}" type="datetimeFigureOut">
              <a:rPr lang="ru-RU"/>
              <a:pPr>
                <a:defRPr/>
              </a:pPr>
              <a:t>06.05.2020</a:t>
            </a:fld>
            <a:endParaRPr lang="ru-RU"/>
          </a:p>
        </p:txBody>
      </p:sp>
      <p:sp>
        <p:nvSpPr>
          <p:cNvPr id="13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2C6569B-2CAE-4A0D-BA90-F2BAB585CB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57A24B-2287-4EBF-8B9A-C7B7AE23FDCB}" type="datetimeFigureOut">
              <a:rPr lang="ru-RU"/>
              <a:pPr>
                <a:defRPr/>
              </a:pPr>
              <a:t>06.05.2020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4A756A-9F0B-41AD-82DC-9406CB48BF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5633B4-8184-4759-ABDF-0CF80E1FE132}" type="datetimeFigureOut">
              <a:rPr lang="ru-RU"/>
              <a:pPr>
                <a:defRPr/>
              </a:pPr>
              <a:t>06.05.2020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565890-0C12-41DB-A67B-16E356E70F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AEDE2-D91B-4DA9-B9F0-201A4C9036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28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04A2F262-2522-4C38-BA68-029E93CF0CBB}" type="datetimeFigureOut">
              <a:rPr lang="ru-RU"/>
              <a:pPr>
                <a:defRPr/>
              </a:pPr>
              <a:t>06.05.2020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 smtClean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BE4DBBA5-89DD-4321-AFEA-FC41B1B904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693" r:id="rId4"/>
    <p:sldLayoutId id="2147483694" r:id="rId5"/>
    <p:sldLayoutId id="2147483701" r:id="rId6"/>
    <p:sldLayoutId id="2147483695" r:id="rId7"/>
    <p:sldLayoutId id="2147483702" r:id="rId8"/>
    <p:sldLayoutId id="2147483703" r:id="rId9"/>
    <p:sldLayoutId id="2147483696" r:id="rId10"/>
    <p:sldLayoutId id="2147483697" r:id="rId11"/>
    <p:sldLayoutId id="2147483704" r:id="rId12"/>
  </p:sldLayoutIdLst>
  <p:transition spd="slow">
    <p:pull/>
  </p:transition>
  <p:txStyles>
    <p:titleStyle>
      <a:lvl1pPr algn="l" rtl="0" fontAlgn="base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fontAlgn="base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fontAlgn="base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fontAlgn="base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Рисунок 4" descr="kulturRU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85721" y="2214554"/>
            <a:ext cx="8572559" cy="2507107"/>
          </a:xfrm>
          <a:prstGeom prst="rect">
            <a:avLst/>
          </a:prstGeom>
          <a:noFill/>
        </p:spPr>
        <p:txBody>
          <a:bodyPr>
            <a:prstTxWarp prst="textStop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</a:rPr>
              <a:t>Духовная жизнь России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</a:rPr>
              <a:t>В 90-е годы</a:t>
            </a: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3786188" y="0"/>
            <a:ext cx="2214562" cy="428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0" hangingPunct="0">
              <a:defRPr/>
            </a:pPr>
            <a:r>
              <a:rPr lang="en-US" sz="2000" b="1" dirty="0">
                <a:solidFill>
                  <a:schemeClr val="bg1"/>
                </a:solidFill>
                <a:latin typeface="Times New Roman" pitchFamily="18" charset="0"/>
              </a:rPr>
              <a:t>pptcloud.ru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 spd="slow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75" y="500063"/>
            <a:ext cx="7467600" cy="631825"/>
          </a:xfrm>
          <a:ln>
            <a:solidFill>
              <a:srgbClr val="002060"/>
            </a:solidFill>
          </a:ln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i="1" dirty="0"/>
              <a:t>План: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900988" cy="4873625"/>
          </a:xfrm>
          <a:ln>
            <a:solidFill>
              <a:srgbClr val="002060"/>
            </a:solidFill>
          </a:ln>
        </p:spPr>
        <p:txBody>
          <a:bodyPr>
            <a:normAutofit lnSpcReduction="10000"/>
          </a:bodyPr>
          <a:lstStyle/>
          <a:p>
            <a:pPr marL="274320" indent="-274320" algn="ctr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ru-RU" sz="3200" b="1" i="1" dirty="0">
                <a:solidFill>
                  <a:srgbClr val="002060"/>
                </a:solidFill>
              </a:rPr>
              <a:t>1. Исторические условия развития культуры.</a:t>
            </a:r>
          </a:p>
          <a:p>
            <a:pPr marL="274320" indent="-274320" algn="ctr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ru-RU" sz="3200" b="1" i="1" dirty="0">
                <a:solidFill>
                  <a:srgbClr val="002060"/>
                </a:solidFill>
              </a:rPr>
              <a:t>2. Литература.</a:t>
            </a:r>
          </a:p>
          <a:p>
            <a:pPr marL="274320" indent="-274320" algn="ctr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ru-RU" sz="3200" b="1" i="1" dirty="0">
                <a:solidFill>
                  <a:srgbClr val="002060"/>
                </a:solidFill>
              </a:rPr>
              <a:t>3. Кино. Театр.</a:t>
            </a:r>
          </a:p>
          <a:p>
            <a:pPr marL="274320" indent="-274320" algn="ctr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ru-RU" sz="3200" b="1" i="1" dirty="0">
                <a:solidFill>
                  <a:srgbClr val="002060"/>
                </a:solidFill>
              </a:rPr>
              <a:t>4. Музыка.</a:t>
            </a:r>
          </a:p>
          <a:p>
            <a:pPr marL="274320" indent="-274320" algn="ctr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ru-RU" sz="3200" b="1" i="1" dirty="0">
                <a:solidFill>
                  <a:srgbClr val="002060"/>
                </a:solidFill>
              </a:rPr>
              <a:t>5. Изобразительное искусство.</a:t>
            </a:r>
          </a:p>
          <a:p>
            <a:pPr marL="274320" indent="-274320" algn="ctr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ru-RU" sz="3200" b="1" i="1" dirty="0">
                <a:solidFill>
                  <a:srgbClr val="002060"/>
                </a:solidFill>
              </a:rPr>
              <a:t>6. Средства массовой информации.</a:t>
            </a:r>
          </a:p>
          <a:p>
            <a:pPr marL="274320" indent="-274320" algn="ctr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ru-RU" sz="3200" b="1" i="1" dirty="0">
                <a:solidFill>
                  <a:srgbClr val="002060"/>
                </a:solidFill>
              </a:rPr>
              <a:t>7. Религии.</a:t>
            </a:r>
          </a:p>
        </p:txBody>
      </p:sp>
    </p:spTree>
  </p:cSld>
  <p:clrMapOvr>
    <a:masterClrMapping/>
  </p:clrMapOvr>
  <p:transition spd="slow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2"/>
          <p:cNvSpPr txBox="1">
            <a:spLocks noChangeArrowheads="1"/>
          </p:cNvSpPr>
          <p:nvPr/>
        </p:nvSpPr>
        <p:spPr bwMode="auto">
          <a:xfrm>
            <a:off x="428625" y="214313"/>
            <a:ext cx="8286750" cy="1754187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>
                <a:latin typeface="Century Schoolbook" pitchFamily="18" charset="0"/>
              </a:rPr>
              <a:t>После развала СССР, появилась возможность свободного развития культуры, но практически полностью прекратилось финансирование культуры в стране. Место советской культуры заняли потоки низкой западной культуры, под действием которой произошло падение нравственности и культуры в стране.</a:t>
            </a:r>
          </a:p>
        </p:txBody>
      </p:sp>
      <p:pic>
        <p:nvPicPr>
          <p:cNvPr id="12291" name="Рисунок 3" descr="normal_5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" y="2071688"/>
            <a:ext cx="6143625" cy="461010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12292" name="TextBox 4"/>
          <p:cNvSpPr txBox="1">
            <a:spLocks noChangeArrowheads="1"/>
          </p:cNvSpPr>
          <p:nvPr/>
        </p:nvSpPr>
        <p:spPr bwMode="auto">
          <a:xfrm>
            <a:off x="6715125" y="5429250"/>
            <a:ext cx="2214563" cy="1077913"/>
          </a:xfrm>
          <a:prstGeom prst="rect">
            <a:avLst/>
          </a:prstGeom>
          <a:solidFill>
            <a:srgbClr val="002060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i="1">
                <a:solidFill>
                  <a:srgbClr val="FFFF00"/>
                </a:solidFill>
                <a:latin typeface="Century Schoolbook" pitchFamily="18" charset="0"/>
              </a:rPr>
              <a:t>Новые герои 90-х. Афиша фильма «Терминатор». США.</a:t>
            </a:r>
          </a:p>
        </p:txBody>
      </p:sp>
    </p:spTree>
  </p:cSld>
  <p:clrMapOvr>
    <a:masterClrMapping/>
  </p:clrMapOvr>
  <p:transition spd="slow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1"/>
          <p:cNvSpPr txBox="1">
            <a:spLocks noChangeArrowheads="1"/>
          </p:cNvSpPr>
          <p:nvPr/>
        </p:nvSpPr>
        <p:spPr bwMode="auto">
          <a:xfrm>
            <a:off x="428625" y="214313"/>
            <a:ext cx="8286750" cy="120015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>
                <a:latin typeface="Century Schoolbook" pitchFamily="18" charset="0"/>
              </a:rPr>
              <a:t>2. Писателям в новых условиях стало нелегко. Литература 90-х, наполнена растерянностью, разочарованием, ностальгическими настроениями. Они появляются в творчестве </a:t>
            </a:r>
            <a:r>
              <a:rPr lang="ru-RU" b="1" i="1">
                <a:solidFill>
                  <a:srgbClr val="FF0000"/>
                </a:solidFill>
                <a:latin typeface="Century Schoolbook" pitchFamily="18" charset="0"/>
              </a:rPr>
              <a:t>Солженицына, Викулова, Распутина и др. </a:t>
            </a:r>
          </a:p>
        </p:txBody>
      </p:sp>
      <p:pic>
        <p:nvPicPr>
          <p:cNvPr id="13315" name="Рисунок 2" descr="7528p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" y="1500188"/>
            <a:ext cx="2847975" cy="421957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13316" name="TextBox 3"/>
          <p:cNvSpPr txBox="1">
            <a:spLocks noChangeArrowheads="1"/>
          </p:cNvSpPr>
          <p:nvPr/>
        </p:nvSpPr>
        <p:spPr bwMode="auto">
          <a:xfrm>
            <a:off x="357188" y="5929313"/>
            <a:ext cx="2928937" cy="369887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Century Schoolbook" pitchFamily="18" charset="0"/>
              </a:rPr>
              <a:t>А.Солженицын</a:t>
            </a:r>
          </a:p>
        </p:txBody>
      </p:sp>
      <p:pic>
        <p:nvPicPr>
          <p:cNvPr id="13317" name="Рисунок 4" descr="p5845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5" y="1571625"/>
            <a:ext cx="3786188" cy="4951413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"/>
          <p:cNvSpPr txBox="1">
            <a:spLocks noChangeArrowheads="1"/>
          </p:cNvSpPr>
          <p:nvPr/>
        </p:nvSpPr>
        <p:spPr bwMode="auto">
          <a:xfrm>
            <a:off x="428625" y="214313"/>
            <a:ext cx="8286750" cy="1754187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>
                <a:latin typeface="Century Schoolbook" pitchFamily="18" charset="0"/>
              </a:rPr>
              <a:t>3. В 90-е годы кинематограф вступил в новый век. Избавившись от опеки партии и государства режиссеры, начали копировать западные фильмы с </a:t>
            </a:r>
            <a:r>
              <a:rPr lang="ru-RU" b="1" i="1">
                <a:solidFill>
                  <a:srgbClr val="FF0000"/>
                </a:solidFill>
                <a:latin typeface="Century Schoolbook" pitchFamily="18" charset="0"/>
              </a:rPr>
              <a:t>лужами крови, криминалом </a:t>
            </a:r>
            <a:r>
              <a:rPr lang="ru-RU" b="1" i="1">
                <a:latin typeface="Century Schoolbook" pitchFamily="18" charset="0"/>
              </a:rPr>
              <a:t>итд. Тем не менее, именно в эти годы появились яркие киноленты </a:t>
            </a:r>
            <a:r>
              <a:rPr lang="ru-RU" b="1" i="1">
                <a:solidFill>
                  <a:srgbClr val="FF0000"/>
                </a:solidFill>
                <a:latin typeface="Century Schoolbook" pitchFamily="18" charset="0"/>
              </a:rPr>
              <a:t>«Утомленные солнцем», «Сибирский цирюльник», Н. Михалкова, «Брат» С. Бодрова, «Страна глухих» В.Тодоровского и др.</a:t>
            </a:r>
          </a:p>
        </p:txBody>
      </p:sp>
      <p:pic>
        <p:nvPicPr>
          <p:cNvPr id="14339" name="Рисунок 2" descr="092bebe064643f4bd077f5020b5324cf.jpe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" y="2143125"/>
            <a:ext cx="3143250" cy="4316413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14340" name="TextBox 3"/>
          <p:cNvSpPr txBox="1">
            <a:spLocks noChangeArrowheads="1"/>
          </p:cNvSpPr>
          <p:nvPr/>
        </p:nvSpPr>
        <p:spPr bwMode="auto">
          <a:xfrm>
            <a:off x="3857625" y="5786438"/>
            <a:ext cx="4714875" cy="646112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Century Schoolbook" pitchFamily="18" charset="0"/>
              </a:rPr>
              <a:t>Н.Михалков и фрагмент фильма «Утомленные солнцем».</a:t>
            </a:r>
          </a:p>
        </p:txBody>
      </p:sp>
      <p:pic>
        <p:nvPicPr>
          <p:cNvPr id="14341" name="Рисунок 4" descr="Утомленные солнцем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76675" y="2357438"/>
            <a:ext cx="4624388" cy="300037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Рисунок 1" descr="Сибирский цирюльник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214313"/>
            <a:ext cx="4572000" cy="320040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15363" name="TextBox 2"/>
          <p:cNvSpPr txBox="1">
            <a:spLocks noChangeArrowheads="1"/>
          </p:cNvSpPr>
          <p:nvPr/>
        </p:nvSpPr>
        <p:spPr bwMode="auto">
          <a:xfrm>
            <a:off x="357188" y="3571875"/>
            <a:ext cx="4500562" cy="58420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latin typeface="Century Schoolbook" pitchFamily="18" charset="0"/>
              </a:rPr>
              <a:t>Фрагмент фильма «Сибирский цирюльник» режиссера Н.Михалкова.</a:t>
            </a:r>
          </a:p>
        </p:txBody>
      </p:sp>
      <p:pic>
        <p:nvPicPr>
          <p:cNvPr id="15364" name="Рисунок 3" descr="img.jpe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0" y="214313"/>
            <a:ext cx="3571875" cy="506730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15365" name="TextBox 4"/>
          <p:cNvSpPr txBox="1">
            <a:spLocks noChangeArrowheads="1"/>
          </p:cNvSpPr>
          <p:nvPr/>
        </p:nvSpPr>
        <p:spPr bwMode="auto">
          <a:xfrm>
            <a:off x="5143500" y="5572125"/>
            <a:ext cx="3571875" cy="58420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latin typeface="Century Schoolbook" pitchFamily="18" charset="0"/>
              </a:rPr>
              <a:t>Афиша фильма В.Тодоровского «Страна глухих»</a:t>
            </a:r>
          </a:p>
        </p:txBody>
      </p:sp>
      <p:pic>
        <p:nvPicPr>
          <p:cNvPr id="15366" name="Рисунок 5" descr="6a00d8341c39e753ef0128767b0302970c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43063" y="4500563"/>
            <a:ext cx="1984375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Рисунок 1" descr="Тодоровский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" y="285750"/>
            <a:ext cx="3667125" cy="533400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16387" name="TextBox 2"/>
          <p:cNvSpPr txBox="1">
            <a:spLocks noChangeArrowheads="1"/>
          </p:cNvSpPr>
          <p:nvPr/>
        </p:nvSpPr>
        <p:spPr bwMode="auto">
          <a:xfrm>
            <a:off x="428625" y="5786438"/>
            <a:ext cx="3714750" cy="338137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latin typeface="Century Schoolbook" pitchFamily="18" charset="0"/>
              </a:rPr>
              <a:t>Режиссер В.Тодоровский.</a:t>
            </a:r>
          </a:p>
        </p:txBody>
      </p:sp>
      <p:pic>
        <p:nvPicPr>
          <p:cNvPr id="16388" name="Рисунок 3" descr="Брат 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8" y="428625"/>
            <a:ext cx="4610100" cy="316230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16389" name="TextBox 4"/>
          <p:cNvSpPr txBox="1">
            <a:spLocks noChangeArrowheads="1"/>
          </p:cNvSpPr>
          <p:nvPr/>
        </p:nvSpPr>
        <p:spPr bwMode="auto">
          <a:xfrm>
            <a:off x="4786313" y="4000500"/>
            <a:ext cx="3714750" cy="58420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latin typeface="Century Schoolbook" pitchFamily="18" charset="0"/>
              </a:rPr>
              <a:t>Фрагмент фильма «Брат», режиссера С.Бодрова</a:t>
            </a:r>
          </a:p>
        </p:txBody>
      </p:sp>
    </p:spTree>
  </p:cSld>
  <p:clrMapOvr>
    <a:masterClrMapping/>
  </p:clrMapOvr>
  <p:transition spd="slow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Рисунок 1" descr="lalbum_1506175008.p_1506180307_8907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285750"/>
            <a:ext cx="4214812" cy="6323013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17411" name="TextBox 2"/>
          <p:cNvSpPr txBox="1">
            <a:spLocks noChangeArrowheads="1"/>
          </p:cNvSpPr>
          <p:nvPr/>
        </p:nvSpPr>
        <p:spPr bwMode="auto">
          <a:xfrm>
            <a:off x="4572000" y="6000750"/>
            <a:ext cx="3500438" cy="58420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latin typeface="Century Schoolbook" pitchFamily="18" charset="0"/>
              </a:rPr>
              <a:t>Афиша фильма П.Чухрая «Водитель для Веры»</a:t>
            </a:r>
          </a:p>
        </p:txBody>
      </p:sp>
      <p:pic>
        <p:nvPicPr>
          <p:cNvPr id="5" name="Рисунок 4" descr="1839657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2066" y="428604"/>
            <a:ext cx="3401794" cy="2619381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ransition spd="slow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1"/>
          <p:cNvSpPr txBox="1">
            <a:spLocks noChangeArrowheads="1"/>
          </p:cNvSpPr>
          <p:nvPr/>
        </p:nvSpPr>
        <p:spPr bwMode="auto">
          <a:xfrm>
            <a:off x="214313" y="214313"/>
            <a:ext cx="8715375" cy="120015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i="1">
                <a:latin typeface="Century Schoolbook" pitchFamily="18" charset="0"/>
              </a:rPr>
              <a:t>Постоянно стали проводиться кинофестивали, такие как «Кинотавр» в Сочи и традиционный Московский Международный Кинофестиваль</a:t>
            </a:r>
          </a:p>
        </p:txBody>
      </p:sp>
      <p:pic>
        <p:nvPicPr>
          <p:cNvPr id="18435" name="Рисунок 2" descr="72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1643063"/>
            <a:ext cx="8501063" cy="493077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Рисунок 1" descr="Кинотавр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8" y="214313"/>
            <a:ext cx="4071937" cy="5900737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19459" name="Рисунок 2" descr="МКиноф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88" y="428625"/>
            <a:ext cx="3717925" cy="528637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19460" name="TextBox 3"/>
          <p:cNvSpPr txBox="1">
            <a:spLocks noChangeArrowheads="1"/>
          </p:cNvSpPr>
          <p:nvPr/>
        </p:nvSpPr>
        <p:spPr bwMode="auto">
          <a:xfrm>
            <a:off x="357188" y="6273800"/>
            <a:ext cx="4071937" cy="338138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latin typeface="Century Schoolbook" pitchFamily="18" charset="0"/>
              </a:rPr>
              <a:t>Режиссер Ф.Бондарчук на «Кинотавре»</a:t>
            </a:r>
          </a:p>
        </p:txBody>
      </p:sp>
      <p:sp>
        <p:nvSpPr>
          <p:cNvPr id="19461" name="TextBox 4"/>
          <p:cNvSpPr txBox="1">
            <a:spLocks noChangeArrowheads="1"/>
          </p:cNvSpPr>
          <p:nvPr/>
        </p:nvSpPr>
        <p:spPr bwMode="auto">
          <a:xfrm>
            <a:off x="5072063" y="5857875"/>
            <a:ext cx="3500437" cy="58420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latin typeface="Century Schoolbook" pitchFamily="18" charset="0"/>
              </a:rPr>
              <a:t>Актриса Рената Литвинова на Московском кинофестивале</a:t>
            </a:r>
          </a:p>
        </p:txBody>
      </p:sp>
    </p:spTree>
  </p:cSld>
  <p:clrMapOvr>
    <a:masterClrMapping/>
  </p:clrMapOvr>
  <p:transition spd="slow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/>
          <p:cNvSpPr txBox="1">
            <a:spLocks noChangeArrowheads="1"/>
          </p:cNvSpPr>
          <p:nvPr/>
        </p:nvSpPr>
        <p:spPr bwMode="auto">
          <a:xfrm>
            <a:off x="214313" y="214313"/>
            <a:ext cx="8715375" cy="132397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i="1">
                <a:latin typeface="Century Schoolbook" pitchFamily="18" charset="0"/>
              </a:rPr>
              <a:t>После развала Союза, за границу уехали многие деятели музыки. Большой популярностью в стране пользовался ансамбль </a:t>
            </a:r>
            <a:r>
              <a:rPr lang="ru-RU" sz="2000" b="1" i="1">
                <a:solidFill>
                  <a:srgbClr val="FF0000"/>
                </a:solidFill>
                <a:latin typeface="Century Schoolbook" pitchFamily="18" charset="0"/>
              </a:rPr>
              <a:t>Мариинского театра</a:t>
            </a:r>
            <a:r>
              <a:rPr lang="ru-RU" sz="2000" b="1" i="1">
                <a:latin typeface="Century Schoolbook" pitchFamily="18" charset="0"/>
              </a:rPr>
              <a:t> во главе с </a:t>
            </a:r>
            <a:r>
              <a:rPr lang="ru-RU" sz="2000" b="1" i="1">
                <a:solidFill>
                  <a:srgbClr val="FF0000"/>
                </a:solidFill>
                <a:latin typeface="Century Schoolbook" pitchFamily="18" charset="0"/>
              </a:rPr>
              <a:t>В.Гергиевым</a:t>
            </a:r>
            <a:r>
              <a:rPr lang="ru-RU" sz="2000" b="1" i="1">
                <a:latin typeface="Century Schoolbook" pitchFamily="18" charset="0"/>
              </a:rPr>
              <a:t>. Артисты балета </a:t>
            </a:r>
            <a:r>
              <a:rPr lang="ru-RU" sz="2000" b="1" i="1">
                <a:solidFill>
                  <a:srgbClr val="FF0000"/>
                </a:solidFill>
                <a:latin typeface="Century Schoolbook" pitchFamily="18" charset="0"/>
              </a:rPr>
              <a:t>Н.Цискаридзе, А.Волочкова </a:t>
            </a:r>
            <a:r>
              <a:rPr lang="ru-RU" sz="2000" b="1" i="1">
                <a:latin typeface="Century Schoolbook" pitchFamily="18" charset="0"/>
              </a:rPr>
              <a:t>и др.</a:t>
            </a:r>
          </a:p>
        </p:txBody>
      </p:sp>
      <p:pic>
        <p:nvPicPr>
          <p:cNvPr id="20483" name="Рисунок 2" descr="943112_cribvE.jpe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1714500"/>
            <a:ext cx="2928938" cy="4408488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20484" name="TextBox 4"/>
          <p:cNvSpPr txBox="1">
            <a:spLocks noChangeArrowheads="1"/>
          </p:cNvSpPr>
          <p:nvPr/>
        </p:nvSpPr>
        <p:spPr bwMode="auto">
          <a:xfrm>
            <a:off x="571500" y="6286500"/>
            <a:ext cx="2857500" cy="338138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latin typeface="Century Schoolbook" pitchFamily="18" charset="0"/>
              </a:rPr>
              <a:t>Николай Цискаридзе</a:t>
            </a:r>
          </a:p>
        </p:txBody>
      </p:sp>
      <p:pic>
        <p:nvPicPr>
          <p:cNvPr id="20485" name="Рисунок 5" descr="В.Гергиев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3" y="1785938"/>
            <a:ext cx="2857500" cy="4271962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20486" name="TextBox 6"/>
          <p:cNvSpPr txBox="1">
            <a:spLocks noChangeArrowheads="1"/>
          </p:cNvSpPr>
          <p:nvPr/>
        </p:nvSpPr>
        <p:spPr bwMode="auto">
          <a:xfrm>
            <a:off x="5072063" y="6286500"/>
            <a:ext cx="2857500" cy="338138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latin typeface="Century Schoolbook" pitchFamily="18" charset="0"/>
              </a:rPr>
              <a:t>Валерий Гергиев</a:t>
            </a:r>
          </a:p>
        </p:txBody>
      </p:sp>
    </p:spTree>
  </p:cSld>
  <p:clrMapOvr>
    <a:masterClrMapping/>
  </p:clrMapOvr>
  <p:transition spd="slow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1"/>
          <p:cNvSpPr txBox="1">
            <a:spLocks noChangeArrowheads="1"/>
          </p:cNvSpPr>
          <p:nvPr/>
        </p:nvSpPr>
        <p:spPr bwMode="auto">
          <a:xfrm>
            <a:off x="214313" y="214313"/>
            <a:ext cx="8715375" cy="132397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i="1">
                <a:latin typeface="Century Schoolbook" pitchFamily="18" charset="0"/>
              </a:rPr>
              <a:t>Полные залы собирали оперный певец </a:t>
            </a:r>
            <a:r>
              <a:rPr lang="ru-RU" sz="2000" b="1" i="1">
                <a:solidFill>
                  <a:srgbClr val="FF0000"/>
                </a:solidFill>
                <a:latin typeface="Century Schoolbook" pitchFamily="18" charset="0"/>
              </a:rPr>
              <a:t>Д.Хворостовский</a:t>
            </a:r>
            <a:r>
              <a:rPr lang="ru-RU" sz="2000" b="1" i="1">
                <a:latin typeface="Century Schoolbook" pitchFamily="18" charset="0"/>
              </a:rPr>
              <a:t>, певица </a:t>
            </a:r>
            <a:r>
              <a:rPr lang="ru-RU" sz="2000" b="1" i="1">
                <a:solidFill>
                  <a:srgbClr val="FF0000"/>
                </a:solidFill>
                <a:latin typeface="Century Schoolbook" pitchFamily="18" charset="0"/>
              </a:rPr>
              <a:t>Земфира</a:t>
            </a:r>
            <a:r>
              <a:rPr lang="ru-RU" sz="2000" b="1" i="1">
                <a:latin typeface="Century Schoolbook" pitchFamily="18" charset="0"/>
              </a:rPr>
              <a:t>, группы </a:t>
            </a:r>
            <a:r>
              <a:rPr lang="ru-RU" sz="2000" b="1" i="1">
                <a:solidFill>
                  <a:srgbClr val="FF0000"/>
                </a:solidFill>
                <a:latin typeface="Century Schoolbook" pitchFamily="18" charset="0"/>
              </a:rPr>
              <a:t>«Руки вверх»</a:t>
            </a:r>
            <a:r>
              <a:rPr lang="ru-RU" sz="2000" b="1" i="1">
                <a:latin typeface="Century Schoolbook" pitchFamily="18" charset="0"/>
              </a:rPr>
              <a:t>, </a:t>
            </a:r>
            <a:r>
              <a:rPr lang="ru-RU" sz="2000" b="1" i="1">
                <a:solidFill>
                  <a:srgbClr val="FF0000"/>
                </a:solidFill>
                <a:latin typeface="Century Schoolbook" pitchFamily="18" charset="0"/>
              </a:rPr>
              <a:t>«Мумий Тролль»</a:t>
            </a:r>
            <a:r>
              <a:rPr lang="ru-RU" sz="2000" b="1" i="1">
                <a:latin typeface="Century Schoolbook" pitchFamily="18" charset="0"/>
              </a:rPr>
              <a:t>, </a:t>
            </a:r>
            <a:r>
              <a:rPr lang="ru-RU" sz="2000" b="1" i="1">
                <a:solidFill>
                  <a:srgbClr val="FF0000"/>
                </a:solidFill>
                <a:latin typeface="Century Schoolbook" pitchFamily="18" charset="0"/>
              </a:rPr>
              <a:t>«Фристайл»</a:t>
            </a:r>
            <a:r>
              <a:rPr lang="ru-RU" sz="2000" b="1" i="1">
                <a:latin typeface="Century Schoolbook" pitchFamily="18" charset="0"/>
              </a:rPr>
              <a:t>, певицы </a:t>
            </a:r>
            <a:r>
              <a:rPr lang="ru-RU" sz="2000" b="1" i="1">
                <a:solidFill>
                  <a:srgbClr val="FF0000"/>
                </a:solidFill>
                <a:latin typeface="Century Schoolbook" pitchFamily="18" charset="0"/>
              </a:rPr>
              <a:t>Т.Буланова, И.Аллегрова, А.Пугачева </a:t>
            </a:r>
            <a:r>
              <a:rPr lang="ru-RU" sz="2000" b="1" i="1">
                <a:latin typeface="Century Schoolbook" pitchFamily="18" charset="0"/>
              </a:rPr>
              <a:t>и др. </a:t>
            </a:r>
          </a:p>
        </p:txBody>
      </p:sp>
      <p:pic>
        <p:nvPicPr>
          <p:cNvPr id="21507" name="Рисунок 2" descr="29477894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1714500"/>
            <a:ext cx="2976563" cy="446405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21508" name="TextBox 3"/>
          <p:cNvSpPr txBox="1">
            <a:spLocks noChangeArrowheads="1"/>
          </p:cNvSpPr>
          <p:nvPr/>
        </p:nvSpPr>
        <p:spPr bwMode="auto">
          <a:xfrm>
            <a:off x="285750" y="6286500"/>
            <a:ext cx="2857500" cy="338138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latin typeface="Century Schoolbook" pitchFamily="18" charset="0"/>
              </a:rPr>
              <a:t>Д. Хворостовский</a:t>
            </a:r>
          </a:p>
        </p:txBody>
      </p:sp>
      <p:pic>
        <p:nvPicPr>
          <p:cNvPr id="21509" name="Рисунок 4" descr="42501521_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5" y="1857375"/>
            <a:ext cx="4049713" cy="3633788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21510" name="TextBox 5"/>
          <p:cNvSpPr txBox="1">
            <a:spLocks noChangeArrowheads="1"/>
          </p:cNvSpPr>
          <p:nvPr/>
        </p:nvSpPr>
        <p:spPr bwMode="auto">
          <a:xfrm>
            <a:off x="4786313" y="5786438"/>
            <a:ext cx="2857500" cy="338137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latin typeface="Century Schoolbook" pitchFamily="18" charset="0"/>
              </a:rPr>
              <a:t>Алла Пугачева</a:t>
            </a:r>
          </a:p>
        </p:txBody>
      </p:sp>
    </p:spTree>
  </p:cSld>
  <p:clrMapOvr>
    <a:masterClrMapping/>
  </p:clrMapOvr>
  <p:transition spd="slow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Рисунок 1" descr="3abe60bfed34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50" y="0"/>
            <a:ext cx="3286125" cy="327025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22531" name="Рисунок 2" descr="1243279641_3df56bd14f7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3" y="3429000"/>
            <a:ext cx="2786062" cy="2786063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22532" name="TextBox 3"/>
          <p:cNvSpPr txBox="1">
            <a:spLocks noChangeArrowheads="1"/>
          </p:cNvSpPr>
          <p:nvPr/>
        </p:nvSpPr>
        <p:spPr bwMode="auto">
          <a:xfrm>
            <a:off x="285750" y="6286500"/>
            <a:ext cx="2643188" cy="338138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latin typeface="Century Schoolbook" pitchFamily="18" charset="0"/>
              </a:rPr>
              <a:t>Т.Буланова</a:t>
            </a:r>
          </a:p>
        </p:txBody>
      </p:sp>
      <p:pic>
        <p:nvPicPr>
          <p:cNvPr id="22533" name="Рисунок 4" descr="Земфира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88" y="0"/>
            <a:ext cx="3000375" cy="3427413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22534" name="TextBox 5"/>
          <p:cNvSpPr txBox="1">
            <a:spLocks noChangeArrowheads="1"/>
          </p:cNvSpPr>
          <p:nvPr/>
        </p:nvSpPr>
        <p:spPr bwMode="auto">
          <a:xfrm>
            <a:off x="5000625" y="3571875"/>
            <a:ext cx="2857500" cy="338138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latin typeface="Century Schoolbook" pitchFamily="18" charset="0"/>
              </a:rPr>
              <a:t>Земфира</a:t>
            </a:r>
          </a:p>
        </p:txBody>
      </p:sp>
      <p:pic>
        <p:nvPicPr>
          <p:cNvPr id="22535" name="Рисунок 6" descr="Руки вверх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57563" y="4071938"/>
            <a:ext cx="3214687" cy="2449512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22536" name="TextBox 7"/>
          <p:cNvSpPr txBox="1">
            <a:spLocks noChangeArrowheads="1"/>
          </p:cNvSpPr>
          <p:nvPr/>
        </p:nvSpPr>
        <p:spPr bwMode="auto">
          <a:xfrm>
            <a:off x="6715125" y="6143625"/>
            <a:ext cx="2143125" cy="338138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latin typeface="Century Schoolbook" pitchFamily="18" charset="0"/>
              </a:rPr>
              <a:t>«Руки вверх»</a:t>
            </a:r>
          </a:p>
        </p:txBody>
      </p:sp>
    </p:spTree>
  </p:cSld>
  <p:clrMapOvr>
    <a:masterClrMapping/>
  </p:clrMapOvr>
  <p:transition spd="slow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313" y="214313"/>
            <a:ext cx="8715375" cy="10160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latin typeface="+mn-lt"/>
              </a:rPr>
              <a:t>Стали проводиться концерты и фестивали, такие как </a:t>
            </a:r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«МАКСИДРОМ»</a:t>
            </a:r>
            <a:r>
              <a:rPr lang="ru-RU" sz="2000" b="1" i="1" dirty="0">
                <a:latin typeface="+mn-lt"/>
              </a:rPr>
              <a:t>, мюзикл </a:t>
            </a:r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«МЕТРО»</a:t>
            </a:r>
            <a:r>
              <a:rPr lang="ru-RU" sz="2000" b="1" i="1" dirty="0">
                <a:latin typeface="+mn-lt"/>
              </a:rPr>
              <a:t>, открылись радиостанции </a:t>
            </a:r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«Европа плюс»</a:t>
            </a:r>
            <a:r>
              <a:rPr lang="ru-RU" sz="2000" b="1" i="1" dirty="0">
                <a:latin typeface="+mn-lt"/>
              </a:rPr>
              <a:t>, </a:t>
            </a:r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«Радио МАКСИМУМ»</a:t>
            </a:r>
            <a:r>
              <a:rPr lang="ru-RU" sz="2000" b="1" i="1" dirty="0">
                <a:latin typeface="+mn-lt"/>
              </a:rPr>
              <a:t> и др.</a:t>
            </a:r>
          </a:p>
        </p:txBody>
      </p:sp>
      <p:pic>
        <p:nvPicPr>
          <p:cNvPr id="23555" name="Рисунок 2" descr="Максидром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1357313"/>
            <a:ext cx="5715000" cy="428625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23556" name="Рисунок 3" descr="Метро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3625" y="1428750"/>
            <a:ext cx="2803525" cy="4214813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23557" name="TextBox 5"/>
          <p:cNvSpPr txBox="1">
            <a:spLocks noChangeArrowheads="1"/>
          </p:cNvSpPr>
          <p:nvPr/>
        </p:nvSpPr>
        <p:spPr bwMode="auto">
          <a:xfrm>
            <a:off x="571500" y="5929313"/>
            <a:ext cx="5072063" cy="369887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>
                <a:latin typeface="Century Schoolbook" pitchFamily="18" charset="0"/>
              </a:rPr>
              <a:t>МАКСИДРОМ</a:t>
            </a:r>
          </a:p>
        </p:txBody>
      </p:sp>
    </p:spTree>
  </p:cSld>
  <p:clrMapOvr>
    <a:masterClrMapping/>
  </p:clrMapOvr>
  <p:transition spd="slow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313" y="214313"/>
            <a:ext cx="8715375" cy="163195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latin typeface="+mn-lt"/>
              </a:rPr>
              <a:t>Открылись новые телеканала, кроме </a:t>
            </a:r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ОРТ</a:t>
            </a:r>
            <a:r>
              <a:rPr lang="ru-RU" sz="2000" b="1" i="1" dirty="0">
                <a:latin typeface="+mn-lt"/>
              </a:rPr>
              <a:t> и </a:t>
            </a:r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РТР</a:t>
            </a:r>
            <a:r>
              <a:rPr lang="ru-RU" sz="2000" b="1" i="1" dirty="0">
                <a:latin typeface="+mn-lt"/>
              </a:rPr>
              <a:t>, появились первые частные канала </a:t>
            </a:r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ТВ, НТВ, </a:t>
            </a:r>
            <a:r>
              <a:rPr lang="ru-RU" sz="2000" b="1" i="1" dirty="0" err="1">
                <a:solidFill>
                  <a:schemeClr val="accent3">
                    <a:lumMod val="75000"/>
                  </a:schemeClr>
                </a:solidFill>
                <a:latin typeface="+mn-lt"/>
              </a:rPr>
              <a:t>Рен</a:t>
            </a:r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 ТВ, ТВ 6 Москва, МТВ</a:t>
            </a:r>
            <a:r>
              <a:rPr lang="ru-RU" sz="2000" b="1" i="1" dirty="0">
                <a:latin typeface="+mn-lt"/>
              </a:rPr>
              <a:t>, появился телеканал </a:t>
            </a:r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«КУЛЬТУРА»</a:t>
            </a:r>
            <a:r>
              <a:rPr lang="ru-RU" sz="2000" b="1" i="1" dirty="0">
                <a:latin typeface="+mn-lt"/>
              </a:rPr>
              <a:t>, десятки газет и журналов разной тематики. В конце 90-х, </a:t>
            </a:r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4 млн. россиян </a:t>
            </a:r>
            <a:r>
              <a:rPr lang="ru-RU" sz="2000" b="1" i="1" dirty="0">
                <a:latin typeface="+mn-lt"/>
              </a:rPr>
              <a:t>были пользователями </a:t>
            </a:r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Интернета.</a:t>
            </a:r>
          </a:p>
        </p:txBody>
      </p:sp>
      <p:pic>
        <p:nvPicPr>
          <p:cNvPr id="24579" name="Рисунок 2" descr="69430e20edd26d8c60a7ab653b9efd30_big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8" y="2071688"/>
            <a:ext cx="2832100" cy="185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390013_1085348548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4214818"/>
            <a:ext cx="3048000" cy="228600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24581" name="Рисунок 4" descr="b99c7d166959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86188" y="2143125"/>
            <a:ext cx="2428875" cy="182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43168053aa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428992" y="4143380"/>
            <a:ext cx="3000396" cy="2250297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7" name="Рисунок 6" descr="mtv_01555-49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00826" y="2143116"/>
            <a:ext cx="2381247" cy="178593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24584" name="Рисунок 7" descr="1249048752_berloga_net_1457670085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15125" y="4500563"/>
            <a:ext cx="2038350" cy="113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313" y="214313"/>
            <a:ext cx="8715375" cy="10160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latin typeface="+mn-lt"/>
              </a:rPr>
              <a:t>Активно развивалось ИЗО, архитектура. Признанными мастерами здесь были художники </a:t>
            </a:r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Н.Сафронов, А.Шилов, </a:t>
            </a:r>
            <a:r>
              <a:rPr lang="ru-RU" sz="2000" b="1" i="1" dirty="0">
                <a:latin typeface="+mn-lt"/>
              </a:rPr>
              <a:t>скульптор </a:t>
            </a:r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З.Церетели</a:t>
            </a:r>
            <a:r>
              <a:rPr lang="ru-RU" sz="2000" b="1" i="1" dirty="0">
                <a:latin typeface="+mn-lt"/>
              </a:rPr>
              <a:t> и др.</a:t>
            </a:r>
          </a:p>
        </p:txBody>
      </p:sp>
      <p:pic>
        <p:nvPicPr>
          <p:cNvPr id="25603" name="Рисунок 2" descr="Церетели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1357313"/>
            <a:ext cx="3500437" cy="4868862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25604" name="TextBox 3"/>
          <p:cNvSpPr txBox="1">
            <a:spLocks noChangeArrowheads="1"/>
          </p:cNvSpPr>
          <p:nvPr/>
        </p:nvSpPr>
        <p:spPr bwMode="auto">
          <a:xfrm>
            <a:off x="428625" y="6357938"/>
            <a:ext cx="3071813" cy="369887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Century Schoolbook" pitchFamily="18" charset="0"/>
              </a:rPr>
              <a:t>З.Церетели</a:t>
            </a:r>
          </a:p>
        </p:txBody>
      </p:sp>
      <p:pic>
        <p:nvPicPr>
          <p:cNvPr id="25605" name="Рисунок 4" descr="Сафронов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3" y="1571625"/>
            <a:ext cx="4349750" cy="291465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25606" name="TextBox 5"/>
          <p:cNvSpPr txBox="1">
            <a:spLocks noChangeArrowheads="1"/>
          </p:cNvSpPr>
          <p:nvPr/>
        </p:nvSpPr>
        <p:spPr bwMode="auto">
          <a:xfrm>
            <a:off x="4929188" y="4786313"/>
            <a:ext cx="3071812" cy="369887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Century Schoolbook" pitchFamily="18" charset="0"/>
              </a:rPr>
              <a:t>Никас Сафронов</a:t>
            </a:r>
          </a:p>
        </p:txBody>
      </p:sp>
    </p:spTree>
  </p:cSld>
  <p:clrMapOvr>
    <a:masterClrMapping/>
  </p:clrMapOvr>
  <p:transition spd="slow">
    <p:pull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Рисунок 1" descr="988825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8" y="214313"/>
            <a:ext cx="4000500" cy="600075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26627" name="Рисунок 2" descr="0efec90b1c6e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88" y="785813"/>
            <a:ext cx="3829050" cy="2871787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26628" name="TextBox 3"/>
          <p:cNvSpPr txBox="1">
            <a:spLocks noChangeArrowheads="1"/>
          </p:cNvSpPr>
          <p:nvPr/>
        </p:nvSpPr>
        <p:spPr bwMode="auto">
          <a:xfrm>
            <a:off x="5000625" y="4000500"/>
            <a:ext cx="3643313" cy="92392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Century Schoolbook" pitchFamily="18" charset="0"/>
              </a:rPr>
              <a:t>Памятник Петру </a:t>
            </a:r>
            <a:r>
              <a:rPr lang="en-US">
                <a:latin typeface="Century Schoolbook" pitchFamily="18" charset="0"/>
              </a:rPr>
              <a:t>I </a:t>
            </a:r>
            <a:r>
              <a:rPr lang="ru-RU">
                <a:latin typeface="Century Schoolbook" pitchFamily="18" charset="0"/>
              </a:rPr>
              <a:t>в Москве и комплекс на Поклонной горе Зураба Церетели.</a:t>
            </a:r>
          </a:p>
        </p:txBody>
      </p:sp>
    </p:spTree>
  </p:cSld>
  <p:clrMapOvr>
    <a:masterClrMapping/>
  </p:clrMapOvr>
  <p:transition spd="slow">
    <p:pull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Рисунок 1" descr="c5630adf74f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214313"/>
            <a:ext cx="4090988" cy="585787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27651" name="TextBox 2"/>
          <p:cNvSpPr txBox="1">
            <a:spLocks noChangeArrowheads="1"/>
          </p:cNvSpPr>
          <p:nvPr/>
        </p:nvSpPr>
        <p:spPr bwMode="auto">
          <a:xfrm>
            <a:off x="500063" y="6215063"/>
            <a:ext cx="3643312" cy="58420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latin typeface="Century Schoolbook" pitchFamily="18" charset="0"/>
              </a:rPr>
              <a:t> Портрет балерины А.Волочковой. Н.Сафронов</a:t>
            </a:r>
          </a:p>
        </p:txBody>
      </p:sp>
      <p:pic>
        <p:nvPicPr>
          <p:cNvPr id="27652" name="Рисунок 3" descr="Шилов портрет афганца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0" y="357188"/>
            <a:ext cx="3810000" cy="430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3" name="TextBox 4"/>
          <p:cNvSpPr txBox="1">
            <a:spLocks noChangeArrowheads="1"/>
          </p:cNvSpPr>
          <p:nvPr/>
        </p:nvSpPr>
        <p:spPr bwMode="auto">
          <a:xfrm>
            <a:off x="4929188" y="4857750"/>
            <a:ext cx="3643312" cy="369888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Century Schoolbook" pitchFamily="18" charset="0"/>
              </a:rPr>
              <a:t>Портрет афганца. А.Шилов</a:t>
            </a:r>
          </a:p>
        </p:txBody>
      </p:sp>
    </p:spTree>
  </p:cSld>
  <p:clrMapOvr>
    <a:masterClrMapping/>
  </p:clrMapOvr>
  <p:transition spd="slow">
    <p:pull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1" descr="Янтарная комната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" y="285750"/>
            <a:ext cx="8286750" cy="5846763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28675" name="TextBox 2"/>
          <p:cNvSpPr txBox="1">
            <a:spLocks noChangeArrowheads="1"/>
          </p:cNvSpPr>
          <p:nvPr/>
        </p:nvSpPr>
        <p:spPr bwMode="auto">
          <a:xfrm>
            <a:off x="214313" y="6215063"/>
            <a:ext cx="8715375" cy="58420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latin typeface="Century Schoolbook" pitchFamily="18" charset="0"/>
              </a:rPr>
              <a:t>Янтарная комната, фрагменты которой были возвращены в Россию в 90-е годы</a:t>
            </a:r>
          </a:p>
        </p:txBody>
      </p:sp>
    </p:spTree>
  </p:cSld>
  <p:clrMapOvr>
    <a:masterClrMapping/>
  </p:clrMapOvr>
  <p:transition spd="slow">
    <p:pull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313" y="214313"/>
            <a:ext cx="8715375" cy="147796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latin typeface="+mn-lt"/>
              </a:rPr>
              <a:t>Крах коммунизма привел к возрождению религии в России. Кроме православия и ислама, активизировались буддизм, иудаизм. Были восстановлены тысячи храмов и мечетей, построены сотни новых, в частности в Москве восстановлен взорванный в 30-е годы </a:t>
            </a:r>
            <a:r>
              <a:rPr lang="ru-RU" b="1" i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Храм Христа Спасителя.</a:t>
            </a:r>
          </a:p>
        </p:txBody>
      </p:sp>
      <p:pic>
        <p:nvPicPr>
          <p:cNvPr id="29699" name="Рисунок 2" descr="0_15d94_6b0a2232_XL.jpe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857375"/>
            <a:ext cx="2786063" cy="3998913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29700" name="Рисунок 3" descr="Равиль Гайнутдин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38" y="1857375"/>
            <a:ext cx="2643187" cy="3973513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29701" name="TextBox 4"/>
          <p:cNvSpPr txBox="1">
            <a:spLocks noChangeArrowheads="1"/>
          </p:cNvSpPr>
          <p:nvPr/>
        </p:nvSpPr>
        <p:spPr bwMode="auto">
          <a:xfrm>
            <a:off x="1143000" y="6000750"/>
            <a:ext cx="2714625" cy="52387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>
                <a:latin typeface="Century Schoolbook" pitchFamily="18" charset="0"/>
              </a:rPr>
              <a:t>Патриарх Московский и всея Руси Алексий </a:t>
            </a:r>
            <a:r>
              <a:rPr lang="en-US" sz="1400" b="1">
                <a:latin typeface="Century Schoolbook" pitchFamily="18" charset="0"/>
              </a:rPr>
              <a:t>II</a:t>
            </a:r>
            <a:endParaRPr lang="ru-RU" sz="1400" b="1">
              <a:latin typeface="Century Schoolbook" pitchFamily="18" charset="0"/>
            </a:endParaRPr>
          </a:p>
        </p:txBody>
      </p:sp>
      <p:sp>
        <p:nvSpPr>
          <p:cNvPr id="29702" name="TextBox 5"/>
          <p:cNvSpPr txBox="1">
            <a:spLocks noChangeArrowheads="1"/>
          </p:cNvSpPr>
          <p:nvPr/>
        </p:nvSpPr>
        <p:spPr bwMode="auto">
          <a:xfrm>
            <a:off x="5214938" y="5929313"/>
            <a:ext cx="2714625" cy="738187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>
                <a:latin typeface="Century Schoolbook" pitchFamily="18" charset="0"/>
              </a:rPr>
              <a:t>Председатель совета муфтиев России Р.Гайнутдин</a:t>
            </a:r>
          </a:p>
        </p:txBody>
      </p:sp>
    </p:spTree>
  </p:cSld>
  <p:clrMapOvr>
    <a:masterClrMapping/>
  </p:clrMapOvr>
  <p:transition spd="slow">
    <p:pull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Рисунок 1" descr="a481d4a2bda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214313"/>
            <a:ext cx="3786188" cy="567372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30723" name="Рисунок 2" descr="Казань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311150"/>
            <a:ext cx="4743450" cy="3332163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30724" name="TextBox 3"/>
          <p:cNvSpPr txBox="1">
            <a:spLocks noChangeArrowheads="1"/>
          </p:cNvSpPr>
          <p:nvPr/>
        </p:nvSpPr>
        <p:spPr bwMode="auto">
          <a:xfrm>
            <a:off x="857250" y="6072188"/>
            <a:ext cx="2714625" cy="52387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>
                <a:latin typeface="Century Schoolbook" pitchFamily="18" charset="0"/>
              </a:rPr>
              <a:t>Храм Христа Спасителя в Москве</a:t>
            </a:r>
          </a:p>
        </p:txBody>
      </p:sp>
      <p:sp>
        <p:nvSpPr>
          <p:cNvPr id="30725" name="TextBox 4"/>
          <p:cNvSpPr txBox="1">
            <a:spLocks noChangeArrowheads="1"/>
          </p:cNvSpPr>
          <p:nvPr/>
        </p:nvSpPr>
        <p:spPr bwMode="auto">
          <a:xfrm>
            <a:off x="5214938" y="4000500"/>
            <a:ext cx="2714625" cy="52387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>
                <a:latin typeface="Century Schoolbook" pitchFamily="18" charset="0"/>
              </a:rPr>
              <a:t>Кафедральная мечеть в Казани.</a:t>
            </a:r>
          </a:p>
        </p:txBody>
      </p:sp>
    </p:spTree>
  </p:cSld>
  <p:clrMapOvr>
    <a:masterClrMapping/>
  </p:clrMapOvr>
  <p:transition spd="slow">
    <p:pull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82612"/>
          </a:xfrm>
          <a:ln>
            <a:solidFill>
              <a:srgbClr val="002060"/>
            </a:solidFill>
          </a:ln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</a:rPr>
              <a:t>Вопрос урока: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91513" cy="1323975"/>
          </a:xfrm>
          <a:ln>
            <a:solidFill>
              <a:srgbClr val="002060"/>
            </a:solidFill>
          </a:ln>
        </p:spPr>
        <p:txBody>
          <a:bodyPr/>
          <a:lstStyle/>
          <a:p>
            <a:pPr algn="ctr"/>
            <a:r>
              <a:rPr lang="ru-RU" sz="2800" b="1" i="1">
                <a:solidFill>
                  <a:srgbClr val="002060"/>
                </a:solidFill>
              </a:rPr>
              <a:t>Какие изменения произошли в культуре после распада СССР?</a:t>
            </a:r>
          </a:p>
          <a:p>
            <a:pPr algn="ctr">
              <a:buFont typeface="Wingdings" pitchFamily="2" charset="2"/>
              <a:buNone/>
            </a:pPr>
            <a:endParaRPr lang="ru-RU" sz="2800"/>
          </a:p>
        </p:txBody>
      </p:sp>
      <p:graphicFrame>
        <p:nvGraphicFramePr>
          <p:cNvPr id="38935" name="Group 2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800148841"/>
              </p:ext>
            </p:extLst>
          </p:nvPr>
        </p:nvGraphicFramePr>
        <p:xfrm>
          <a:off x="395288" y="4005263"/>
          <a:ext cx="8291512" cy="1249680"/>
        </p:xfrm>
        <a:graphic>
          <a:graphicData uri="http://schemas.openxmlformats.org/drawingml/2006/table">
            <a:tbl>
              <a:tblPr/>
              <a:tblGrid>
                <a:gridCol w="27126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02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8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71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Особенности культуры в первой половине 90х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Изменения в культурной жизни в последнее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десятилетиеХХв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66" name="Text Box 4"/>
          <p:cNvSpPr txBox="1">
            <a:spLocks noChangeArrowheads="1"/>
          </p:cNvSpPr>
          <p:nvPr/>
        </p:nvSpPr>
        <p:spPr bwMode="auto">
          <a:xfrm>
            <a:off x="395288" y="3357563"/>
            <a:ext cx="8497887" cy="366712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i="1">
                <a:solidFill>
                  <a:srgbClr val="002060"/>
                </a:solidFill>
                <a:latin typeface="Century Schoolbook" pitchFamily="18" charset="0"/>
              </a:rPr>
              <a:t>Заполнить на уроке таблицу.</a:t>
            </a: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3714744" y="6429375"/>
            <a:ext cx="2214562" cy="428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0" hangingPunct="0">
              <a:defRPr/>
            </a:pPr>
            <a:r>
              <a:rPr lang="en-US" sz="2000" b="1">
                <a:solidFill>
                  <a:schemeClr val="bg1"/>
                </a:solidFill>
                <a:latin typeface="Times New Roman" pitchFamily="18" charset="0"/>
              </a:rPr>
              <a:t>pptcloud.ru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 spd="slow">
    <p:pull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Эркер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277</TotalTime>
  <Words>633</Words>
  <Application>Microsoft Office PowerPoint</Application>
  <PresentationFormat>Экран (4:3)</PresentationFormat>
  <Paragraphs>56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9" baseType="lpstr">
      <vt:lpstr>Arial</vt:lpstr>
      <vt:lpstr>Century Schoolbook</vt:lpstr>
      <vt:lpstr>Tahoma</vt:lpstr>
      <vt:lpstr>Times New Roman</vt:lpstr>
      <vt:lpstr>Wingdings</vt:lpstr>
      <vt:lpstr>Wingdings 2</vt:lpstr>
      <vt:lpstr>Эркер</vt:lpstr>
      <vt:lpstr>Презентация PowerPoint</vt:lpstr>
      <vt:lpstr>План: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Вопрос урока: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GENA</dc:creator>
  <cp:lastModifiedBy>Admin</cp:lastModifiedBy>
  <cp:revision>14</cp:revision>
  <dcterms:created xsi:type="dcterms:W3CDTF">2010-03-31T12:54:13Z</dcterms:created>
  <dcterms:modified xsi:type="dcterms:W3CDTF">2020-05-06T09:26:45Z</dcterms:modified>
</cp:coreProperties>
</file>