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93" r:id="rId18"/>
    <p:sldId id="294" r:id="rId19"/>
    <p:sldId id="295" r:id="rId20"/>
    <p:sldId id="296" r:id="rId21"/>
    <p:sldId id="302" r:id="rId22"/>
    <p:sldId id="298" r:id="rId23"/>
    <p:sldId id="299" r:id="rId24"/>
    <p:sldId id="306" r:id="rId25"/>
    <p:sldId id="308" r:id="rId26"/>
    <p:sldId id="314" r:id="rId27"/>
    <p:sldId id="309" r:id="rId28"/>
    <p:sldId id="311" r:id="rId29"/>
    <p:sldId id="310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38" autoAdjust="0"/>
    <p:restoredTop sz="94660"/>
  </p:normalViewPr>
  <p:slideViewPr>
    <p:cSldViewPr snapToGrid="0">
      <p:cViewPr>
        <p:scale>
          <a:sx n="70" d="100"/>
          <a:sy n="70" d="100"/>
        </p:scale>
        <p:origin x="-750" y="-1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C867F6C-C598-44C5-9D12-B4FD0CC3AF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9028D973-8B20-4BEC-AA81-215F8F1089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A78CE22-BB52-44DB-9504-76F7DD087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6EA4A-E312-48A1-B329-ED0CE73446DC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92E2E0B-8C77-431E-B43E-9B052BF47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5B8A58D-F7DF-443B-BF4D-5578A403F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B110A-A07D-42B0-BA04-E7CE6B207A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470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3C77943-9F91-4130-8826-5F2A9BED1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C4E1C51-5FD4-4F6A-8558-F43F28D47B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A015A02-2BBC-4B69-8140-BA3726947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6EA4A-E312-48A1-B329-ED0CE73446DC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CEE72E0-F736-4313-A5E9-7D6C36DC8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B492001-9600-4FC0-AF3F-35F473DB4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B110A-A07D-42B0-BA04-E7CE6B207A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67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95E0C9C-7E72-48D7-A777-0EBC31409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71EE886-D785-47FF-9CCC-F1156DB68E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B2C8AC5-9454-4D06-BDF2-7500F1B21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6EA4A-E312-48A1-B329-ED0CE73446DC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FA6C72F-08C7-4ABE-A2B3-76C1CFD2A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D8BB1D6-918F-4166-A135-BD9F33F89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B110A-A07D-42B0-BA04-E7CE6B207A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7672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C3421FB-35AA-41AA-860F-236C101B4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542FFE2-04A1-4003-8A98-779CD340D7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EC4DA2A1-E544-4540-8216-8A9747B1AC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35D5537-F939-4956-957E-AAF4BD3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6EA4A-E312-48A1-B329-ED0CE73446DC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BE7E409-459A-4FA4-8EA3-FEDDA8D0F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7CCF340-E8D7-4B86-BEF2-164699F5C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B110A-A07D-42B0-BA04-E7CE6B207A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79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DE73365-020E-43E0-A29B-D82CAC366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F3D2C37-E52E-422F-8A4A-2FD21F86D1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DB25806-B8EB-442F-A2DB-6B53A0CB1D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6F234DA7-F6FE-443F-A0B3-99F507F5C1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03F2A50B-E67C-43BD-AB80-0908164559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BAAE9681-BFE1-4172-B3A4-5EDB341B9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6EA4A-E312-48A1-B329-ED0CE73446DC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6A747521-96FE-48A5-95B5-4B31A736F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66ACBBF1-51FE-4AA1-93AB-534CE8CEE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B110A-A07D-42B0-BA04-E7CE6B207A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5798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A37F318-DBD2-41FD-9151-1BD93829D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E2218E6B-C53B-4771-8C6B-E34321162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6EA4A-E312-48A1-B329-ED0CE73446DC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8FCDA07D-CA55-4B3E-9A11-3A6791EA1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7A5D4581-E17C-4247-85AE-A93261933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B110A-A07D-42B0-BA04-E7CE6B207A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8751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F7598EAD-E5F5-4792-92B8-3DE921611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6EA4A-E312-48A1-B329-ED0CE73446DC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343EA77F-7A3C-493B-AB9A-98D63D41A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19B9C124-850F-4918-BA5A-3DFF29D2A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B110A-A07D-42B0-BA04-E7CE6B207A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282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021DA62-CD91-4E8C-9521-D9C6CB6F8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5CCDBCD-8DBB-45B5-9B8B-613C807B4E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2877C74-1299-4251-93C8-9D08FC17CF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A2C0593-3221-4CEE-B906-6C2EEB5E3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6EA4A-E312-48A1-B329-ED0CE73446DC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D504C80-4013-4CED-8755-32F696B61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B1ECD6C-0251-443F-AEB2-E0BEBA927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B110A-A07D-42B0-BA04-E7CE6B207A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138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A12C442-2F32-4F2D-953B-E422CE56F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1DCB8AEE-865F-4990-B4B2-64F74B4B11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00FFE18-5BCE-475D-8299-A1A9D8207F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1E58FA4-6F7A-4547-A5EB-DF9EFAF07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6EA4A-E312-48A1-B329-ED0CE73446DC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6D4C5F2-1DF6-40AD-802E-A7A4CA521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6F532D8-6F2D-403C-B222-CA5B82055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B110A-A07D-42B0-BA04-E7CE6B207A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945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10CAD4D-781D-4E40-A751-E16FF8CD4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2663238B-FDDD-414C-A9E3-A671CC1C1E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6BF4A6A-E341-4827-8F2F-1E1D416FF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6EA4A-E312-48A1-B329-ED0CE73446DC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FB24120-12E7-4D15-AAB8-FE4369DDB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C3CE9F0-FF06-472D-8049-8A7F7E50E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B110A-A07D-42B0-BA04-E7CE6B207A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7874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757E40D8-B0EA-4306-813B-77FD677FFA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A73C5F6C-6FAA-47C7-99CE-4E34882137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DEEE0FF-C13E-4B71-9476-B3D2B39AC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6EA4A-E312-48A1-B329-ED0CE73446DC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5A5F459-E482-4BF1-94CF-850641C68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38A39A7-C9EA-43E7-BAED-41430B68E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B110A-A07D-42B0-BA04-E7CE6B207A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6775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F2FD438-34CB-4BB7-9B08-F1EEAB53E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440EA05-A1D3-4C17-8322-BDF5C55FB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BE68ADE-7E5A-4379-8F1D-DF808B7FF5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6EA4A-E312-48A1-B329-ED0CE73446DC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43D8CFD-C977-4A7B-BB35-D87C9824FD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8EA051E-3619-49AF-85D8-4C79CE8475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2B110A-A07D-42B0-BA04-E7CE6B207A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8596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D272A2ED-29C6-4F85-9B5B-147CA52515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5363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D993B6F-249F-4BDB-8EE2-16A993502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0569" y="1421301"/>
            <a:ext cx="9144000" cy="2387600"/>
          </a:xfrm>
        </p:spPr>
        <p:txBody>
          <a:bodyPr>
            <a:normAutofit/>
          </a:bodyPr>
          <a:lstStyle/>
          <a:p>
            <a:r>
              <a:rPr lang="en-US" sz="8800" i="1" dirty="0">
                <a:solidFill>
                  <a:srgbClr val="660033"/>
                </a:solidFill>
                <a:latin typeface="Monotype Corsiva" panose="03010101010201010101" pitchFamily="66" charset="0"/>
              </a:rPr>
              <a:t>Modal verbs</a:t>
            </a:r>
            <a:endParaRPr lang="ru-RU" sz="8800" i="1" dirty="0">
              <a:solidFill>
                <a:srgbClr val="660033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515838E-67B7-4D22-86EE-4AE8BFBAD3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4041653"/>
            <a:ext cx="9144000" cy="1655762"/>
          </a:xfrm>
        </p:spPr>
        <p:txBody>
          <a:bodyPr>
            <a:normAutofit/>
          </a:bodyPr>
          <a:lstStyle/>
          <a:p>
            <a:r>
              <a:rPr lang="ru-RU" sz="6000" i="1" dirty="0">
                <a:solidFill>
                  <a:srgbClr val="FF0000"/>
                </a:solidFill>
                <a:latin typeface="Monotype Corsiva" panose="03010101010201010101" pitchFamily="66" charset="0"/>
              </a:rPr>
              <a:t>Модальные глаголы</a:t>
            </a:r>
          </a:p>
        </p:txBody>
      </p:sp>
    </p:spTree>
    <p:extLst>
      <p:ext uri="{BB962C8B-B14F-4D97-AF65-F5344CB8AC3E}">
        <p14:creationId xmlns:p14="http://schemas.microsoft.com/office/powerpoint/2010/main" val="1406223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CCC7A83-8F1A-4864-BEDF-C2BFBE1B79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53631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515838E-67B7-4D22-86EE-4AE8BFBAD3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5077" y="1011849"/>
            <a:ext cx="9796969" cy="3094159"/>
          </a:xfrm>
        </p:spPr>
        <p:txBody>
          <a:bodyPr>
            <a:noAutofit/>
          </a:bodyPr>
          <a:lstStyle/>
          <a:p>
            <a:r>
              <a:rPr lang="ru-RU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Модальные глаголы (</a:t>
            </a:r>
            <a:r>
              <a:rPr lang="ru-RU" sz="4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modal</a:t>
            </a:r>
            <a:r>
              <a:rPr lang="ru-RU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verbs</a:t>
            </a:r>
            <a:r>
              <a:rPr lang="ru-RU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это особая группа глаголов. Они обозначают возможность, вероятность, необходимость или способность совершить какое-то действие. Есть модальные глаголы, используя которые, вы можете рассказать об умениях человека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could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запретить или приказать кому-либо что-то делать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must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дать совет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should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 т. д.</a:t>
            </a:r>
          </a:p>
        </p:txBody>
      </p:sp>
    </p:spTree>
    <p:extLst>
      <p:ext uri="{BB962C8B-B14F-4D97-AF65-F5344CB8AC3E}">
        <p14:creationId xmlns:p14="http://schemas.microsoft.com/office/powerpoint/2010/main" val="947279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CCC7A83-8F1A-4864-BEDF-C2BFBE1B79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53631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515838E-67B7-4D22-86EE-4AE8BFBAD3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3192" y="660156"/>
            <a:ext cx="9796969" cy="4597643"/>
          </a:xfrm>
        </p:spPr>
        <p:txBody>
          <a:bodyPr>
            <a:no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Examples</a:t>
            </a:r>
            <a:endParaRPr lang="ru-RU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finish this article till Wednesday. —</a:t>
            </a:r>
          </a:p>
          <a:p>
            <a:pPr algn="l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должен закончить эту статью до среды.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should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follow your doctor’s advice! — </a:t>
            </a:r>
          </a:p>
          <a:p>
            <a:pPr algn="l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Тебе следует слушать советы доктора!</a:t>
            </a:r>
          </a:p>
          <a:p>
            <a:pPr algn="l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 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can’t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swim so she isn’t coming with us to the river. — </a:t>
            </a:r>
          </a:p>
          <a:p>
            <a:pPr algn="l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Она не умеет плавать, поэтому она не идет с нами на реку.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912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CCC7A83-8F1A-4864-BEDF-C2BFBE1B79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53631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515838E-67B7-4D22-86EE-4AE8BFBAD3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1115" y="1130178"/>
            <a:ext cx="9796969" cy="4597643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Модальные глаголы в английском языке:</a:t>
            </a:r>
            <a:endParaRPr lang="en-US" dirty="0">
              <a:solidFill>
                <a:srgbClr val="C00000"/>
              </a:solidFill>
            </a:endParaRPr>
          </a:p>
          <a:p>
            <a:endParaRPr lang="ru-RU" dirty="0">
              <a:solidFill>
                <a:srgbClr val="C00000"/>
              </a:solidFill>
            </a:endParaRPr>
          </a:p>
          <a:p>
            <a:pPr algn="l"/>
            <a:r>
              <a:rPr lang="ru-RU" dirty="0" err="1"/>
              <a:t>can</a:t>
            </a:r>
            <a:r>
              <a:rPr lang="ru-RU" dirty="0"/>
              <a:t> — мочь, уметь</a:t>
            </a:r>
          </a:p>
          <a:p>
            <a:pPr algn="l"/>
            <a:r>
              <a:rPr lang="ru-RU" dirty="0" err="1"/>
              <a:t>could</a:t>
            </a:r>
            <a:r>
              <a:rPr lang="ru-RU" dirty="0"/>
              <a:t> — мог, умел</a:t>
            </a:r>
          </a:p>
          <a:p>
            <a:pPr algn="l"/>
            <a:r>
              <a:rPr lang="ru-RU" dirty="0" err="1"/>
              <a:t>must</a:t>
            </a:r>
            <a:r>
              <a:rPr lang="ru-RU" dirty="0"/>
              <a:t> — должен, нужно, надо</a:t>
            </a:r>
          </a:p>
          <a:p>
            <a:pPr algn="l"/>
            <a:r>
              <a:rPr lang="ru-RU" dirty="0" err="1"/>
              <a:t>have</a:t>
            </a:r>
            <a:r>
              <a:rPr lang="ru-RU" dirty="0"/>
              <a:t> </a:t>
            </a:r>
            <a:r>
              <a:rPr lang="ru-RU" dirty="0" err="1"/>
              <a:t>to</a:t>
            </a:r>
            <a:r>
              <a:rPr lang="ru-RU" dirty="0"/>
              <a:t> — быть вынужденным, быть должным, приходится, надо</a:t>
            </a:r>
          </a:p>
          <a:p>
            <a:pPr algn="l"/>
            <a:r>
              <a:rPr lang="ru-RU" dirty="0" err="1"/>
              <a:t>may</a:t>
            </a:r>
            <a:r>
              <a:rPr lang="ru-RU" dirty="0"/>
              <a:t> — стоит, следует</a:t>
            </a:r>
          </a:p>
          <a:p>
            <a:pPr algn="l"/>
            <a:r>
              <a:rPr lang="ru-RU" dirty="0" err="1"/>
              <a:t>might</a:t>
            </a:r>
            <a:r>
              <a:rPr lang="ru-RU" dirty="0"/>
              <a:t> — должен, следует, стоит</a:t>
            </a:r>
          </a:p>
          <a:p>
            <a:pPr algn="l"/>
            <a:r>
              <a:rPr lang="ru-RU" dirty="0" err="1"/>
              <a:t>should</a:t>
            </a:r>
            <a:r>
              <a:rPr lang="ru-RU" dirty="0"/>
              <a:t> — мочь, мог бы</a:t>
            </a:r>
          </a:p>
          <a:p>
            <a:pPr algn="l"/>
            <a:r>
              <a:rPr lang="ru-RU" dirty="0" err="1"/>
              <a:t>ought</a:t>
            </a:r>
            <a:r>
              <a:rPr lang="ru-RU" dirty="0"/>
              <a:t> </a:t>
            </a:r>
            <a:r>
              <a:rPr lang="ru-RU" dirty="0" err="1"/>
              <a:t>to</a:t>
            </a:r>
            <a:r>
              <a:rPr lang="ru-RU" dirty="0"/>
              <a:t> — мочь, мог бы</a:t>
            </a:r>
          </a:p>
          <a:p>
            <a:pPr algn="l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498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CCC7A83-8F1A-4864-BEDF-C2BFBE1B79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53631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515838E-67B7-4D22-86EE-4AE8BFBAD3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7492" y="2260357"/>
            <a:ext cx="9796969" cy="4597643"/>
          </a:xfrm>
        </p:spPr>
        <p:txBody>
          <a:bodyPr>
            <a:noAutofit/>
          </a:bodyPr>
          <a:lstStyle/>
          <a:p>
            <a:r>
              <a:rPr lang="ru-RU" sz="6600" dirty="0">
                <a:solidFill>
                  <a:srgbClr val="C00000"/>
                </a:solidFill>
              </a:rPr>
              <a:t>Правила употребления модальных глаголов</a:t>
            </a: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378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CCC7A83-8F1A-4864-BEDF-C2BFBE1B79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53631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515838E-67B7-4D22-86EE-4AE8BFBAD3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1115" y="1130178"/>
            <a:ext cx="9796969" cy="4597643"/>
          </a:xfrm>
        </p:spPr>
        <p:txBody>
          <a:bodyPr>
            <a:noAutofit/>
          </a:bodyPr>
          <a:lstStyle/>
          <a:p>
            <a:r>
              <a:rPr lang="ru-RU" sz="4000" dirty="0"/>
              <a:t>Модальный глагол всегда употребляется со смысловым глаголом, который стоит в начальной форме (</a:t>
            </a:r>
            <a:r>
              <a:rPr lang="ru-RU" sz="4000" dirty="0" err="1"/>
              <a:t>must</a:t>
            </a:r>
            <a:r>
              <a:rPr lang="ru-RU" sz="4000" dirty="0"/>
              <a:t> </a:t>
            </a:r>
            <a:r>
              <a:rPr lang="ru-RU" sz="4000" dirty="0" err="1"/>
              <a:t>do</a:t>
            </a:r>
            <a:r>
              <a:rPr lang="ru-RU" sz="4000" dirty="0"/>
              <a:t>, </a:t>
            </a:r>
            <a:r>
              <a:rPr lang="ru-RU" sz="4000" dirty="0" err="1"/>
              <a:t>could</a:t>
            </a:r>
            <a:r>
              <a:rPr lang="ru-RU" sz="4000" dirty="0"/>
              <a:t> </a:t>
            </a:r>
            <a:r>
              <a:rPr lang="ru-RU" sz="4000" dirty="0" err="1"/>
              <a:t>see</a:t>
            </a:r>
            <a:r>
              <a:rPr lang="ru-RU" sz="4000" dirty="0"/>
              <a:t>).</a:t>
            </a:r>
            <a:endParaRPr lang="en-US" sz="4000" dirty="0"/>
          </a:p>
          <a:p>
            <a:endParaRPr lang="en-US" dirty="0"/>
          </a:p>
          <a:p>
            <a:endParaRPr lang="en-US" dirty="0"/>
          </a:p>
          <a:p>
            <a:r>
              <a:rPr lang="ru-RU" sz="4000" dirty="0"/>
              <a:t>I </a:t>
            </a:r>
            <a:r>
              <a:rPr lang="ru-RU" sz="4000" b="1" dirty="0" err="1">
                <a:solidFill>
                  <a:srgbClr val="C00000"/>
                </a:solidFill>
              </a:rPr>
              <a:t>can</a:t>
            </a:r>
            <a:r>
              <a:rPr lang="ru-RU" sz="4000" b="1" dirty="0">
                <a:solidFill>
                  <a:srgbClr val="C00000"/>
                </a:solidFill>
              </a:rPr>
              <a:t> </a:t>
            </a:r>
            <a:r>
              <a:rPr lang="ru-RU" sz="4000" b="1" dirty="0" err="1">
                <a:solidFill>
                  <a:srgbClr val="C00000"/>
                </a:solidFill>
              </a:rPr>
              <a:t>type</a:t>
            </a:r>
            <a:r>
              <a:rPr lang="ru-RU" sz="4000" dirty="0"/>
              <a:t> </a:t>
            </a:r>
            <a:r>
              <a:rPr lang="ru-RU" sz="4000" dirty="0" err="1"/>
              <a:t>very</a:t>
            </a:r>
            <a:r>
              <a:rPr lang="ru-RU" sz="4000" dirty="0"/>
              <a:t> </a:t>
            </a:r>
            <a:r>
              <a:rPr lang="ru-RU" sz="4000" dirty="0" err="1"/>
              <a:t>fast</a:t>
            </a:r>
            <a:r>
              <a:rPr lang="ru-RU" sz="4000" dirty="0"/>
              <a:t>. — Я </a:t>
            </a:r>
            <a:r>
              <a:rPr lang="ru-RU" sz="4000" b="1" dirty="0"/>
              <a:t>могу печатать</a:t>
            </a:r>
            <a:r>
              <a:rPr lang="ru-RU" sz="4000" dirty="0"/>
              <a:t> очень быстро.</a:t>
            </a:r>
          </a:p>
          <a:p>
            <a:pPr algn="l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66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CCC7A83-8F1A-4864-BEDF-C2BFBE1B79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53631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515838E-67B7-4D22-86EE-4AE8BFBAD3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3531" y="1517039"/>
            <a:ext cx="9796969" cy="4597643"/>
          </a:xfrm>
        </p:spPr>
        <p:txBody>
          <a:bodyPr>
            <a:noAutofit/>
          </a:bodyPr>
          <a:lstStyle/>
          <a:p>
            <a:r>
              <a:rPr lang="ru-RU" sz="2800" dirty="0"/>
              <a:t>Модальные глаголы имеют одну форму во всех лицах и числах. </a:t>
            </a:r>
            <a:r>
              <a:rPr lang="ru-RU" sz="2800" dirty="0">
                <a:solidFill>
                  <a:srgbClr val="C00000"/>
                </a:solidFill>
              </a:rPr>
              <a:t>Исключением</a:t>
            </a:r>
            <a:r>
              <a:rPr lang="ru-RU" sz="2800" dirty="0"/>
              <a:t> будет лишь </a:t>
            </a:r>
            <a:r>
              <a:rPr lang="ru-RU" sz="2800" dirty="0" err="1">
                <a:solidFill>
                  <a:srgbClr val="C00000"/>
                </a:solidFill>
              </a:rPr>
              <a:t>have</a:t>
            </a:r>
            <a:r>
              <a:rPr lang="ru-RU" sz="2800" dirty="0">
                <a:solidFill>
                  <a:srgbClr val="C00000"/>
                </a:solidFill>
              </a:rPr>
              <a:t> </a:t>
            </a:r>
            <a:r>
              <a:rPr lang="ru-RU" sz="2800" dirty="0" err="1">
                <a:solidFill>
                  <a:srgbClr val="C00000"/>
                </a:solidFill>
              </a:rPr>
              <a:t>to</a:t>
            </a:r>
            <a:r>
              <a:rPr lang="ru-RU" sz="2800" dirty="0"/>
              <a:t>, который принимает форму </a:t>
            </a:r>
            <a:r>
              <a:rPr lang="ru-RU" sz="2800" dirty="0" err="1">
                <a:solidFill>
                  <a:srgbClr val="C00000"/>
                </a:solidFill>
              </a:rPr>
              <a:t>has</a:t>
            </a:r>
            <a:r>
              <a:rPr lang="ru-RU" sz="2800" dirty="0"/>
              <a:t> после местоимений </a:t>
            </a:r>
            <a:r>
              <a:rPr lang="ru-RU" sz="2800" dirty="0" err="1">
                <a:solidFill>
                  <a:srgbClr val="C00000"/>
                </a:solidFill>
              </a:rPr>
              <a:t>he</a:t>
            </a:r>
            <a:r>
              <a:rPr lang="ru-RU" sz="2800" dirty="0">
                <a:solidFill>
                  <a:srgbClr val="C00000"/>
                </a:solidFill>
              </a:rPr>
              <a:t>, </a:t>
            </a:r>
            <a:r>
              <a:rPr lang="ru-RU" sz="2800" dirty="0" err="1">
                <a:solidFill>
                  <a:srgbClr val="C00000"/>
                </a:solidFill>
              </a:rPr>
              <a:t>she</a:t>
            </a:r>
            <a:r>
              <a:rPr lang="ru-RU" sz="2800" dirty="0">
                <a:solidFill>
                  <a:srgbClr val="C00000"/>
                </a:solidFill>
              </a:rPr>
              <a:t>, </a:t>
            </a:r>
            <a:r>
              <a:rPr lang="ru-RU" sz="2800" dirty="0" err="1">
                <a:solidFill>
                  <a:srgbClr val="C00000"/>
                </a:solidFill>
              </a:rPr>
              <a:t>it</a:t>
            </a:r>
            <a:r>
              <a:rPr lang="ru-RU" sz="2800" dirty="0"/>
              <a:t>.</a:t>
            </a:r>
            <a:endParaRPr lang="en-US" sz="2800" dirty="0"/>
          </a:p>
          <a:p>
            <a:endParaRPr lang="en-US" sz="2800" dirty="0"/>
          </a:p>
          <a:p>
            <a:endParaRPr lang="ru-RU" sz="2800" dirty="0"/>
          </a:p>
          <a:p>
            <a:r>
              <a:rPr lang="ru-RU" sz="2800" dirty="0"/>
              <a:t>Модальные глаголы всегда стоят в настоящем времени (даже в контексте будущего времени), однако некоторые из них могут принимать прошедшую форму: </a:t>
            </a:r>
            <a:r>
              <a:rPr lang="ru-RU" sz="2800" dirty="0" err="1"/>
              <a:t>can</a:t>
            </a:r>
            <a:r>
              <a:rPr lang="ru-RU" sz="2800" dirty="0"/>
              <a:t> — </a:t>
            </a:r>
            <a:r>
              <a:rPr lang="ru-RU" sz="2800" dirty="0" err="1"/>
              <a:t>could</a:t>
            </a:r>
            <a:r>
              <a:rPr lang="ru-RU" sz="2800" dirty="0"/>
              <a:t>; </a:t>
            </a:r>
            <a:r>
              <a:rPr lang="ru-RU" sz="2800" dirty="0" err="1"/>
              <a:t>may</a:t>
            </a:r>
            <a:r>
              <a:rPr lang="ru-RU" sz="2800" dirty="0"/>
              <a:t> — </a:t>
            </a:r>
            <a:r>
              <a:rPr lang="ru-RU" sz="2800" dirty="0" err="1"/>
              <a:t>might</a:t>
            </a:r>
            <a:r>
              <a:rPr lang="ru-RU" sz="2800" dirty="0"/>
              <a:t>, </a:t>
            </a:r>
            <a:r>
              <a:rPr lang="ru-RU" sz="2800" dirty="0" err="1"/>
              <a:t>must</a:t>
            </a:r>
            <a:r>
              <a:rPr lang="ru-RU" sz="2800" dirty="0"/>
              <a:t> — </a:t>
            </a:r>
            <a:r>
              <a:rPr lang="ru-RU" sz="2800" dirty="0" err="1"/>
              <a:t>had</a:t>
            </a:r>
            <a:r>
              <a:rPr lang="ru-RU" sz="2800" dirty="0"/>
              <a:t> </a:t>
            </a:r>
            <a:r>
              <a:rPr lang="ru-RU" sz="2800" dirty="0" err="1"/>
              <a:t>to</a:t>
            </a:r>
            <a:r>
              <a:rPr lang="ru-RU" sz="2800" dirty="0"/>
              <a:t>.</a:t>
            </a:r>
          </a:p>
          <a:p>
            <a:pPr algn="l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765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CCC7A83-8F1A-4864-BEDF-C2BFBE1B79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53631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515838E-67B7-4D22-86EE-4AE8BFBAD3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0247" y="901578"/>
            <a:ext cx="9796969" cy="5244245"/>
          </a:xfrm>
        </p:spPr>
        <p:txBody>
          <a:bodyPr>
            <a:noAutofit/>
          </a:bodyPr>
          <a:lstStyle/>
          <a:p>
            <a:r>
              <a:rPr lang="ru-RU" sz="3200" dirty="0"/>
              <a:t>В отрицательных и вопросительных предложениях модальные глаголы не употребляются со вспомогательными, за </a:t>
            </a:r>
            <a:r>
              <a:rPr lang="ru-RU" sz="3200" dirty="0">
                <a:solidFill>
                  <a:srgbClr val="C00000"/>
                </a:solidFill>
              </a:rPr>
              <a:t>исключением </a:t>
            </a:r>
            <a:r>
              <a:rPr lang="ru-RU" sz="3200" dirty="0" err="1">
                <a:solidFill>
                  <a:srgbClr val="C00000"/>
                </a:solidFill>
              </a:rPr>
              <a:t>have</a:t>
            </a:r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3200" dirty="0" err="1">
                <a:solidFill>
                  <a:srgbClr val="C00000"/>
                </a:solidFill>
              </a:rPr>
              <a:t>to</a:t>
            </a:r>
            <a:r>
              <a:rPr lang="ru-RU" sz="3200" dirty="0"/>
              <a:t>.</a:t>
            </a:r>
            <a:endParaRPr lang="en-US" sz="3200" dirty="0"/>
          </a:p>
          <a:p>
            <a:endParaRPr lang="en-US" dirty="0"/>
          </a:p>
          <a:p>
            <a:endParaRPr lang="en-US" dirty="0"/>
          </a:p>
          <a:p>
            <a:pPr algn="l"/>
            <a:r>
              <a:rPr lang="ru-RU" sz="2800" dirty="0"/>
              <a:t>I </a:t>
            </a:r>
            <a:r>
              <a:rPr lang="ru-RU" sz="2800" b="1" dirty="0" err="1">
                <a:solidFill>
                  <a:srgbClr val="C00000"/>
                </a:solidFill>
              </a:rPr>
              <a:t>can’t</a:t>
            </a:r>
            <a:r>
              <a:rPr lang="ru-RU" sz="2800" dirty="0"/>
              <a:t> </a:t>
            </a:r>
            <a:r>
              <a:rPr lang="ru-RU" sz="2800" dirty="0" err="1"/>
              <a:t>do</a:t>
            </a:r>
            <a:r>
              <a:rPr lang="ru-RU" sz="2800" dirty="0"/>
              <a:t> </a:t>
            </a:r>
            <a:r>
              <a:rPr lang="ru-RU" sz="2800" dirty="0" err="1"/>
              <a:t>it</a:t>
            </a:r>
            <a:r>
              <a:rPr lang="ru-RU" sz="2800" dirty="0"/>
              <a:t>. — Я </a:t>
            </a:r>
            <a:r>
              <a:rPr lang="ru-RU" sz="2800" b="1" dirty="0">
                <a:solidFill>
                  <a:srgbClr val="C00000"/>
                </a:solidFill>
              </a:rPr>
              <a:t>не могу</a:t>
            </a:r>
            <a:r>
              <a:rPr lang="ru-RU" sz="2800" dirty="0"/>
              <a:t> этого сделать.</a:t>
            </a:r>
            <a:endParaRPr lang="en-US" sz="2800" dirty="0"/>
          </a:p>
          <a:p>
            <a:pPr algn="l"/>
            <a:r>
              <a:rPr lang="ru-RU" sz="2800" dirty="0"/>
              <a:t/>
            </a:r>
            <a:br>
              <a:rPr lang="ru-RU" sz="2800" dirty="0"/>
            </a:br>
            <a:r>
              <a:rPr lang="ru-RU" sz="2800" b="1" dirty="0" err="1">
                <a:solidFill>
                  <a:srgbClr val="C00000"/>
                </a:solidFill>
              </a:rPr>
              <a:t>May</a:t>
            </a:r>
            <a:r>
              <a:rPr lang="ru-RU" sz="2800" dirty="0"/>
              <a:t> I </a:t>
            </a:r>
            <a:r>
              <a:rPr lang="ru-RU" sz="2800" dirty="0" err="1"/>
              <a:t>use</a:t>
            </a:r>
            <a:r>
              <a:rPr lang="ru-RU" sz="2800" dirty="0"/>
              <a:t> </a:t>
            </a:r>
            <a:r>
              <a:rPr lang="ru-RU" sz="2800" dirty="0" err="1"/>
              <a:t>your</a:t>
            </a:r>
            <a:r>
              <a:rPr lang="ru-RU" sz="2800" dirty="0"/>
              <a:t> </a:t>
            </a:r>
            <a:r>
              <a:rPr lang="ru-RU" sz="2800" dirty="0" err="1"/>
              <a:t>laptop</a:t>
            </a:r>
            <a:r>
              <a:rPr lang="ru-RU" sz="2800" dirty="0"/>
              <a:t>? — </a:t>
            </a:r>
            <a:r>
              <a:rPr lang="ru-RU" sz="2800" b="1" dirty="0">
                <a:solidFill>
                  <a:srgbClr val="C00000"/>
                </a:solidFill>
              </a:rPr>
              <a:t>Могу</a:t>
            </a:r>
            <a:r>
              <a:rPr lang="ru-RU" sz="2800" dirty="0"/>
              <a:t> я воспользоваться вашим ноутбуком.</a:t>
            </a:r>
            <a:endParaRPr lang="en-US" sz="2800" dirty="0"/>
          </a:p>
          <a:p>
            <a:pPr algn="l"/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err="1"/>
              <a:t>What</a:t>
            </a:r>
            <a:r>
              <a:rPr lang="ru-RU" sz="2800" dirty="0"/>
              <a:t> </a:t>
            </a:r>
            <a:r>
              <a:rPr lang="ru-RU" sz="2800" b="1" dirty="0" err="1">
                <a:solidFill>
                  <a:srgbClr val="C00000"/>
                </a:solidFill>
              </a:rPr>
              <a:t>do</a:t>
            </a:r>
            <a:r>
              <a:rPr lang="ru-RU" sz="2800" dirty="0"/>
              <a:t> I </a:t>
            </a:r>
            <a:r>
              <a:rPr lang="ru-RU" sz="2800" b="1" dirty="0" err="1">
                <a:solidFill>
                  <a:srgbClr val="C00000"/>
                </a:solidFill>
              </a:rPr>
              <a:t>have</a:t>
            </a:r>
            <a:r>
              <a:rPr lang="ru-RU" sz="2800" b="1" dirty="0">
                <a:solidFill>
                  <a:srgbClr val="C00000"/>
                </a:solidFill>
              </a:rPr>
              <a:t> </a:t>
            </a:r>
            <a:r>
              <a:rPr lang="ru-RU" sz="2800" b="1" dirty="0" err="1">
                <a:solidFill>
                  <a:srgbClr val="C00000"/>
                </a:solidFill>
              </a:rPr>
              <a:t>to</a:t>
            </a:r>
            <a:r>
              <a:rPr lang="ru-RU" sz="2800" dirty="0"/>
              <a:t> </a:t>
            </a:r>
            <a:r>
              <a:rPr lang="ru-RU" sz="2800" dirty="0" err="1"/>
              <a:t>sign</a:t>
            </a:r>
            <a:r>
              <a:rPr lang="ru-RU" sz="2800" dirty="0"/>
              <a:t>? — Что я </a:t>
            </a:r>
            <a:r>
              <a:rPr lang="ru-RU" sz="2800" b="1" dirty="0">
                <a:solidFill>
                  <a:srgbClr val="C00000"/>
                </a:solidFill>
              </a:rPr>
              <a:t>должен</a:t>
            </a:r>
            <a:r>
              <a:rPr lang="ru-RU" sz="2800" dirty="0"/>
              <a:t> подписать?</a:t>
            </a:r>
          </a:p>
          <a:p>
            <a:pPr algn="l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888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CCC7A83-8F1A-4864-BEDF-C2BFBE1B79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53631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515838E-67B7-4D22-86EE-4AE8BFBAD3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0247" y="901578"/>
            <a:ext cx="9796969" cy="5244245"/>
          </a:xfrm>
        </p:spPr>
        <p:txBody>
          <a:bodyPr>
            <a:noAutofit/>
          </a:bodyPr>
          <a:lstStyle/>
          <a:p>
            <a:r>
              <a:rPr lang="ru-RU" sz="3200" dirty="0"/>
              <a:t>Рассмотрим, как строится утвердительное предложение с модальным глаголом:</a:t>
            </a:r>
            <a:endParaRPr lang="en-US" sz="3200" dirty="0"/>
          </a:p>
          <a:p>
            <a:endParaRPr lang="ru-RU" sz="3200" dirty="0"/>
          </a:p>
          <a:p>
            <a:endParaRPr lang="ru-RU" sz="3200" dirty="0"/>
          </a:p>
          <a:p>
            <a:r>
              <a:rPr lang="ru-RU" sz="3200" dirty="0">
                <a:solidFill>
                  <a:srgbClr val="C00000"/>
                </a:solidFill>
              </a:rPr>
              <a:t>Подлежащее + модальный глагол + смысловой глагол в начальной форме</a:t>
            </a:r>
          </a:p>
          <a:p>
            <a:pPr algn="l"/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can do 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it!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988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CCC7A83-8F1A-4864-BEDF-C2BFBE1B79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53631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515838E-67B7-4D22-86EE-4AE8BFBAD3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7154" y="904692"/>
            <a:ext cx="9796969" cy="5244245"/>
          </a:xfrm>
        </p:spPr>
        <p:txBody>
          <a:bodyPr>
            <a:noAutofit/>
          </a:bodyPr>
          <a:lstStyle/>
          <a:p>
            <a:r>
              <a:rPr lang="ru-RU" sz="2800" dirty="0"/>
              <a:t>Обратите внимание, что для соединения модального и смыслового глаголов нам не нужна частица </a:t>
            </a:r>
            <a:r>
              <a:rPr lang="en-US" sz="2800" dirty="0"/>
              <a:t>to. </a:t>
            </a:r>
            <a:r>
              <a:rPr lang="ru-RU" sz="2800" dirty="0"/>
              <a:t>За исключением </a:t>
            </a:r>
            <a:r>
              <a:rPr lang="en-US" sz="2800" dirty="0">
                <a:solidFill>
                  <a:srgbClr val="C00000"/>
                </a:solidFill>
              </a:rPr>
              <a:t>ought to </a:t>
            </a:r>
            <a:r>
              <a:rPr lang="ru-RU" sz="2800" dirty="0"/>
              <a:t>и </a:t>
            </a:r>
            <a:r>
              <a:rPr lang="en-US" sz="2800" dirty="0">
                <a:solidFill>
                  <a:srgbClr val="C00000"/>
                </a:solidFill>
              </a:rPr>
              <a:t>have to</a:t>
            </a:r>
            <a:r>
              <a:rPr lang="en-US" sz="2800" dirty="0"/>
              <a:t>, </a:t>
            </a:r>
            <a:r>
              <a:rPr lang="ru-RU" sz="2800" dirty="0"/>
              <a:t>где </a:t>
            </a:r>
            <a:r>
              <a:rPr lang="en-US" sz="2800" dirty="0">
                <a:solidFill>
                  <a:srgbClr val="C00000"/>
                </a:solidFill>
              </a:rPr>
              <a:t>to</a:t>
            </a:r>
            <a:r>
              <a:rPr lang="en-US" sz="2800" dirty="0"/>
              <a:t> — </a:t>
            </a:r>
            <a:r>
              <a:rPr lang="ru-RU" sz="2800" dirty="0"/>
              <a:t>часть модального глагола.</a:t>
            </a:r>
          </a:p>
          <a:p>
            <a:pPr algn="l"/>
            <a:r>
              <a:rPr lang="en-US" sz="2800" dirty="0"/>
              <a:t>We </a:t>
            </a:r>
            <a:r>
              <a:rPr lang="en-US" sz="2800" b="1" dirty="0">
                <a:solidFill>
                  <a:srgbClr val="C00000"/>
                </a:solidFill>
              </a:rPr>
              <a:t>ought to respect</a:t>
            </a:r>
            <a:r>
              <a:rPr lang="en-US" sz="2800" dirty="0"/>
              <a:t> our parents. — </a:t>
            </a:r>
            <a:r>
              <a:rPr lang="ru-RU" sz="2800" dirty="0"/>
              <a:t>Мы </a:t>
            </a:r>
            <a:r>
              <a:rPr lang="ru-RU" sz="2800" b="1" dirty="0">
                <a:solidFill>
                  <a:srgbClr val="C00000"/>
                </a:solidFill>
              </a:rPr>
              <a:t>должны уважать</a:t>
            </a:r>
            <a:r>
              <a:rPr lang="ru-RU" sz="2800" dirty="0"/>
              <a:t> своих родителей.</a:t>
            </a:r>
            <a:endParaRPr lang="en-US" sz="2800" dirty="0"/>
          </a:p>
          <a:p>
            <a:pPr algn="l"/>
            <a:r>
              <a:rPr lang="ru-RU" sz="2800" dirty="0"/>
              <a:t/>
            </a:r>
            <a:br>
              <a:rPr lang="ru-RU" sz="2800" dirty="0"/>
            </a:br>
            <a:r>
              <a:rPr lang="en-US" sz="2800" dirty="0"/>
              <a:t>I </a:t>
            </a:r>
            <a:r>
              <a:rPr lang="en-US" sz="2800" b="1" dirty="0">
                <a:solidFill>
                  <a:srgbClr val="C00000"/>
                </a:solidFill>
              </a:rPr>
              <a:t>have to wear</a:t>
            </a:r>
            <a:r>
              <a:rPr lang="en-US" sz="2800" dirty="0"/>
              <a:t> uniform at work. — </a:t>
            </a:r>
            <a:r>
              <a:rPr lang="ru-RU" sz="2800" dirty="0"/>
              <a:t>Я </a:t>
            </a:r>
            <a:r>
              <a:rPr lang="ru-RU" sz="2800" b="1" dirty="0"/>
              <a:t>должен носить</a:t>
            </a:r>
            <a:r>
              <a:rPr lang="ru-RU" sz="2800" dirty="0"/>
              <a:t> униформу на работе.</a:t>
            </a:r>
            <a:endParaRPr lang="en-US" sz="2800" dirty="0"/>
          </a:p>
          <a:p>
            <a:pPr algn="l"/>
            <a:r>
              <a:rPr lang="ru-RU" sz="2800" dirty="0"/>
              <a:t/>
            </a:r>
            <a:br>
              <a:rPr lang="ru-RU" sz="2800" dirty="0"/>
            </a:br>
            <a:r>
              <a:rPr lang="en-US" sz="2800" dirty="0"/>
              <a:t>They </a:t>
            </a:r>
            <a:r>
              <a:rPr lang="en-US" sz="2800" b="1" dirty="0">
                <a:solidFill>
                  <a:srgbClr val="C00000"/>
                </a:solidFill>
              </a:rPr>
              <a:t>should study</a:t>
            </a:r>
            <a:r>
              <a:rPr lang="en-US" sz="2800" dirty="0"/>
              <a:t> harder if they want to pass the exams. — </a:t>
            </a:r>
            <a:r>
              <a:rPr lang="ru-RU" sz="2800" dirty="0"/>
              <a:t>Им </a:t>
            </a:r>
            <a:r>
              <a:rPr lang="ru-RU" sz="2800" b="1" dirty="0">
                <a:solidFill>
                  <a:srgbClr val="C00000"/>
                </a:solidFill>
              </a:rPr>
              <a:t>стоит учиться</a:t>
            </a:r>
            <a:r>
              <a:rPr lang="ru-RU" sz="2800" dirty="0"/>
              <a:t> усерднее, если они хотят сдать экзамены.</a:t>
            </a:r>
          </a:p>
        </p:txBody>
      </p:sp>
    </p:spTree>
    <p:extLst>
      <p:ext uri="{BB962C8B-B14F-4D97-AF65-F5344CB8AC3E}">
        <p14:creationId xmlns:p14="http://schemas.microsoft.com/office/powerpoint/2010/main" val="1260115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CCC7A83-8F1A-4864-BEDF-C2BFBE1B79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53631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515838E-67B7-4D22-86EE-4AE8BFBAD3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7154" y="904692"/>
            <a:ext cx="9796969" cy="5244245"/>
          </a:xfrm>
        </p:spPr>
        <p:txBody>
          <a:bodyPr>
            <a:noAutofit/>
          </a:bodyPr>
          <a:lstStyle/>
          <a:p>
            <a:r>
              <a:rPr lang="ru-RU" sz="3200" dirty="0"/>
              <a:t>Отметим, модальный глагол </a:t>
            </a:r>
            <a:r>
              <a:rPr lang="ru-RU" sz="3200" dirty="0" err="1">
                <a:solidFill>
                  <a:srgbClr val="C00000"/>
                </a:solidFill>
              </a:rPr>
              <a:t>ought</a:t>
            </a:r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3200" dirty="0" err="1">
                <a:solidFill>
                  <a:srgbClr val="C00000"/>
                </a:solidFill>
              </a:rPr>
              <a:t>to</a:t>
            </a:r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3200" dirty="0"/>
              <a:t>редко употребляется в американском варианте английского и считается формальным в британском английском, поэтому его заменяют на </a:t>
            </a:r>
            <a:r>
              <a:rPr lang="ru-RU" sz="3200" dirty="0" err="1">
                <a:solidFill>
                  <a:srgbClr val="C00000"/>
                </a:solidFill>
              </a:rPr>
              <a:t>should</a:t>
            </a:r>
            <a:r>
              <a:rPr lang="ru-RU" sz="3200" dirty="0"/>
              <a:t>.</a:t>
            </a:r>
            <a:endParaRPr lang="en-US" sz="3200" dirty="0"/>
          </a:p>
          <a:p>
            <a:endParaRPr lang="ru-RU" sz="3200" dirty="0"/>
          </a:p>
          <a:p>
            <a:pPr algn="l"/>
            <a:r>
              <a:rPr lang="ru-RU" sz="3200" dirty="0" err="1"/>
              <a:t>Mark</a:t>
            </a:r>
            <a:r>
              <a:rPr lang="ru-RU" sz="3200" dirty="0"/>
              <a:t> </a:t>
            </a:r>
            <a:r>
              <a:rPr lang="ru-RU" sz="3200" b="1" dirty="0" err="1">
                <a:solidFill>
                  <a:srgbClr val="C00000"/>
                </a:solidFill>
              </a:rPr>
              <a:t>ought</a:t>
            </a:r>
            <a:r>
              <a:rPr lang="ru-RU" sz="3200" b="1" dirty="0">
                <a:solidFill>
                  <a:srgbClr val="C00000"/>
                </a:solidFill>
              </a:rPr>
              <a:t> </a:t>
            </a:r>
            <a:r>
              <a:rPr lang="ru-RU" sz="3200" b="1" dirty="0" err="1">
                <a:solidFill>
                  <a:srgbClr val="C00000"/>
                </a:solidFill>
              </a:rPr>
              <a:t>to</a:t>
            </a:r>
            <a:r>
              <a:rPr lang="ru-RU" sz="3200" b="1" dirty="0">
                <a:solidFill>
                  <a:srgbClr val="C00000"/>
                </a:solidFill>
              </a:rPr>
              <a:t> </a:t>
            </a:r>
            <a:r>
              <a:rPr lang="ru-RU" sz="3200" b="1" dirty="0" err="1">
                <a:solidFill>
                  <a:srgbClr val="C00000"/>
                </a:solidFill>
              </a:rPr>
              <a:t>choose</a:t>
            </a:r>
            <a:r>
              <a:rPr lang="ru-RU" sz="3200" dirty="0"/>
              <a:t> </a:t>
            </a:r>
            <a:r>
              <a:rPr lang="ru-RU" sz="3200" dirty="0" err="1"/>
              <a:t>more</a:t>
            </a:r>
            <a:r>
              <a:rPr lang="ru-RU" sz="3200" dirty="0"/>
              <a:t> </a:t>
            </a:r>
            <a:r>
              <a:rPr lang="ru-RU" sz="3200" dirty="0" err="1"/>
              <a:t>healthy</a:t>
            </a:r>
            <a:r>
              <a:rPr lang="ru-RU" sz="3200" dirty="0"/>
              <a:t> </a:t>
            </a:r>
            <a:r>
              <a:rPr lang="ru-RU" sz="3200" dirty="0" err="1"/>
              <a:t>food</a:t>
            </a:r>
            <a:r>
              <a:rPr lang="ru-RU" sz="3200" dirty="0"/>
              <a:t>. = </a:t>
            </a:r>
            <a:endParaRPr lang="en-US" sz="3200" dirty="0"/>
          </a:p>
          <a:p>
            <a:pPr algn="l"/>
            <a:r>
              <a:rPr lang="ru-RU" sz="3200" dirty="0" err="1"/>
              <a:t>Mark</a:t>
            </a:r>
            <a:r>
              <a:rPr lang="ru-RU" sz="3200" dirty="0"/>
              <a:t> </a:t>
            </a:r>
            <a:r>
              <a:rPr lang="ru-RU" sz="3200" b="1" dirty="0" err="1">
                <a:solidFill>
                  <a:srgbClr val="C00000"/>
                </a:solidFill>
              </a:rPr>
              <a:t>should</a:t>
            </a:r>
            <a:r>
              <a:rPr lang="ru-RU" sz="3200" b="1" dirty="0">
                <a:solidFill>
                  <a:srgbClr val="C00000"/>
                </a:solidFill>
              </a:rPr>
              <a:t> </a:t>
            </a:r>
            <a:r>
              <a:rPr lang="ru-RU" sz="3200" b="1" dirty="0" err="1">
                <a:solidFill>
                  <a:srgbClr val="C00000"/>
                </a:solidFill>
              </a:rPr>
              <a:t>choose</a:t>
            </a:r>
            <a:r>
              <a:rPr lang="ru-RU" sz="3200" dirty="0"/>
              <a:t> </a:t>
            </a:r>
            <a:r>
              <a:rPr lang="ru-RU" sz="3200" dirty="0" err="1"/>
              <a:t>more</a:t>
            </a:r>
            <a:r>
              <a:rPr lang="ru-RU" sz="3200" dirty="0"/>
              <a:t> </a:t>
            </a:r>
            <a:r>
              <a:rPr lang="ru-RU" sz="3200" dirty="0" err="1"/>
              <a:t>healthy</a:t>
            </a:r>
            <a:r>
              <a:rPr lang="ru-RU" sz="3200" dirty="0"/>
              <a:t> </a:t>
            </a:r>
            <a:r>
              <a:rPr lang="ru-RU" sz="3200" dirty="0" err="1"/>
              <a:t>food</a:t>
            </a:r>
            <a:r>
              <a:rPr lang="ru-RU" sz="3200" dirty="0"/>
              <a:t>. </a:t>
            </a:r>
            <a:endParaRPr lang="en-US" sz="3200" dirty="0"/>
          </a:p>
          <a:p>
            <a:pPr algn="l"/>
            <a:endParaRPr lang="en-US" sz="3200" dirty="0"/>
          </a:p>
          <a:p>
            <a:pPr algn="l"/>
            <a:r>
              <a:rPr lang="ru-RU" sz="3200" dirty="0"/>
              <a:t>Марку </a:t>
            </a:r>
            <a:r>
              <a:rPr lang="ru-RU" sz="3200" b="1" dirty="0">
                <a:solidFill>
                  <a:srgbClr val="C00000"/>
                </a:solidFill>
              </a:rPr>
              <a:t>следует выбирать</a:t>
            </a:r>
            <a:r>
              <a:rPr lang="ru-RU" sz="3200" dirty="0">
                <a:solidFill>
                  <a:srgbClr val="C00000"/>
                </a:solidFill>
              </a:rPr>
              <a:t> </a:t>
            </a:r>
            <a:r>
              <a:rPr lang="ru-RU" sz="3200" dirty="0"/>
              <a:t>более полезные продукты.</a:t>
            </a:r>
          </a:p>
        </p:txBody>
      </p:sp>
    </p:spTree>
    <p:extLst>
      <p:ext uri="{BB962C8B-B14F-4D97-AF65-F5344CB8AC3E}">
        <p14:creationId xmlns:p14="http://schemas.microsoft.com/office/powerpoint/2010/main" val="63163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CCC7A83-8F1A-4864-BEDF-C2BFBE1B79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53631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515838E-67B7-4D22-86EE-4AE8BFBAD3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7154" y="904692"/>
            <a:ext cx="9796969" cy="5244245"/>
          </a:xfrm>
        </p:spPr>
        <p:txBody>
          <a:bodyPr>
            <a:noAutofit/>
          </a:bodyPr>
          <a:lstStyle/>
          <a:p>
            <a:r>
              <a:rPr lang="ru-RU" sz="3200" dirty="0"/>
              <a:t>Узнаем, как построить отрицательное предложение с модальным глаголом:</a:t>
            </a:r>
          </a:p>
          <a:p>
            <a:endParaRPr lang="ru-RU" sz="3200" dirty="0"/>
          </a:p>
          <a:p>
            <a:r>
              <a:rPr lang="ru-RU" sz="3200" dirty="0">
                <a:solidFill>
                  <a:srgbClr val="C00000"/>
                </a:solidFill>
              </a:rPr>
              <a:t>Подлежащее + модальный глагол + частица </a:t>
            </a:r>
            <a:r>
              <a:rPr lang="ru-RU" sz="3200" dirty="0" err="1">
                <a:solidFill>
                  <a:srgbClr val="C00000"/>
                </a:solidFill>
              </a:rPr>
              <a:t>not</a:t>
            </a:r>
            <a:r>
              <a:rPr lang="ru-RU" sz="3200" dirty="0">
                <a:solidFill>
                  <a:srgbClr val="C00000"/>
                </a:solidFill>
              </a:rPr>
              <a:t> + смысловой глагол в начальной форме</a:t>
            </a:r>
            <a:endParaRPr lang="en-US" sz="3200" dirty="0">
              <a:solidFill>
                <a:srgbClr val="C00000"/>
              </a:solidFill>
            </a:endParaRPr>
          </a:p>
          <a:p>
            <a:endParaRPr lang="en-US" sz="3200" dirty="0"/>
          </a:p>
          <a:p>
            <a:pPr algn="l"/>
            <a:r>
              <a:rPr lang="ru-RU" sz="3200" dirty="0" err="1">
                <a:solidFill>
                  <a:srgbClr val="C00000"/>
                </a:solidFill>
              </a:rPr>
              <a:t>She</a:t>
            </a:r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3200" dirty="0" err="1">
                <a:solidFill>
                  <a:srgbClr val="C00000"/>
                </a:solidFill>
              </a:rPr>
              <a:t>can’t</a:t>
            </a:r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3200" dirty="0" err="1">
                <a:solidFill>
                  <a:srgbClr val="C00000"/>
                </a:solidFill>
              </a:rPr>
              <a:t>come</a:t>
            </a:r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3200" dirty="0" err="1"/>
              <a:t>tomorrow</a:t>
            </a:r>
            <a:r>
              <a:rPr lang="ru-RU" sz="3200" dirty="0"/>
              <a:t> </a:t>
            </a:r>
            <a:r>
              <a:rPr lang="ru-RU" sz="3200" dirty="0" err="1"/>
              <a:t>because</a:t>
            </a:r>
            <a:r>
              <a:rPr lang="ru-RU" sz="3200" dirty="0"/>
              <a:t> </a:t>
            </a:r>
            <a:r>
              <a:rPr lang="ru-RU" sz="3200" dirty="0" err="1"/>
              <a:t>she’s</a:t>
            </a:r>
            <a:r>
              <a:rPr lang="ru-RU" sz="3200" dirty="0"/>
              <a:t> </a:t>
            </a:r>
            <a:r>
              <a:rPr lang="ru-RU" sz="3200" dirty="0" err="1"/>
              <a:t>having</a:t>
            </a:r>
            <a:r>
              <a:rPr lang="ru-RU" sz="3200" dirty="0"/>
              <a:t> a </a:t>
            </a:r>
            <a:r>
              <a:rPr lang="ru-RU" sz="3200" dirty="0" err="1"/>
              <a:t>meeting</a:t>
            </a:r>
            <a:r>
              <a:rPr lang="ru-RU" sz="3200" dirty="0"/>
              <a:t>. — </a:t>
            </a:r>
            <a:endParaRPr lang="en-US" sz="3200" dirty="0"/>
          </a:p>
          <a:p>
            <a:pPr algn="l"/>
            <a:r>
              <a:rPr lang="ru-RU" sz="3200" dirty="0"/>
              <a:t>Она не сможет прийти завтра, потому что у нее встреча.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74879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CCC7A83-8F1A-4864-BEDF-C2BFBE1B79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53631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515838E-67B7-4D22-86EE-4AE8BFBAD3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7154" y="904692"/>
            <a:ext cx="9796969" cy="5244245"/>
          </a:xfrm>
        </p:spPr>
        <p:txBody>
          <a:bodyPr>
            <a:noAutofit/>
          </a:bodyPr>
          <a:lstStyle/>
          <a:p>
            <a:r>
              <a:rPr lang="ru-RU" sz="3200" dirty="0"/>
              <a:t>Вопросительные предложения с модальным глаголом:</a:t>
            </a:r>
          </a:p>
          <a:p>
            <a:endParaRPr lang="ru-RU" sz="3200" dirty="0"/>
          </a:p>
          <a:p>
            <a:r>
              <a:rPr lang="ru-RU" sz="3200" dirty="0"/>
              <a:t>Модальный глагол + подлежащее + смысловой глагол в начальной форме</a:t>
            </a:r>
            <a:endParaRPr lang="en-US" sz="3200" dirty="0"/>
          </a:p>
          <a:p>
            <a:endParaRPr lang="ru-RU" sz="3200" dirty="0"/>
          </a:p>
          <a:p>
            <a:pPr algn="l"/>
            <a:r>
              <a:rPr lang="ru-RU" sz="3200" dirty="0" err="1">
                <a:solidFill>
                  <a:srgbClr val="C00000"/>
                </a:solidFill>
              </a:rPr>
              <a:t>Who</a:t>
            </a:r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3200" dirty="0" err="1">
                <a:solidFill>
                  <a:srgbClr val="C00000"/>
                </a:solidFill>
              </a:rPr>
              <a:t>can</a:t>
            </a:r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3200" dirty="0" err="1">
                <a:solidFill>
                  <a:srgbClr val="C00000"/>
                </a:solidFill>
              </a:rPr>
              <a:t>help</a:t>
            </a:r>
            <a:r>
              <a:rPr lang="ru-RU" sz="3200" dirty="0"/>
              <a:t> </a:t>
            </a:r>
            <a:r>
              <a:rPr lang="ru-RU" sz="3200" dirty="0" err="1"/>
              <a:t>me</a:t>
            </a:r>
            <a:r>
              <a:rPr lang="ru-RU" sz="3200" dirty="0"/>
              <a:t>? — Кто может мне помочь?</a:t>
            </a:r>
          </a:p>
          <a:p>
            <a:pPr algn="l"/>
            <a:r>
              <a:rPr lang="ru-RU" sz="3200" dirty="0" err="1">
                <a:solidFill>
                  <a:srgbClr val="C00000"/>
                </a:solidFill>
              </a:rPr>
              <a:t>Why</a:t>
            </a:r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3200" dirty="0" err="1">
                <a:solidFill>
                  <a:srgbClr val="C00000"/>
                </a:solidFill>
              </a:rPr>
              <a:t>shouldn’t</a:t>
            </a:r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3200" dirty="0" err="1">
                <a:solidFill>
                  <a:srgbClr val="C00000"/>
                </a:solidFill>
              </a:rPr>
              <a:t>he</a:t>
            </a:r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3200" dirty="0" err="1">
                <a:solidFill>
                  <a:srgbClr val="C00000"/>
                </a:solidFill>
              </a:rPr>
              <a:t>come</a:t>
            </a:r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3200" dirty="0" err="1"/>
              <a:t>to</a:t>
            </a:r>
            <a:r>
              <a:rPr lang="ru-RU" sz="3200" dirty="0"/>
              <a:t> </a:t>
            </a:r>
            <a:r>
              <a:rPr lang="ru-RU" sz="3200" dirty="0" err="1"/>
              <a:t>the</a:t>
            </a:r>
            <a:r>
              <a:rPr lang="ru-RU" sz="3200" dirty="0"/>
              <a:t> </a:t>
            </a:r>
            <a:r>
              <a:rPr lang="ru-RU" sz="3200" dirty="0" err="1"/>
              <a:t>party</a:t>
            </a:r>
            <a:r>
              <a:rPr lang="ru-RU" sz="3200" dirty="0"/>
              <a:t>? — Почему ему не следует приходить на вечеринку?</a:t>
            </a:r>
          </a:p>
          <a:p>
            <a:pPr algn="l"/>
            <a:r>
              <a:rPr lang="ru-RU" sz="3200" dirty="0" err="1">
                <a:solidFill>
                  <a:srgbClr val="C00000"/>
                </a:solidFill>
              </a:rPr>
              <a:t>Must</a:t>
            </a:r>
            <a:r>
              <a:rPr lang="ru-RU" sz="3200" dirty="0">
                <a:solidFill>
                  <a:srgbClr val="C00000"/>
                </a:solidFill>
              </a:rPr>
              <a:t> I </a:t>
            </a:r>
            <a:r>
              <a:rPr lang="ru-RU" sz="3200" dirty="0" err="1">
                <a:solidFill>
                  <a:srgbClr val="C00000"/>
                </a:solidFill>
              </a:rPr>
              <a:t>finish</a:t>
            </a:r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3200" dirty="0" err="1"/>
              <a:t>this</a:t>
            </a:r>
            <a:r>
              <a:rPr lang="ru-RU" sz="3200" dirty="0"/>
              <a:t> </a:t>
            </a:r>
            <a:r>
              <a:rPr lang="ru-RU" sz="3200" dirty="0" err="1"/>
              <a:t>report</a:t>
            </a:r>
            <a:r>
              <a:rPr lang="ru-RU" sz="3200" dirty="0"/>
              <a:t> </a:t>
            </a:r>
            <a:r>
              <a:rPr lang="ru-RU" sz="3200" dirty="0" err="1"/>
              <a:t>now</a:t>
            </a:r>
            <a:r>
              <a:rPr lang="ru-RU" sz="3200" dirty="0"/>
              <a:t>? — Я должен закончить этот отчет сейчас?</a:t>
            </a:r>
          </a:p>
        </p:txBody>
      </p:sp>
    </p:spTree>
    <p:extLst>
      <p:ext uri="{BB962C8B-B14F-4D97-AF65-F5344CB8AC3E}">
        <p14:creationId xmlns:p14="http://schemas.microsoft.com/office/powerpoint/2010/main" val="304730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CCC7A83-8F1A-4864-BEDF-C2BFBE1B79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53631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515838E-67B7-4D22-86EE-4AE8BFBAD3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8553" y="904692"/>
            <a:ext cx="10559562" cy="5244245"/>
          </a:xfrm>
        </p:spPr>
        <p:txBody>
          <a:bodyPr>
            <a:noAutofit/>
          </a:bodyPr>
          <a:lstStyle/>
          <a:p>
            <a:r>
              <a:rPr lang="ru-RU" sz="3600" dirty="0"/>
              <a:t>Вопросительные предложения с модальным глаголом </a:t>
            </a:r>
            <a:r>
              <a:rPr lang="ru-RU" sz="3600" dirty="0" err="1"/>
              <a:t>have</a:t>
            </a:r>
            <a:r>
              <a:rPr lang="ru-RU" sz="3600" dirty="0"/>
              <a:t> </a:t>
            </a:r>
            <a:r>
              <a:rPr lang="ru-RU" sz="3600" dirty="0" err="1"/>
              <a:t>to</a:t>
            </a:r>
            <a:r>
              <a:rPr lang="ru-RU" sz="3600" dirty="0"/>
              <a:t> образуются с помощью вспомогательных глаголов: </a:t>
            </a:r>
            <a:r>
              <a:rPr lang="ru-RU" sz="3600" dirty="0" err="1"/>
              <a:t>do</a:t>
            </a:r>
            <a:r>
              <a:rPr lang="ru-RU" sz="3600" dirty="0"/>
              <a:t>/</a:t>
            </a:r>
            <a:r>
              <a:rPr lang="ru-RU" sz="3600" dirty="0" err="1"/>
              <a:t>does</a:t>
            </a:r>
            <a:r>
              <a:rPr lang="ru-RU" sz="3600" dirty="0"/>
              <a:t>, </a:t>
            </a:r>
            <a:r>
              <a:rPr lang="ru-RU" sz="3600" dirty="0" err="1"/>
              <a:t>did</a:t>
            </a:r>
            <a:r>
              <a:rPr lang="ru-RU" sz="3600" dirty="0"/>
              <a:t>, </a:t>
            </a:r>
            <a:r>
              <a:rPr lang="ru-RU" sz="3600" dirty="0" err="1"/>
              <a:t>have</a:t>
            </a:r>
            <a:r>
              <a:rPr lang="ru-RU" sz="3600" dirty="0"/>
              <a:t>, </a:t>
            </a:r>
            <a:r>
              <a:rPr lang="ru-RU" sz="3600" dirty="0" err="1"/>
              <a:t>will</a:t>
            </a:r>
            <a:r>
              <a:rPr lang="ru-RU" sz="3600" dirty="0"/>
              <a:t>.</a:t>
            </a:r>
            <a:endParaRPr lang="en-US" sz="3600" dirty="0"/>
          </a:p>
          <a:p>
            <a:pPr algn="l"/>
            <a:endParaRPr lang="en-US" sz="3600" dirty="0"/>
          </a:p>
          <a:p>
            <a:pPr algn="l"/>
            <a:r>
              <a:rPr lang="ru-RU" sz="3600" dirty="0" err="1"/>
              <a:t>What</a:t>
            </a:r>
            <a:r>
              <a:rPr lang="ru-RU" sz="3600" dirty="0"/>
              <a:t> </a:t>
            </a:r>
            <a:r>
              <a:rPr lang="ru-RU" sz="3600" b="1" dirty="0" err="1">
                <a:solidFill>
                  <a:srgbClr val="C00000"/>
                </a:solidFill>
              </a:rPr>
              <a:t>did</a:t>
            </a:r>
            <a:r>
              <a:rPr lang="ru-RU" sz="3600" dirty="0">
                <a:solidFill>
                  <a:srgbClr val="C00000"/>
                </a:solidFill>
              </a:rPr>
              <a:t> I </a:t>
            </a:r>
            <a:r>
              <a:rPr lang="ru-RU" sz="3600" b="1" dirty="0" err="1">
                <a:solidFill>
                  <a:srgbClr val="C00000"/>
                </a:solidFill>
              </a:rPr>
              <a:t>have</a:t>
            </a:r>
            <a:r>
              <a:rPr lang="ru-RU" sz="3600" b="1" dirty="0">
                <a:solidFill>
                  <a:srgbClr val="C00000"/>
                </a:solidFill>
              </a:rPr>
              <a:t> </a:t>
            </a:r>
            <a:r>
              <a:rPr lang="ru-RU" sz="3600" b="1" dirty="0" err="1">
                <a:solidFill>
                  <a:srgbClr val="C00000"/>
                </a:solidFill>
              </a:rPr>
              <a:t>to</a:t>
            </a:r>
            <a:r>
              <a:rPr lang="ru-RU" sz="3600" b="1" dirty="0">
                <a:solidFill>
                  <a:srgbClr val="C00000"/>
                </a:solidFill>
              </a:rPr>
              <a:t> </a:t>
            </a:r>
            <a:r>
              <a:rPr lang="ru-RU" sz="3600" b="1" dirty="0" err="1">
                <a:solidFill>
                  <a:srgbClr val="C00000"/>
                </a:solidFill>
              </a:rPr>
              <a:t>do</a:t>
            </a:r>
            <a:r>
              <a:rPr lang="ru-RU" sz="3600" dirty="0"/>
              <a:t> </a:t>
            </a:r>
            <a:r>
              <a:rPr lang="ru-RU" sz="3600" dirty="0" err="1"/>
              <a:t>to</a:t>
            </a:r>
            <a:r>
              <a:rPr lang="ru-RU" sz="3600" dirty="0"/>
              <a:t> </a:t>
            </a:r>
            <a:r>
              <a:rPr lang="ru-RU" sz="3600" dirty="0" err="1"/>
              <a:t>stop</a:t>
            </a:r>
            <a:r>
              <a:rPr lang="ru-RU" sz="3600" dirty="0"/>
              <a:t> </a:t>
            </a:r>
            <a:r>
              <a:rPr lang="ru-RU" sz="3600" dirty="0" err="1"/>
              <a:t>you</a:t>
            </a:r>
            <a:r>
              <a:rPr lang="ru-RU" sz="3600" dirty="0"/>
              <a:t>? — </a:t>
            </a:r>
            <a:endParaRPr lang="en-US" sz="3600" dirty="0"/>
          </a:p>
          <a:p>
            <a:pPr algn="l"/>
            <a:r>
              <a:rPr lang="ru-RU" sz="3600" dirty="0"/>
              <a:t>Что я </a:t>
            </a:r>
            <a:r>
              <a:rPr lang="ru-RU" sz="3600" b="1" dirty="0"/>
              <a:t>должен был сделать</a:t>
            </a:r>
            <a:r>
              <a:rPr lang="ru-RU" sz="3600" dirty="0"/>
              <a:t>, чтобы остановить тебя?</a:t>
            </a:r>
            <a:endParaRPr lang="en-US" sz="3600" dirty="0"/>
          </a:p>
          <a:p>
            <a:pPr algn="l"/>
            <a:r>
              <a:rPr lang="ru-RU" sz="3600" dirty="0"/>
              <a:t/>
            </a:r>
            <a:br>
              <a:rPr lang="ru-RU" sz="3600" dirty="0"/>
            </a:br>
            <a:r>
              <a:rPr lang="ru-RU" sz="3600" b="1" dirty="0" err="1">
                <a:solidFill>
                  <a:srgbClr val="C00000"/>
                </a:solidFill>
              </a:rPr>
              <a:t>Will</a:t>
            </a:r>
            <a:r>
              <a:rPr lang="ru-RU" sz="3600" dirty="0">
                <a:solidFill>
                  <a:srgbClr val="C00000"/>
                </a:solidFill>
              </a:rPr>
              <a:t> I </a:t>
            </a:r>
            <a:r>
              <a:rPr lang="ru-RU" sz="3600" b="1" dirty="0" err="1">
                <a:solidFill>
                  <a:srgbClr val="C00000"/>
                </a:solidFill>
              </a:rPr>
              <a:t>have</a:t>
            </a:r>
            <a:r>
              <a:rPr lang="ru-RU" sz="3600" b="1" dirty="0">
                <a:solidFill>
                  <a:srgbClr val="C00000"/>
                </a:solidFill>
              </a:rPr>
              <a:t> </a:t>
            </a:r>
            <a:r>
              <a:rPr lang="ru-RU" sz="3600" b="1" dirty="0" err="1">
                <a:solidFill>
                  <a:srgbClr val="C00000"/>
                </a:solidFill>
              </a:rPr>
              <a:t>to</a:t>
            </a:r>
            <a:r>
              <a:rPr lang="ru-RU" sz="3600" b="1" dirty="0">
                <a:solidFill>
                  <a:srgbClr val="C00000"/>
                </a:solidFill>
              </a:rPr>
              <a:t> </a:t>
            </a:r>
            <a:r>
              <a:rPr lang="ru-RU" sz="3600" b="1" dirty="0" err="1">
                <a:solidFill>
                  <a:srgbClr val="C00000"/>
                </a:solidFill>
              </a:rPr>
              <a:t>meet</a:t>
            </a:r>
            <a:r>
              <a:rPr lang="ru-RU" sz="3600" dirty="0"/>
              <a:t> </a:t>
            </a:r>
            <a:r>
              <a:rPr lang="ru-RU" sz="3600" dirty="0" err="1"/>
              <a:t>you</a:t>
            </a:r>
            <a:r>
              <a:rPr lang="ru-RU" sz="3600" dirty="0"/>
              <a:t>? — Мне </a:t>
            </a:r>
            <a:r>
              <a:rPr lang="ru-RU" sz="3600" b="1" dirty="0"/>
              <a:t>нужно будет</a:t>
            </a:r>
            <a:r>
              <a:rPr lang="ru-RU" sz="3600" dirty="0"/>
              <a:t> тебя </a:t>
            </a:r>
            <a:r>
              <a:rPr lang="ru-RU" sz="3600" b="1" dirty="0"/>
              <a:t>встречать</a:t>
            </a:r>
            <a:r>
              <a:rPr lang="ru-RU" sz="36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7309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CCC7A83-8F1A-4864-BEDF-C2BFBE1B79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53631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515838E-67B7-4D22-86EE-4AE8BFBAD3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8553" y="904692"/>
            <a:ext cx="10559562" cy="5244245"/>
          </a:xfrm>
        </p:spPr>
        <p:txBody>
          <a:bodyPr>
            <a:noAutofit/>
          </a:bodyPr>
          <a:lstStyle/>
          <a:p>
            <a:r>
              <a:rPr lang="ru-RU" sz="3600" dirty="0"/>
              <a:t>Вопросительные предложения с модальным глаголом </a:t>
            </a:r>
            <a:r>
              <a:rPr lang="ru-RU" sz="3600" dirty="0" err="1"/>
              <a:t>have</a:t>
            </a:r>
            <a:r>
              <a:rPr lang="ru-RU" sz="3600" dirty="0"/>
              <a:t> </a:t>
            </a:r>
            <a:r>
              <a:rPr lang="ru-RU" sz="3600" dirty="0" err="1"/>
              <a:t>to</a:t>
            </a:r>
            <a:r>
              <a:rPr lang="ru-RU" sz="3600" dirty="0"/>
              <a:t> образуются с помощью вспомогательных глаголов: </a:t>
            </a:r>
            <a:r>
              <a:rPr lang="ru-RU" sz="3600" dirty="0" err="1"/>
              <a:t>do</a:t>
            </a:r>
            <a:r>
              <a:rPr lang="ru-RU" sz="3600" dirty="0"/>
              <a:t>/</a:t>
            </a:r>
            <a:r>
              <a:rPr lang="ru-RU" sz="3600" dirty="0" err="1"/>
              <a:t>does</a:t>
            </a:r>
            <a:r>
              <a:rPr lang="ru-RU" sz="3600" dirty="0"/>
              <a:t>, </a:t>
            </a:r>
            <a:r>
              <a:rPr lang="ru-RU" sz="3600" dirty="0" err="1"/>
              <a:t>did</a:t>
            </a:r>
            <a:r>
              <a:rPr lang="ru-RU" sz="3600" dirty="0"/>
              <a:t>, </a:t>
            </a:r>
            <a:r>
              <a:rPr lang="ru-RU" sz="3600" dirty="0" err="1"/>
              <a:t>have</a:t>
            </a:r>
            <a:r>
              <a:rPr lang="ru-RU" sz="3600" dirty="0"/>
              <a:t>, </a:t>
            </a:r>
            <a:r>
              <a:rPr lang="ru-RU" sz="3600" dirty="0" err="1"/>
              <a:t>will</a:t>
            </a:r>
            <a:r>
              <a:rPr lang="ru-RU" sz="3600" dirty="0"/>
              <a:t>.</a:t>
            </a:r>
            <a:endParaRPr lang="en-US" sz="3600" dirty="0"/>
          </a:p>
          <a:p>
            <a:pPr algn="l"/>
            <a:endParaRPr lang="en-US" sz="3600" dirty="0"/>
          </a:p>
          <a:p>
            <a:pPr algn="l"/>
            <a:r>
              <a:rPr lang="ru-RU" sz="3600" dirty="0" err="1"/>
              <a:t>What</a:t>
            </a:r>
            <a:r>
              <a:rPr lang="ru-RU" sz="3600" dirty="0"/>
              <a:t> </a:t>
            </a:r>
            <a:r>
              <a:rPr lang="ru-RU" sz="3600" b="1" dirty="0" err="1">
                <a:solidFill>
                  <a:srgbClr val="C00000"/>
                </a:solidFill>
              </a:rPr>
              <a:t>did</a:t>
            </a:r>
            <a:r>
              <a:rPr lang="ru-RU" sz="3600" dirty="0">
                <a:solidFill>
                  <a:srgbClr val="C00000"/>
                </a:solidFill>
              </a:rPr>
              <a:t> I </a:t>
            </a:r>
            <a:r>
              <a:rPr lang="ru-RU" sz="3600" b="1" dirty="0" err="1">
                <a:solidFill>
                  <a:srgbClr val="C00000"/>
                </a:solidFill>
              </a:rPr>
              <a:t>have</a:t>
            </a:r>
            <a:r>
              <a:rPr lang="ru-RU" sz="3600" b="1" dirty="0">
                <a:solidFill>
                  <a:srgbClr val="C00000"/>
                </a:solidFill>
              </a:rPr>
              <a:t> </a:t>
            </a:r>
            <a:r>
              <a:rPr lang="ru-RU" sz="3600" b="1" dirty="0" err="1">
                <a:solidFill>
                  <a:srgbClr val="C00000"/>
                </a:solidFill>
              </a:rPr>
              <a:t>to</a:t>
            </a:r>
            <a:r>
              <a:rPr lang="ru-RU" sz="3600" b="1" dirty="0">
                <a:solidFill>
                  <a:srgbClr val="C00000"/>
                </a:solidFill>
              </a:rPr>
              <a:t> </a:t>
            </a:r>
            <a:r>
              <a:rPr lang="ru-RU" sz="3600" b="1" dirty="0" err="1">
                <a:solidFill>
                  <a:srgbClr val="C00000"/>
                </a:solidFill>
              </a:rPr>
              <a:t>do</a:t>
            </a:r>
            <a:r>
              <a:rPr lang="ru-RU" sz="3600" dirty="0"/>
              <a:t> </a:t>
            </a:r>
            <a:r>
              <a:rPr lang="ru-RU" sz="3600" dirty="0" err="1"/>
              <a:t>to</a:t>
            </a:r>
            <a:r>
              <a:rPr lang="ru-RU" sz="3600" dirty="0"/>
              <a:t> </a:t>
            </a:r>
            <a:r>
              <a:rPr lang="ru-RU" sz="3600" dirty="0" err="1"/>
              <a:t>stop</a:t>
            </a:r>
            <a:r>
              <a:rPr lang="ru-RU" sz="3600" dirty="0"/>
              <a:t> </a:t>
            </a:r>
            <a:r>
              <a:rPr lang="ru-RU" sz="3600" dirty="0" err="1"/>
              <a:t>you</a:t>
            </a:r>
            <a:r>
              <a:rPr lang="ru-RU" sz="3600" dirty="0"/>
              <a:t>? — </a:t>
            </a:r>
            <a:endParaRPr lang="en-US" sz="3600" dirty="0"/>
          </a:p>
          <a:p>
            <a:pPr algn="l"/>
            <a:r>
              <a:rPr lang="ru-RU" sz="3600" dirty="0"/>
              <a:t>Что я </a:t>
            </a:r>
            <a:r>
              <a:rPr lang="ru-RU" sz="3600" b="1" dirty="0"/>
              <a:t>должен был сделать</a:t>
            </a:r>
            <a:r>
              <a:rPr lang="ru-RU" sz="3600" dirty="0"/>
              <a:t>, чтобы остановить тебя?</a:t>
            </a:r>
            <a:endParaRPr lang="en-US" sz="3600" dirty="0"/>
          </a:p>
          <a:p>
            <a:pPr algn="l"/>
            <a:r>
              <a:rPr lang="ru-RU" sz="3600" dirty="0"/>
              <a:t/>
            </a:r>
            <a:br>
              <a:rPr lang="ru-RU" sz="3600" dirty="0"/>
            </a:br>
            <a:r>
              <a:rPr lang="ru-RU" sz="3600" b="1" dirty="0" err="1">
                <a:solidFill>
                  <a:srgbClr val="C00000"/>
                </a:solidFill>
              </a:rPr>
              <a:t>Will</a:t>
            </a:r>
            <a:r>
              <a:rPr lang="ru-RU" sz="3600" dirty="0">
                <a:solidFill>
                  <a:srgbClr val="C00000"/>
                </a:solidFill>
              </a:rPr>
              <a:t> I </a:t>
            </a:r>
            <a:r>
              <a:rPr lang="ru-RU" sz="3600" b="1" dirty="0" err="1">
                <a:solidFill>
                  <a:srgbClr val="C00000"/>
                </a:solidFill>
              </a:rPr>
              <a:t>have</a:t>
            </a:r>
            <a:r>
              <a:rPr lang="ru-RU" sz="3600" b="1" dirty="0">
                <a:solidFill>
                  <a:srgbClr val="C00000"/>
                </a:solidFill>
              </a:rPr>
              <a:t> </a:t>
            </a:r>
            <a:r>
              <a:rPr lang="ru-RU" sz="3600" b="1" dirty="0" err="1">
                <a:solidFill>
                  <a:srgbClr val="C00000"/>
                </a:solidFill>
              </a:rPr>
              <a:t>to</a:t>
            </a:r>
            <a:r>
              <a:rPr lang="ru-RU" sz="3600" b="1" dirty="0">
                <a:solidFill>
                  <a:srgbClr val="C00000"/>
                </a:solidFill>
              </a:rPr>
              <a:t> </a:t>
            </a:r>
            <a:r>
              <a:rPr lang="ru-RU" sz="3600" b="1" dirty="0" err="1">
                <a:solidFill>
                  <a:srgbClr val="C00000"/>
                </a:solidFill>
              </a:rPr>
              <a:t>meet</a:t>
            </a:r>
            <a:r>
              <a:rPr lang="ru-RU" sz="3600" dirty="0"/>
              <a:t> </a:t>
            </a:r>
            <a:r>
              <a:rPr lang="ru-RU" sz="3600" dirty="0" err="1"/>
              <a:t>you</a:t>
            </a:r>
            <a:r>
              <a:rPr lang="ru-RU" sz="3600" dirty="0"/>
              <a:t>? — Мне </a:t>
            </a:r>
            <a:r>
              <a:rPr lang="ru-RU" sz="3600" b="1" dirty="0"/>
              <a:t>нужно будет</a:t>
            </a:r>
            <a:r>
              <a:rPr lang="ru-RU" sz="3600" dirty="0"/>
              <a:t> тебя </a:t>
            </a:r>
            <a:r>
              <a:rPr lang="ru-RU" sz="3600" b="1" dirty="0"/>
              <a:t>встречать</a:t>
            </a:r>
            <a:r>
              <a:rPr lang="ru-RU" sz="36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5977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CCC7A83-8F1A-4864-BEDF-C2BFBE1B79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53631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515838E-67B7-4D22-86EE-4AE8BFBAD3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7492" y="2260357"/>
            <a:ext cx="9796969" cy="4597643"/>
          </a:xfrm>
        </p:spPr>
        <p:txBody>
          <a:bodyPr>
            <a:noAutofit/>
          </a:bodyPr>
          <a:lstStyle/>
          <a:p>
            <a:r>
              <a:rPr lang="ru-RU" sz="6600" dirty="0">
                <a:solidFill>
                  <a:srgbClr val="C00000"/>
                </a:solidFill>
              </a:rPr>
              <a:t>Значения модальных глаголов</a:t>
            </a: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0373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CCC7A83-8F1A-4864-BEDF-C2BFBE1B79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53631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515838E-67B7-4D22-86EE-4AE8BFBAD3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6668" y="904692"/>
            <a:ext cx="10559562" cy="5244245"/>
          </a:xfrm>
        </p:spPr>
        <p:txBody>
          <a:bodyPr>
            <a:noAutofit/>
          </a:bodyPr>
          <a:lstStyle/>
          <a:p>
            <a:r>
              <a:rPr lang="ru-RU" dirty="0"/>
              <a:t>Модальные глаголы </a:t>
            </a:r>
            <a:r>
              <a:rPr lang="en-US" dirty="0"/>
              <a:t>can </a:t>
            </a:r>
            <a:r>
              <a:rPr lang="ru-RU" dirty="0"/>
              <a:t>и </a:t>
            </a:r>
            <a:r>
              <a:rPr lang="en-US" dirty="0"/>
              <a:t>could</a:t>
            </a:r>
          </a:p>
          <a:p>
            <a:r>
              <a:rPr lang="en-US" dirty="0">
                <a:solidFill>
                  <a:srgbClr val="C00000"/>
                </a:solidFill>
              </a:rPr>
              <a:t>Can</a:t>
            </a:r>
            <a:r>
              <a:rPr lang="en-US" dirty="0"/>
              <a:t> — </a:t>
            </a:r>
            <a:r>
              <a:rPr lang="ru-RU" dirty="0"/>
              <a:t>мочь, уметь, иметь возможность/способность что-либо сделать. </a:t>
            </a:r>
            <a:r>
              <a:rPr lang="en-US" dirty="0"/>
              <a:t>Can </a:t>
            </a:r>
            <a:r>
              <a:rPr lang="ru-RU" dirty="0"/>
              <a:t>также используется в тех случаях, когда мы спрашиваем разрешения что-то сделать.</a:t>
            </a:r>
          </a:p>
          <a:p>
            <a:endParaRPr lang="ru-RU" dirty="0"/>
          </a:p>
          <a:p>
            <a:pPr algn="l"/>
            <a:r>
              <a:rPr lang="en-US" dirty="0"/>
              <a:t>My sister can ride a horse. — </a:t>
            </a:r>
            <a:r>
              <a:rPr lang="ru-RU" dirty="0"/>
              <a:t>Моя сестра умеет ездить на лошади.</a:t>
            </a:r>
          </a:p>
          <a:p>
            <a:pPr algn="l"/>
            <a:r>
              <a:rPr lang="en-US" dirty="0"/>
              <a:t>I can’t drive, but I can ask my brother to give you a lift. — </a:t>
            </a:r>
            <a:r>
              <a:rPr lang="ru-RU" dirty="0"/>
              <a:t>Я не умею водить, но я могу попросить брата подвезти тебя.</a:t>
            </a:r>
          </a:p>
          <a:p>
            <a:pPr algn="l"/>
            <a:endParaRPr lang="ru-RU" dirty="0"/>
          </a:p>
          <a:p>
            <a:pPr algn="l"/>
            <a:r>
              <a:rPr lang="en-US" dirty="0"/>
              <a:t>Can I have your passport, please? — </a:t>
            </a:r>
            <a:r>
              <a:rPr lang="ru-RU" dirty="0"/>
              <a:t>Можно ваш паспорт, пожалуйста?</a:t>
            </a:r>
          </a:p>
          <a:p>
            <a:pPr algn="l"/>
            <a:r>
              <a:rPr lang="en-US" dirty="0"/>
              <a:t>Can’t you get along with her parents? — </a:t>
            </a:r>
            <a:r>
              <a:rPr lang="ru-RU" dirty="0"/>
              <a:t>Неужели ты не можешь поладить с ее родителями?</a:t>
            </a:r>
          </a:p>
        </p:txBody>
      </p:sp>
    </p:spTree>
    <p:extLst>
      <p:ext uri="{BB962C8B-B14F-4D97-AF65-F5344CB8AC3E}">
        <p14:creationId xmlns:p14="http://schemas.microsoft.com/office/powerpoint/2010/main" val="2515720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CCC7A83-8F1A-4864-BEDF-C2BFBE1B79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53631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515838E-67B7-4D22-86EE-4AE8BFBAD3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5460" y="1150877"/>
            <a:ext cx="10559562" cy="5244245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Could</a:t>
            </a:r>
            <a:r>
              <a:rPr lang="en-US" sz="2800" dirty="0"/>
              <a:t> — </a:t>
            </a:r>
            <a:r>
              <a:rPr lang="ru-RU" sz="2800" dirty="0"/>
              <a:t>мог. Это прошедшая форма модального глагола </a:t>
            </a:r>
            <a:r>
              <a:rPr lang="en-US" sz="2800" dirty="0"/>
              <a:t>can. </a:t>
            </a:r>
            <a:r>
              <a:rPr lang="ru-RU" sz="2800" dirty="0"/>
              <a:t>Еще с помощью </a:t>
            </a:r>
            <a:r>
              <a:rPr lang="en-US" sz="2800" dirty="0"/>
              <a:t>could </a:t>
            </a:r>
            <a:r>
              <a:rPr lang="ru-RU" sz="2800" dirty="0"/>
              <a:t>можно вежливо о чем-то попросить.</a:t>
            </a:r>
          </a:p>
          <a:p>
            <a:endParaRPr lang="ru-RU" sz="2800" dirty="0"/>
          </a:p>
          <a:p>
            <a:pPr algn="l"/>
            <a:r>
              <a:rPr lang="en-US" sz="2800" dirty="0"/>
              <a:t>Could I have your passport, please? — </a:t>
            </a:r>
            <a:r>
              <a:rPr lang="ru-RU" sz="2800" dirty="0"/>
              <a:t>Вы могли бы показать мне ваш паспорт, пожалуйста?</a:t>
            </a:r>
          </a:p>
          <a:p>
            <a:pPr algn="l"/>
            <a:r>
              <a:rPr lang="en-US" sz="2800" dirty="0"/>
              <a:t>I could play the piano when I was a little boy. — </a:t>
            </a:r>
            <a:r>
              <a:rPr lang="ru-RU" sz="2800" dirty="0"/>
              <a:t>Я умел играть на пианино, когда я был маленьким мальчиком.</a:t>
            </a:r>
          </a:p>
          <a:p>
            <a:pPr algn="l"/>
            <a:r>
              <a:rPr lang="en-US" sz="2800" dirty="0"/>
              <a:t>Despite the darkness, I could see many people dancing to pop-music. — </a:t>
            </a:r>
            <a:r>
              <a:rPr lang="ru-RU" sz="2800" dirty="0"/>
              <a:t>Несмотря на темноту, я мог разглядеть много людей, танцующих под поп-музыку.</a:t>
            </a:r>
          </a:p>
        </p:txBody>
      </p:sp>
    </p:spTree>
    <p:extLst>
      <p:ext uri="{BB962C8B-B14F-4D97-AF65-F5344CB8AC3E}">
        <p14:creationId xmlns:p14="http://schemas.microsoft.com/office/powerpoint/2010/main" val="949865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CCC7A83-8F1A-4864-BEDF-C2BFBE1B79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53631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515838E-67B7-4D22-86EE-4AE8BFBAD3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5460" y="1150877"/>
            <a:ext cx="10559562" cy="5244245"/>
          </a:xfrm>
        </p:spPr>
        <p:txBody>
          <a:bodyPr>
            <a:noAutofit/>
          </a:bodyPr>
          <a:lstStyle/>
          <a:p>
            <a:r>
              <a:rPr lang="ru-RU" dirty="0"/>
              <a:t>Модальные глаголы </a:t>
            </a:r>
            <a:r>
              <a:rPr lang="ru-RU" dirty="0" err="1">
                <a:solidFill>
                  <a:srgbClr val="C00000"/>
                </a:solidFill>
              </a:rPr>
              <a:t>must</a:t>
            </a:r>
            <a:r>
              <a:rPr lang="ru-RU" dirty="0"/>
              <a:t> и </a:t>
            </a:r>
            <a:r>
              <a:rPr lang="ru-RU" dirty="0" err="1">
                <a:solidFill>
                  <a:srgbClr val="C00000"/>
                </a:solidFill>
              </a:rPr>
              <a:t>have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 err="1">
                <a:solidFill>
                  <a:srgbClr val="C00000"/>
                </a:solidFill>
              </a:rPr>
              <a:t>to</a:t>
            </a:r>
            <a:endParaRPr lang="en-US" dirty="0">
              <a:solidFill>
                <a:srgbClr val="C00000"/>
              </a:solidFill>
            </a:endParaRPr>
          </a:p>
          <a:p>
            <a:r>
              <a:rPr lang="ru-RU" dirty="0" err="1">
                <a:solidFill>
                  <a:srgbClr val="C00000"/>
                </a:solidFill>
              </a:rPr>
              <a:t>Must</a:t>
            </a:r>
            <a:r>
              <a:rPr lang="ru-RU" dirty="0"/>
              <a:t> — должен, обязан что-либо сделать. </a:t>
            </a:r>
            <a:r>
              <a:rPr lang="ru-RU" dirty="0" err="1">
                <a:solidFill>
                  <a:srgbClr val="C00000"/>
                </a:solidFill>
              </a:rPr>
              <a:t>Have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 err="1">
                <a:solidFill>
                  <a:srgbClr val="C00000"/>
                </a:solidFill>
              </a:rPr>
              <a:t>to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/>
              <a:t>— приходится, вынужден что-либо сделать.</a:t>
            </a:r>
          </a:p>
          <a:p>
            <a:r>
              <a:rPr lang="ru-RU" dirty="0"/>
              <a:t>Модальные глаголы </a:t>
            </a:r>
            <a:r>
              <a:rPr lang="ru-RU" dirty="0" err="1">
                <a:solidFill>
                  <a:srgbClr val="C00000"/>
                </a:solidFill>
              </a:rPr>
              <a:t>must</a:t>
            </a:r>
            <a:r>
              <a:rPr lang="ru-RU" dirty="0"/>
              <a:t> и </a:t>
            </a:r>
            <a:r>
              <a:rPr lang="ru-RU" dirty="0" err="1">
                <a:solidFill>
                  <a:srgbClr val="C00000"/>
                </a:solidFill>
              </a:rPr>
              <a:t>have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 err="1">
                <a:solidFill>
                  <a:srgbClr val="C00000"/>
                </a:solidFill>
              </a:rPr>
              <a:t>to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/>
              <a:t>указывают на обязанность и долженствование, но их значения различны. </a:t>
            </a:r>
            <a:r>
              <a:rPr lang="ru-RU" dirty="0" err="1">
                <a:solidFill>
                  <a:srgbClr val="C00000"/>
                </a:solidFill>
              </a:rPr>
              <a:t>Must</a:t>
            </a:r>
            <a:r>
              <a:rPr lang="ru-RU" dirty="0"/>
              <a:t> предполагает, что никто вас не вынуждал, а вы сами взяли на себя обязательства и несете за них ответственность</a:t>
            </a:r>
            <a:r>
              <a:rPr lang="ru-RU" dirty="0">
                <a:solidFill>
                  <a:srgbClr val="C00000"/>
                </a:solidFill>
              </a:rPr>
              <a:t>. </a:t>
            </a:r>
            <a:r>
              <a:rPr lang="ru-RU" dirty="0" err="1">
                <a:solidFill>
                  <a:srgbClr val="C00000"/>
                </a:solidFill>
              </a:rPr>
              <a:t>Have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 err="1">
                <a:solidFill>
                  <a:srgbClr val="C00000"/>
                </a:solidFill>
              </a:rPr>
              <a:t>to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/>
              <a:t>подразумевает, что вы должны что-то сделать, так как этого требуют обстоятельства.</a:t>
            </a:r>
            <a:endParaRPr lang="en-US" dirty="0"/>
          </a:p>
          <a:p>
            <a:pPr algn="l"/>
            <a:r>
              <a:rPr lang="en-US" dirty="0"/>
              <a:t>I </a:t>
            </a:r>
            <a:r>
              <a:rPr lang="en-US" b="1" dirty="0">
                <a:solidFill>
                  <a:srgbClr val="C00000"/>
                </a:solidFill>
              </a:rPr>
              <a:t>must work</a:t>
            </a:r>
            <a:r>
              <a:rPr lang="en-US" dirty="0"/>
              <a:t> hard to earn enough money for a new car. — </a:t>
            </a:r>
            <a:r>
              <a:rPr lang="ru-RU" dirty="0"/>
              <a:t>Я </a:t>
            </a:r>
            <a:r>
              <a:rPr lang="ru-RU" b="1" dirty="0">
                <a:solidFill>
                  <a:srgbClr val="C00000"/>
                </a:solidFill>
              </a:rPr>
              <a:t>должен</a:t>
            </a:r>
            <a:r>
              <a:rPr lang="ru-RU" b="1" dirty="0"/>
              <a:t> </a:t>
            </a:r>
            <a:r>
              <a:rPr lang="ru-RU" b="1" dirty="0">
                <a:solidFill>
                  <a:srgbClr val="C00000"/>
                </a:solidFill>
              </a:rPr>
              <a:t>работать</a:t>
            </a:r>
            <a:r>
              <a:rPr lang="ru-RU" dirty="0"/>
              <a:t> усердно, чтобы заработать достаточно денег на машину.</a:t>
            </a:r>
            <a:endParaRPr lang="en-US" dirty="0"/>
          </a:p>
          <a:p>
            <a:pPr algn="l"/>
            <a:r>
              <a:rPr lang="ru-RU" dirty="0"/>
              <a:t/>
            </a:r>
            <a:br>
              <a:rPr lang="ru-RU" dirty="0"/>
            </a:br>
            <a:r>
              <a:rPr lang="en-US" dirty="0"/>
              <a:t>Yesterday I stayed at home, because I </a:t>
            </a:r>
            <a:r>
              <a:rPr lang="en-US" b="1" dirty="0">
                <a:solidFill>
                  <a:srgbClr val="C00000"/>
                </a:solidFill>
              </a:rPr>
              <a:t>had to complete</a:t>
            </a:r>
            <a:r>
              <a:rPr lang="en-US" dirty="0"/>
              <a:t> my project. — </a:t>
            </a:r>
            <a:r>
              <a:rPr lang="ru-RU" dirty="0"/>
              <a:t>Вчера я остался дома, потому что </a:t>
            </a:r>
            <a:r>
              <a:rPr lang="ru-RU" b="1" dirty="0">
                <a:solidFill>
                  <a:srgbClr val="C00000"/>
                </a:solidFill>
              </a:rPr>
              <a:t>должен был завершить</a:t>
            </a:r>
            <a:r>
              <a:rPr lang="ru-RU" dirty="0"/>
              <a:t> проект.</a:t>
            </a:r>
            <a:endParaRPr lang="en-US" dirty="0"/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464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CCC7A83-8F1A-4864-BEDF-C2BFBE1B79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53631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515838E-67B7-4D22-86EE-4AE8BFBAD3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5460" y="1150877"/>
            <a:ext cx="10559562" cy="5244245"/>
          </a:xfrm>
        </p:spPr>
        <p:txBody>
          <a:bodyPr>
            <a:noAutofit/>
          </a:bodyPr>
          <a:lstStyle/>
          <a:p>
            <a:r>
              <a:rPr lang="ru-RU" sz="3200" dirty="0"/>
              <a:t>В отрицательном предложении эти модальные глаголы обретают несколько другое значение: </a:t>
            </a:r>
            <a:r>
              <a:rPr lang="ru-RU" sz="3200" dirty="0" err="1">
                <a:solidFill>
                  <a:srgbClr val="C00000"/>
                </a:solidFill>
              </a:rPr>
              <a:t>mustn’t</a:t>
            </a:r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3200" dirty="0"/>
              <a:t>выражает категоричный запрет, а </a:t>
            </a:r>
            <a:r>
              <a:rPr lang="ru-RU" sz="3200" dirty="0" err="1">
                <a:solidFill>
                  <a:srgbClr val="C00000"/>
                </a:solidFill>
              </a:rPr>
              <a:t>don’t</a:t>
            </a:r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3200" dirty="0" err="1">
                <a:solidFill>
                  <a:srgbClr val="C00000"/>
                </a:solidFill>
              </a:rPr>
              <a:t>have</a:t>
            </a:r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3200" dirty="0" err="1">
                <a:solidFill>
                  <a:srgbClr val="C00000"/>
                </a:solidFill>
              </a:rPr>
              <a:t>to</a:t>
            </a:r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3200" dirty="0"/>
              <a:t>— необязательное выполнение действия (можно делать или не делать).</a:t>
            </a:r>
          </a:p>
          <a:p>
            <a:endParaRPr lang="ru-RU" sz="3200" dirty="0"/>
          </a:p>
          <a:p>
            <a:pPr algn="l"/>
            <a:r>
              <a:rPr lang="ru-RU" sz="3200" dirty="0" err="1"/>
              <a:t>You</a:t>
            </a:r>
            <a:r>
              <a:rPr lang="ru-RU" sz="3200" dirty="0"/>
              <a:t> </a:t>
            </a:r>
            <a:r>
              <a:rPr lang="ru-RU" sz="3200" dirty="0" err="1">
                <a:solidFill>
                  <a:srgbClr val="C00000"/>
                </a:solidFill>
              </a:rPr>
              <a:t>mustn’t</a:t>
            </a:r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3200" dirty="0" err="1">
                <a:solidFill>
                  <a:srgbClr val="C00000"/>
                </a:solidFill>
              </a:rPr>
              <a:t>go</a:t>
            </a:r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3200" dirty="0" err="1"/>
              <a:t>to</a:t>
            </a:r>
            <a:r>
              <a:rPr lang="ru-RU" sz="3200" dirty="0"/>
              <a:t> </a:t>
            </a:r>
            <a:r>
              <a:rPr lang="ru-RU" sz="3200" dirty="0" err="1"/>
              <a:t>that</a:t>
            </a:r>
            <a:r>
              <a:rPr lang="ru-RU" sz="3200" dirty="0"/>
              <a:t> </a:t>
            </a:r>
            <a:r>
              <a:rPr lang="ru-RU" sz="3200" dirty="0" err="1"/>
              <a:t>night</a:t>
            </a:r>
            <a:r>
              <a:rPr lang="ru-RU" sz="3200" dirty="0"/>
              <a:t> </a:t>
            </a:r>
            <a:r>
              <a:rPr lang="ru-RU" sz="3200" dirty="0" err="1"/>
              <a:t>club</a:t>
            </a:r>
            <a:r>
              <a:rPr lang="ru-RU" sz="3200" dirty="0"/>
              <a:t>. — Тебе </a:t>
            </a:r>
            <a:r>
              <a:rPr lang="ru-RU" sz="3200" dirty="0">
                <a:solidFill>
                  <a:srgbClr val="C00000"/>
                </a:solidFill>
              </a:rPr>
              <a:t>нельзя идти </a:t>
            </a:r>
            <a:r>
              <a:rPr lang="ru-RU" sz="3200" dirty="0"/>
              <a:t>в тот ночной клуб.</a:t>
            </a:r>
          </a:p>
          <a:p>
            <a:pPr algn="l"/>
            <a:r>
              <a:rPr lang="ru-RU" sz="3200" dirty="0" err="1"/>
              <a:t>You</a:t>
            </a:r>
            <a:r>
              <a:rPr lang="ru-RU" sz="3200" dirty="0"/>
              <a:t> </a:t>
            </a:r>
            <a:r>
              <a:rPr lang="ru-RU" sz="3200" dirty="0" err="1">
                <a:solidFill>
                  <a:srgbClr val="C00000"/>
                </a:solidFill>
              </a:rPr>
              <a:t>don’t</a:t>
            </a:r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3200" dirty="0" err="1">
                <a:solidFill>
                  <a:srgbClr val="C00000"/>
                </a:solidFill>
              </a:rPr>
              <a:t>have</a:t>
            </a:r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3200" dirty="0" err="1">
                <a:solidFill>
                  <a:srgbClr val="C00000"/>
                </a:solidFill>
              </a:rPr>
              <a:t>to</a:t>
            </a:r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3200" dirty="0" err="1">
                <a:solidFill>
                  <a:srgbClr val="C00000"/>
                </a:solidFill>
              </a:rPr>
              <a:t>go</a:t>
            </a:r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3200" dirty="0" err="1"/>
              <a:t>to</a:t>
            </a:r>
            <a:r>
              <a:rPr lang="ru-RU" sz="3200" dirty="0"/>
              <a:t> </a:t>
            </a:r>
            <a:r>
              <a:rPr lang="ru-RU" sz="3200" dirty="0" err="1"/>
              <a:t>the</a:t>
            </a:r>
            <a:r>
              <a:rPr lang="ru-RU" sz="3200" dirty="0"/>
              <a:t> </a:t>
            </a:r>
            <a:r>
              <a:rPr lang="ru-RU" sz="3200" dirty="0" err="1"/>
              <a:t>shop</a:t>
            </a:r>
            <a:r>
              <a:rPr lang="ru-RU" sz="3200" dirty="0"/>
              <a:t>. — Тебе </a:t>
            </a:r>
            <a:r>
              <a:rPr lang="ru-RU" sz="3200" dirty="0">
                <a:solidFill>
                  <a:srgbClr val="C00000"/>
                </a:solidFill>
              </a:rPr>
              <a:t>можно не идти </a:t>
            </a:r>
            <a:r>
              <a:rPr lang="ru-RU" sz="3200" dirty="0"/>
              <a:t>в магазин.</a:t>
            </a:r>
          </a:p>
          <a:p>
            <a:endParaRPr lang="ru-RU" sz="32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92892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CCC7A83-8F1A-4864-BEDF-C2BFBE1B79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53631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515838E-67B7-4D22-86EE-4AE8BFBAD3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5460" y="1150877"/>
            <a:ext cx="10559562" cy="5244245"/>
          </a:xfrm>
        </p:spPr>
        <p:txBody>
          <a:bodyPr>
            <a:noAutofit/>
          </a:bodyPr>
          <a:lstStyle/>
          <a:p>
            <a:r>
              <a:rPr lang="ru-RU" sz="3200" dirty="0"/>
              <a:t>Модальные глаголы </a:t>
            </a:r>
            <a:r>
              <a:rPr lang="ru-RU" sz="3200" dirty="0" err="1">
                <a:solidFill>
                  <a:srgbClr val="C00000"/>
                </a:solidFill>
              </a:rPr>
              <a:t>should</a:t>
            </a:r>
            <a:r>
              <a:rPr lang="ru-RU" sz="3200" dirty="0"/>
              <a:t> и </a:t>
            </a:r>
            <a:r>
              <a:rPr lang="ru-RU" sz="3200" dirty="0" err="1">
                <a:solidFill>
                  <a:srgbClr val="C00000"/>
                </a:solidFill>
              </a:rPr>
              <a:t>ought</a:t>
            </a:r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3200" dirty="0" err="1">
                <a:solidFill>
                  <a:srgbClr val="C00000"/>
                </a:solidFill>
              </a:rPr>
              <a:t>to</a:t>
            </a:r>
            <a:endParaRPr lang="ru-RU" sz="3200" dirty="0">
              <a:solidFill>
                <a:srgbClr val="C00000"/>
              </a:solidFill>
            </a:endParaRPr>
          </a:p>
          <a:p>
            <a:r>
              <a:rPr lang="ru-RU" sz="3200" dirty="0" err="1"/>
              <a:t>Should</a:t>
            </a:r>
            <a:r>
              <a:rPr lang="ru-RU" sz="3200" dirty="0"/>
              <a:t> — следует. Как правило, используется в советах и рекомендациях, зачастую это мягкий способ указать кому-то, что ему нужно сделать.</a:t>
            </a:r>
          </a:p>
          <a:p>
            <a:endParaRPr lang="ru-RU" sz="3200" dirty="0"/>
          </a:p>
          <a:p>
            <a:pPr algn="l"/>
            <a:r>
              <a:rPr lang="ru-RU" sz="3200" dirty="0" err="1"/>
              <a:t>You</a:t>
            </a:r>
            <a:r>
              <a:rPr lang="ru-RU" sz="3200" dirty="0"/>
              <a:t> </a:t>
            </a:r>
            <a:r>
              <a:rPr lang="ru-RU" sz="3200" dirty="0" err="1">
                <a:solidFill>
                  <a:srgbClr val="C00000"/>
                </a:solidFill>
              </a:rPr>
              <a:t>should</a:t>
            </a:r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3200" dirty="0" err="1">
                <a:solidFill>
                  <a:srgbClr val="C00000"/>
                </a:solidFill>
              </a:rPr>
              <a:t>sleep</a:t>
            </a:r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3200" dirty="0" err="1"/>
              <a:t>more</a:t>
            </a:r>
            <a:r>
              <a:rPr lang="ru-RU" sz="3200" dirty="0"/>
              <a:t> </a:t>
            </a:r>
            <a:r>
              <a:rPr lang="ru-RU" sz="3200" dirty="0" err="1"/>
              <a:t>if</a:t>
            </a:r>
            <a:r>
              <a:rPr lang="ru-RU" sz="3200" dirty="0"/>
              <a:t> </a:t>
            </a:r>
            <a:r>
              <a:rPr lang="ru-RU" sz="3200" dirty="0" err="1"/>
              <a:t>you</a:t>
            </a:r>
            <a:r>
              <a:rPr lang="ru-RU" sz="3200" dirty="0"/>
              <a:t> </a:t>
            </a:r>
            <a:r>
              <a:rPr lang="ru-RU" sz="3200" dirty="0" err="1"/>
              <a:t>want</a:t>
            </a:r>
            <a:r>
              <a:rPr lang="ru-RU" sz="3200" dirty="0"/>
              <a:t> </a:t>
            </a:r>
            <a:r>
              <a:rPr lang="ru-RU" sz="3200" dirty="0" err="1"/>
              <a:t>to</a:t>
            </a:r>
            <a:r>
              <a:rPr lang="ru-RU" sz="3200" dirty="0"/>
              <a:t> </a:t>
            </a:r>
            <a:r>
              <a:rPr lang="ru-RU" sz="3200" dirty="0" err="1"/>
              <a:t>be</a:t>
            </a:r>
            <a:r>
              <a:rPr lang="ru-RU" sz="3200" dirty="0"/>
              <a:t> </a:t>
            </a:r>
            <a:r>
              <a:rPr lang="ru-RU" sz="3200" dirty="0" err="1"/>
              <a:t>healthy</a:t>
            </a:r>
            <a:r>
              <a:rPr lang="ru-RU" sz="3200" dirty="0"/>
              <a:t>. — Тебе следует спать больше, если ты хочешь быть здоровым.</a:t>
            </a:r>
          </a:p>
          <a:p>
            <a:pPr algn="l"/>
            <a:r>
              <a:rPr lang="ru-RU" sz="3200" dirty="0" err="1"/>
              <a:t>They</a:t>
            </a:r>
            <a:r>
              <a:rPr lang="ru-RU" sz="3200" dirty="0"/>
              <a:t> </a:t>
            </a:r>
            <a:r>
              <a:rPr lang="ru-RU" sz="3200" dirty="0" err="1"/>
              <a:t>shouldn’t</a:t>
            </a:r>
            <a:r>
              <a:rPr lang="ru-RU" sz="3200" dirty="0"/>
              <a:t> </a:t>
            </a:r>
            <a:r>
              <a:rPr lang="ru-RU" sz="3200" dirty="0" err="1"/>
              <a:t>lie</a:t>
            </a:r>
            <a:r>
              <a:rPr lang="ru-RU" sz="3200" dirty="0"/>
              <a:t> </a:t>
            </a:r>
            <a:r>
              <a:rPr lang="ru-RU" sz="3200" dirty="0" err="1"/>
              <a:t>to</a:t>
            </a:r>
            <a:r>
              <a:rPr lang="ru-RU" sz="3200" dirty="0"/>
              <a:t> </a:t>
            </a:r>
            <a:r>
              <a:rPr lang="ru-RU" sz="3200" dirty="0" err="1"/>
              <a:t>him</a:t>
            </a:r>
            <a:r>
              <a:rPr lang="ru-RU" sz="3200" dirty="0"/>
              <a:t> — </a:t>
            </a:r>
            <a:r>
              <a:rPr lang="ru-RU" sz="3200" dirty="0" err="1"/>
              <a:t>he’ll</a:t>
            </a:r>
            <a:r>
              <a:rPr lang="ru-RU" sz="3200" dirty="0"/>
              <a:t> </a:t>
            </a:r>
            <a:r>
              <a:rPr lang="ru-RU" sz="3200" dirty="0" err="1"/>
              <a:t>find</a:t>
            </a:r>
            <a:r>
              <a:rPr lang="ru-RU" sz="3200" dirty="0"/>
              <a:t> </a:t>
            </a:r>
            <a:r>
              <a:rPr lang="ru-RU" sz="3200" dirty="0" err="1"/>
              <a:t>out</a:t>
            </a:r>
            <a:r>
              <a:rPr lang="ru-RU" sz="3200" dirty="0"/>
              <a:t> </a:t>
            </a:r>
            <a:r>
              <a:rPr lang="ru-RU" sz="3200" dirty="0" err="1"/>
              <a:t>about</a:t>
            </a:r>
            <a:r>
              <a:rPr lang="ru-RU" sz="3200" dirty="0"/>
              <a:t> </a:t>
            </a:r>
            <a:r>
              <a:rPr lang="ru-RU" sz="3200" dirty="0" err="1"/>
              <a:t>it</a:t>
            </a:r>
            <a:r>
              <a:rPr lang="ru-RU" sz="3200" dirty="0"/>
              <a:t> </a:t>
            </a:r>
            <a:r>
              <a:rPr lang="ru-RU" sz="3200" dirty="0" err="1"/>
              <a:t>anyway</a:t>
            </a:r>
            <a:r>
              <a:rPr lang="ru-RU" sz="3200" dirty="0"/>
              <a:t>. — Им не стоит ему лгать, он все равно узнает об этом.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26853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CCC7A83-8F1A-4864-BEDF-C2BFBE1B79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53631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515838E-67B7-4D22-86EE-4AE8BFBAD3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837" y="1809386"/>
            <a:ext cx="10559562" cy="5244245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Ought to </a:t>
            </a:r>
            <a:r>
              <a:rPr lang="en-US" sz="3200" dirty="0"/>
              <a:t>— </a:t>
            </a:r>
            <a:r>
              <a:rPr lang="ru-RU" sz="3200" dirty="0"/>
              <a:t>следует. Синоним </a:t>
            </a:r>
            <a:r>
              <a:rPr lang="en-US" sz="3200" dirty="0">
                <a:solidFill>
                  <a:srgbClr val="C00000"/>
                </a:solidFill>
              </a:rPr>
              <a:t>should</a:t>
            </a:r>
            <a:r>
              <a:rPr lang="en-US" sz="3200" dirty="0"/>
              <a:t>.</a:t>
            </a:r>
          </a:p>
          <a:p>
            <a:endParaRPr lang="en-US" sz="3200" dirty="0"/>
          </a:p>
          <a:p>
            <a:pPr algn="l"/>
            <a:r>
              <a:rPr lang="en-US" sz="3200" dirty="0"/>
              <a:t>You ought to visit your grandparents more often. — </a:t>
            </a:r>
            <a:r>
              <a:rPr lang="ru-RU" sz="3200" dirty="0"/>
              <a:t>Тебе следует навещать бабушку и дедушку чаще.</a:t>
            </a:r>
          </a:p>
          <a:p>
            <a:pPr algn="l"/>
            <a:r>
              <a:rPr lang="en-US" sz="3200" dirty="0"/>
              <a:t>They ought not to shout at their boss. — </a:t>
            </a:r>
            <a:r>
              <a:rPr lang="ru-RU" sz="3200" dirty="0"/>
              <a:t>Им не следует кричать на босса.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50132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CCC7A83-8F1A-4864-BEDF-C2BFBE1B79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53631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515838E-67B7-4D22-86EE-4AE8BFBAD3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3383" y="1211509"/>
            <a:ext cx="10559562" cy="5244245"/>
          </a:xfrm>
        </p:spPr>
        <p:txBody>
          <a:bodyPr>
            <a:noAutofit/>
          </a:bodyPr>
          <a:lstStyle/>
          <a:p>
            <a:r>
              <a:rPr lang="ru-RU" dirty="0"/>
              <a:t>Модальные глаголы </a:t>
            </a:r>
            <a:r>
              <a:rPr lang="ru-RU" dirty="0" err="1">
                <a:solidFill>
                  <a:srgbClr val="C00000"/>
                </a:solidFill>
              </a:rPr>
              <a:t>may</a:t>
            </a:r>
            <a:r>
              <a:rPr lang="ru-RU" dirty="0">
                <a:solidFill>
                  <a:srgbClr val="C00000"/>
                </a:solidFill>
              </a:rPr>
              <a:t> и </a:t>
            </a:r>
            <a:r>
              <a:rPr lang="ru-RU" dirty="0" err="1">
                <a:solidFill>
                  <a:srgbClr val="C00000"/>
                </a:solidFill>
              </a:rPr>
              <a:t>might</a:t>
            </a:r>
            <a:endParaRPr lang="en-US" dirty="0">
              <a:solidFill>
                <a:srgbClr val="C00000"/>
              </a:solidFill>
            </a:endParaRPr>
          </a:p>
          <a:p>
            <a:r>
              <a:rPr lang="ru-RU" dirty="0" err="1">
                <a:solidFill>
                  <a:srgbClr val="C00000"/>
                </a:solidFill>
              </a:rPr>
              <a:t>May</a:t>
            </a:r>
            <a:r>
              <a:rPr lang="ru-RU" dirty="0"/>
              <a:t> — может, возможно. В вопросительных предложениях предполагает более вежливую форму вопроса или просьбы.</a:t>
            </a:r>
          </a:p>
          <a:p>
            <a:pPr algn="l"/>
            <a:r>
              <a:rPr lang="ru-RU" b="1" dirty="0" err="1">
                <a:solidFill>
                  <a:srgbClr val="C00000"/>
                </a:solidFill>
              </a:rPr>
              <a:t>May</a:t>
            </a:r>
            <a:r>
              <a:rPr lang="ru-RU" dirty="0"/>
              <a:t> I </a:t>
            </a:r>
            <a:r>
              <a:rPr lang="ru-RU" b="1" dirty="0" err="1">
                <a:solidFill>
                  <a:srgbClr val="C00000"/>
                </a:solidFill>
              </a:rPr>
              <a:t>see</a:t>
            </a:r>
            <a:r>
              <a:rPr lang="ru-RU" dirty="0"/>
              <a:t> a </a:t>
            </a:r>
            <a:r>
              <a:rPr lang="ru-RU" dirty="0" err="1"/>
              <a:t>headmaster</a:t>
            </a:r>
            <a:r>
              <a:rPr lang="ru-RU" dirty="0"/>
              <a:t>? — </a:t>
            </a:r>
            <a:r>
              <a:rPr lang="ru-RU" b="1" dirty="0"/>
              <a:t>Могу ли</a:t>
            </a:r>
            <a:r>
              <a:rPr lang="ru-RU" dirty="0"/>
              <a:t> я </a:t>
            </a:r>
            <a:r>
              <a:rPr lang="ru-RU" b="1" dirty="0"/>
              <a:t>увидеть</a:t>
            </a:r>
            <a:r>
              <a:rPr lang="ru-RU" dirty="0"/>
              <a:t> директора?</a:t>
            </a:r>
            <a:endParaRPr lang="en-US" dirty="0"/>
          </a:p>
          <a:p>
            <a:pPr algn="l"/>
            <a:r>
              <a:rPr lang="ru-RU" dirty="0"/>
              <a:t/>
            </a:r>
            <a:br>
              <a:rPr lang="ru-RU" dirty="0"/>
            </a:br>
            <a:r>
              <a:rPr lang="ru-RU" dirty="0"/>
              <a:t>I </a:t>
            </a:r>
            <a:r>
              <a:rPr lang="ru-RU" dirty="0" err="1"/>
              <a:t>was</a:t>
            </a:r>
            <a:r>
              <a:rPr lang="ru-RU" dirty="0"/>
              <a:t> </a:t>
            </a:r>
            <a:r>
              <a:rPr lang="ru-RU" dirty="0" err="1"/>
              <a:t>really</a:t>
            </a:r>
            <a:r>
              <a:rPr lang="ru-RU" dirty="0"/>
              <a:t> </a:t>
            </a:r>
            <a:r>
              <a:rPr lang="ru-RU" dirty="0" err="1"/>
              <a:t>worried</a:t>
            </a:r>
            <a:r>
              <a:rPr lang="ru-RU" dirty="0"/>
              <a:t> </a:t>
            </a:r>
            <a:r>
              <a:rPr lang="ru-RU" dirty="0" err="1"/>
              <a:t>that</a:t>
            </a:r>
            <a:r>
              <a:rPr lang="ru-RU" dirty="0"/>
              <a:t> </a:t>
            </a:r>
            <a:r>
              <a:rPr lang="ru-RU" dirty="0" err="1"/>
              <a:t>you</a:t>
            </a:r>
            <a:r>
              <a:rPr lang="ru-RU" dirty="0"/>
              <a:t> </a:t>
            </a:r>
            <a:r>
              <a:rPr lang="ru-RU" b="1" dirty="0" err="1">
                <a:solidFill>
                  <a:srgbClr val="C00000"/>
                </a:solidFill>
              </a:rPr>
              <a:t>may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get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hurt</a:t>
            </a:r>
            <a:r>
              <a:rPr lang="ru-RU" dirty="0"/>
              <a:t>. — Я очень волновалась, что ты </a:t>
            </a:r>
            <a:r>
              <a:rPr lang="ru-RU" b="1" dirty="0">
                <a:solidFill>
                  <a:srgbClr val="C00000"/>
                </a:solidFill>
              </a:rPr>
              <a:t>мог пострадать</a:t>
            </a:r>
            <a:r>
              <a:rPr lang="ru-RU" dirty="0">
                <a:solidFill>
                  <a:srgbClr val="C00000"/>
                </a:solidFill>
              </a:rPr>
              <a:t>.</a:t>
            </a:r>
            <a:endParaRPr lang="en-US" dirty="0">
              <a:solidFill>
                <a:srgbClr val="C00000"/>
              </a:solidFill>
            </a:endParaRPr>
          </a:p>
          <a:p>
            <a:endParaRPr lang="en-US" dirty="0"/>
          </a:p>
          <a:p>
            <a:r>
              <a:rPr lang="en-US" dirty="0">
                <a:solidFill>
                  <a:srgbClr val="C00000"/>
                </a:solidFill>
              </a:rPr>
              <a:t>Might</a:t>
            </a:r>
            <a:r>
              <a:rPr lang="en-US" dirty="0"/>
              <a:t> — </a:t>
            </a:r>
            <a:r>
              <a:rPr lang="ru-RU" dirty="0"/>
              <a:t>синоним </a:t>
            </a:r>
            <a:r>
              <a:rPr lang="en-US" dirty="0">
                <a:solidFill>
                  <a:srgbClr val="C00000"/>
                </a:solidFill>
              </a:rPr>
              <a:t>may</a:t>
            </a:r>
            <a:r>
              <a:rPr lang="en-US" dirty="0"/>
              <a:t> </a:t>
            </a:r>
            <a:r>
              <a:rPr lang="ru-RU" dirty="0"/>
              <a:t>в значении «</a:t>
            </a:r>
            <a:r>
              <a:rPr lang="ru-RU" dirty="0">
                <a:solidFill>
                  <a:srgbClr val="C00000"/>
                </a:solidFill>
              </a:rPr>
              <a:t>возможно</a:t>
            </a:r>
            <a:r>
              <a:rPr lang="ru-RU" dirty="0"/>
              <a:t>».</a:t>
            </a:r>
          </a:p>
          <a:p>
            <a:pPr algn="l"/>
            <a:r>
              <a:rPr lang="en-US" dirty="0"/>
              <a:t>He </a:t>
            </a:r>
            <a:r>
              <a:rPr lang="en-US" b="1" dirty="0">
                <a:solidFill>
                  <a:srgbClr val="C00000"/>
                </a:solidFill>
              </a:rPr>
              <a:t>might be</a:t>
            </a:r>
            <a:r>
              <a:rPr lang="en-US" dirty="0"/>
              <a:t> busy yesterday, that’s why he didn’t call you. — </a:t>
            </a:r>
            <a:r>
              <a:rPr lang="ru-RU" b="1" dirty="0">
                <a:solidFill>
                  <a:srgbClr val="C00000"/>
                </a:solidFill>
              </a:rPr>
              <a:t>Возможно</a:t>
            </a:r>
            <a:r>
              <a:rPr lang="ru-RU" dirty="0"/>
              <a:t>, он </a:t>
            </a:r>
            <a:r>
              <a:rPr lang="ru-RU" b="1" dirty="0">
                <a:solidFill>
                  <a:srgbClr val="C00000"/>
                </a:solidFill>
              </a:rPr>
              <a:t>был</a:t>
            </a:r>
            <a:r>
              <a:rPr lang="ru-RU" dirty="0"/>
              <a:t> занят вчера, поэтому не позвонил тебе.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9656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CCC7A83-8F1A-4864-BEDF-C2BFBE1B79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53631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515838E-67B7-4D22-86EE-4AE8BFBAD3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3383" y="1211509"/>
            <a:ext cx="10559562" cy="5244245"/>
          </a:xfrm>
        </p:spPr>
        <p:txBody>
          <a:bodyPr>
            <a:noAutofit/>
          </a:bodyPr>
          <a:lstStyle/>
          <a:p>
            <a:r>
              <a:rPr lang="ru-RU" sz="3200" dirty="0"/>
              <a:t>Модальный глагол </a:t>
            </a:r>
            <a:r>
              <a:rPr lang="ru-RU" sz="3200" dirty="0" err="1">
                <a:solidFill>
                  <a:srgbClr val="FF0000"/>
                </a:solidFill>
              </a:rPr>
              <a:t>may</a:t>
            </a:r>
            <a:r>
              <a:rPr lang="ru-RU" sz="3200" dirty="0"/>
              <a:t> больше используется для настоящего времени, а </a:t>
            </a:r>
            <a:r>
              <a:rPr lang="ru-RU" sz="3200" dirty="0" err="1">
                <a:solidFill>
                  <a:srgbClr val="FF0000"/>
                </a:solidFill>
              </a:rPr>
              <a:t>might</a:t>
            </a:r>
            <a:r>
              <a:rPr lang="ru-RU" sz="3200" dirty="0"/>
              <a:t> – в прошедшем времени.</a:t>
            </a:r>
          </a:p>
          <a:p>
            <a:endParaRPr lang="ru-RU" sz="3200" dirty="0"/>
          </a:p>
          <a:p>
            <a:r>
              <a:rPr lang="ru-RU" sz="3200" dirty="0"/>
              <a:t>Глагол </a:t>
            </a:r>
            <a:r>
              <a:rPr lang="ru-RU" sz="3200" dirty="0" err="1">
                <a:solidFill>
                  <a:srgbClr val="FF0000"/>
                </a:solidFill>
              </a:rPr>
              <a:t>may</a:t>
            </a:r>
            <a:r>
              <a:rPr lang="ru-RU" sz="3200" dirty="0"/>
              <a:t> выражает больше уверенности, возможности, чем </a:t>
            </a:r>
            <a:r>
              <a:rPr lang="ru-RU" sz="3200" dirty="0" err="1">
                <a:solidFill>
                  <a:srgbClr val="FF0000"/>
                </a:solidFill>
              </a:rPr>
              <a:t>might</a:t>
            </a:r>
            <a:r>
              <a:rPr lang="ru-RU" sz="3200" dirty="0"/>
              <a:t>, которое можно перевести как «маловероятно».</a:t>
            </a:r>
          </a:p>
          <a:p>
            <a:endParaRPr lang="ru-RU" sz="3200" dirty="0"/>
          </a:p>
          <a:p>
            <a:r>
              <a:rPr lang="ru-RU" sz="3200" dirty="0" err="1">
                <a:solidFill>
                  <a:srgbClr val="FF0000"/>
                </a:solidFill>
              </a:rPr>
              <a:t>Might</a:t>
            </a:r>
            <a:r>
              <a:rPr lang="ru-RU" sz="3200" dirty="0">
                <a:solidFill>
                  <a:srgbClr val="FF0000"/>
                </a:solidFill>
              </a:rPr>
              <a:t> + </a:t>
            </a:r>
            <a:r>
              <a:rPr lang="ru-RU" sz="3200" dirty="0" err="1">
                <a:solidFill>
                  <a:srgbClr val="FF0000"/>
                </a:solidFill>
              </a:rPr>
              <a:t>not</a:t>
            </a:r>
            <a:r>
              <a:rPr lang="ru-RU" sz="3200" dirty="0">
                <a:solidFill>
                  <a:srgbClr val="FF0000"/>
                </a:solidFill>
              </a:rPr>
              <a:t> </a:t>
            </a:r>
            <a:r>
              <a:rPr lang="ru-RU" sz="3200" dirty="0"/>
              <a:t>можно сократить как </a:t>
            </a:r>
            <a:r>
              <a:rPr lang="ru-RU" sz="3200" dirty="0" err="1">
                <a:solidFill>
                  <a:srgbClr val="FF0000"/>
                </a:solidFill>
              </a:rPr>
              <a:t>mightn’t</a:t>
            </a:r>
            <a:r>
              <a:rPr lang="ru-RU" sz="3200" dirty="0"/>
              <a:t>, глагол </a:t>
            </a:r>
            <a:r>
              <a:rPr lang="ru-RU" sz="3200" dirty="0" err="1">
                <a:solidFill>
                  <a:srgbClr val="FF0000"/>
                </a:solidFill>
              </a:rPr>
              <a:t>may</a:t>
            </a:r>
            <a:r>
              <a:rPr lang="ru-RU" sz="3200" dirty="0">
                <a:solidFill>
                  <a:srgbClr val="FF0000"/>
                </a:solidFill>
              </a:rPr>
              <a:t> + </a:t>
            </a:r>
            <a:r>
              <a:rPr lang="ru-RU" sz="3200" dirty="0" err="1">
                <a:solidFill>
                  <a:srgbClr val="FF0000"/>
                </a:solidFill>
              </a:rPr>
              <a:t>not</a:t>
            </a:r>
            <a:r>
              <a:rPr lang="ru-RU" sz="3200" dirty="0">
                <a:solidFill>
                  <a:srgbClr val="FF0000"/>
                </a:solidFill>
              </a:rPr>
              <a:t> </a:t>
            </a:r>
            <a:r>
              <a:rPr lang="ru-RU" sz="3200" dirty="0"/>
              <a:t>сократить нельзя.</a:t>
            </a:r>
          </a:p>
        </p:txBody>
      </p:sp>
    </p:spTree>
    <p:extLst>
      <p:ext uri="{BB962C8B-B14F-4D97-AF65-F5344CB8AC3E}">
        <p14:creationId xmlns:p14="http://schemas.microsoft.com/office/powerpoint/2010/main" val="21848407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CCC7A83-8F1A-4864-BEDF-C2BFBE1B79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53631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515838E-67B7-4D22-86EE-4AE8BFBAD3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7492" y="2260357"/>
            <a:ext cx="9796969" cy="4597643"/>
          </a:xfrm>
        </p:spPr>
        <p:txBody>
          <a:bodyPr>
            <a:noAutofit/>
          </a:bodyPr>
          <a:lstStyle/>
          <a:p>
            <a:r>
              <a:rPr lang="ru-RU" sz="6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Модальные глаголы и их эквиваленты</a:t>
            </a: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5546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CCC7A83-8F1A-4864-BEDF-C2BFBE1B79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53631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515838E-67B7-4D22-86EE-4AE8BFBAD3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165" y="2081947"/>
            <a:ext cx="10559562" cy="5244245"/>
          </a:xfrm>
        </p:spPr>
        <p:txBody>
          <a:bodyPr>
            <a:noAutofit/>
          </a:bodyPr>
          <a:lstStyle/>
          <a:p>
            <a:r>
              <a:rPr lang="en-US" sz="5400" dirty="0">
                <a:solidFill>
                  <a:srgbClr val="C00000"/>
                </a:solidFill>
              </a:rPr>
              <a:t>Must = to have to do something </a:t>
            </a:r>
          </a:p>
          <a:p>
            <a:r>
              <a:rPr lang="en-US" sz="5400" dirty="0">
                <a:solidFill>
                  <a:srgbClr val="C00000"/>
                </a:solidFill>
              </a:rPr>
              <a:t>May = to be allowed to do something</a:t>
            </a:r>
          </a:p>
          <a:p>
            <a:r>
              <a:rPr lang="en-US" sz="5400" dirty="0">
                <a:solidFill>
                  <a:srgbClr val="C00000"/>
                </a:solidFill>
              </a:rPr>
              <a:t>Can = to be able to do something</a:t>
            </a:r>
            <a:endParaRPr lang="ru-RU" sz="5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3701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CCC7A83-8F1A-4864-BEDF-C2BFBE1B79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53631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515838E-67B7-4D22-86EE-4AE8BFBAD3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837" y="1809386"/>
            <a:ext cx="10559562" cy="5244245"/>
          </a:xfrm>
        </p:spPr>
        <p:txBody>
          <a:bodyPr>
            <a:noAutofit/>
          </a:bodyPr>
          <a:lstStyle/>
          <a:p>
            <a:r>
              <a:rPr lang="ru-RU" sz="3200" dirty="0"/>
              <a:t>Для того, чтобы сказать «не могу», «может» и т.д., в английском языке помимо модального глагола </a:t>
            </a:r>
            <a:r>
              <a:rPr lang="en-US" sz="3200" dirty="0">
                <a:solidFill>
                  <a:srgbClr val="C00000"/>
                </a:solidFill>
              </a:rPr>
              <a:t>can</a:t>
            </a:r>
            <a:r>
              <a:rPr lang="en-US" sz="3200" dirty="0"/>
              <a:t> </a:t>
            </a:r>
            <a:r>
              <a:rPr lang="ru-RU" sz="3200" dirty="0"/>
              <a:t>используется конструкция </a:t>
            </a:r>
            <a:r>
              <a:rPr lang="en-US" sz="3200" dirty="0">
                <a:solidFill>
                  <a:srgbClr val="C00000"/>
                </a:solidFill>
              </a:rPr>
              <a:t>to be able to </a:t>
            </a:r>
            <a:r>
              <a:rPr lang="ru-RU" sz="3200" dirty="0"/>
              <a:t>(быть в состоянии сделать что-нибудь). Ее можно использовать в настоящем, прошедшем и будущем временах</a:t>
            </a:r>
            <a:r>
              <a:rPr lang="en-US" sz="3200" dirty="0"/>
              <a:t>:</a:t>
            </a:r>
            <a:endParaRPr lang="ru-RU" sz="3200" dirty="0"/>
          </a:p>
          <a:p>
            <a:r>
              <a:rPr lang="en-US" sz="3200" dirty="0">
                <a:solidFill>
                  <a:srgbClr val="C00000"/>
                </a:solidFill>
              </a:rPr>
              <a:t>John is able to help you.</a:t>
            </a:r>
          </a:p>
          <a:p>
            <a:r>
              <a:rPr lang="en-US" sz="3200" dirty="0">
                <a:solidFill>
                  <a:srgbClr val="C00000"/>
                </a:solidFill>
              </a:rPr>
              <a:t>Jane was not able to arrive at six.</a:t>
            </a:r>
          </a:p>
          <a:p>
            <a:r>
              <a:rPr lang="en-US" sz="3200" dirty="0">
                <a:solidFill>
                  <a:srgbClr val="C00000"/>
                </a:solidFill>
              </a:rPr>
              <a:t>Will you able to answer this question?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3545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CCC7A83-8F1A-4864-BEDF-C2BFBE1B79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53631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515838E-67B7-4D22-86EE-4AE8BFBAD3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837" y="1809386"/>
            <a:ext cx="10559562" cy="5244245"/>
          </a:xfrm>
        </p:spPr>
        <p:txBody>
          <a:bodyPr>
            <a:noAutofit/>
          </a:bodyPr>
          <a:lstStyle/>
          <a:p>
            <a:r>
              <a:rPr lang="ru-RU" sz="3200" dirty="0"/>
              <a:t>Формы будущего времени у глагола </a:t>
            </a:r>
            <a:r>
              <a:rPr lang="en-US" sz="3200" dirty="0">
                <a:solidFill>
                  <a:srgbClr val="C00000"/>
                </a:solidFill>
              </a:rPr>
              <a:t>can</a:t>
            </a:r>
            <a:r>
              <a:rPr lang="en-US" sz="3200" dirty="0"/>
              <a:t> </a:t>
            </a:r>
            <a:r>
              <a:rPr lang="ru-RU" sz="3200" dirty="0"/>
              <a:t>нет. Если необходимо сказать, что кто-то сможет что-то сделать в будущем используется только оборот </a:t>
            </a:r>
            <a:r>
              <a:rPr lang="en-US" sz="3200" dirty="0">
                <a:solidFill>
                  <a:srgbClr val="C00000"/>
                </a:solidFill>
              </a:rPr>
              <a:t>to be able to:</a:t>
            </a:r>
          </a:p>
          <a:p>
            <a:r>
              <a:rPr lang="en-US" sz="3200" dirty="0">
                <a:solidFill>
                  <a:srgbClr val="C00000"/>
                </a:solidFill>
              </a:rPr>
              <a:t>Soon I will be able to drive a car.</a:t>
            </a:r>
          </a:p>
          <a:p>
            <a:r>
              <a:rPr lang="en-US" sz="3200" dirty="0">
                <a:solidFill>
                  <a:srgbClr val="C00000"/>
                </a:solidFill>
              </a:rPr>
              <a:t>Next summer we will be able to go to the sea.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7055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CCC7A83-8F1A-4864-BEDF-C2BFBE1B79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53631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515838E-67B7-4D22-86EE-4AE8BFBAD3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798" y="982909"/>
            <a:ext cx="10559562" cy="5244245"/>
          </a:xfrm>
        </p:spPr>
        <p:txBody>
          <a:bodyPr>
            <a:noAutofit/>
          </a:bodyPr>
          <a:lstStyle/>
          <a:p>
            <a:r>
              <a:rPr lang="ru-RU" sz="3200" dirty="0"/>
              <a:t>Если мы говорим о конкретной ситуации в прошлом (сумел, смог), глагол </a:t>
            </a:r>
            <a:r>
              <a:rPr lang="en-US" sz="3200" dirty="0">
                <a:solidFill>
                  <a:srgbClr val="C00000"/>
                </a:solidFill>
              </a:rPr>
              <a:t>could</a:t>
            </a:r>
            <a:r>
              <a:rPr lang="en-US" sz="3200" dirty="0"/>
              <a:t> </a:t>
            </a:r>
            <a:r>
              <a:rPr lang="ru-RU" sz="3200" dirty="0"/>
              <a:t>не используется. В этих случаях следует употреблять оборот </a:t>
            </a:r>
            <a:r>
              <a:rPr lang="en-US" sz="3200" dirty="0">
                <a:solidFill>
                  <a:srgbClr val="C00000"/>
                </a:solidFill>
              </a:rPr>
              <a:t>to be able to</a:t>
            </a:r>
            <a:r>
              <a:rPr lang="en-US" sz="3200" dirty="0"/>
              <a:t>. </a:t>
            </a:r>
            <a:r>
              <a:rPr lang="ru-RU" sz="3200" dirty="0"/>
              <a:t>Сравни два примера</a:t>
            </a:r>
            <a:r>
              <a:rPr lang="en-US" sz="3200" dirty="0"/>
              <a:t>:</a:t>
            </a:r>
          </a:p>
          <a:p>
            <a:r>
              <a:rPr lang="en-US" sz="3200" dirty="0">
                <a:solidFill>
                  <a:srgbClr val="C00000"/>
                </a:solidFill>
              </a:rPr>
              <a:t>Jeff was a very good chess player. He could win any game.</a:t>
            </a:r>
          </a:p>
          <a:p>
            <a:r>
              <a:rPr lang="en-US" sz="3200" dirty="0">
                <a:solidFill>
                  <a:srgbClr val="C00000"/>
                </a:solidFill>
              </a:rPr>
              <a:t>Jeff didn't feel well yesterday but was able to win the game.</a:t>
            </a:r>
          </a:p>
          <a:p>
            <a:r>
              <a:rPr lang="ru-RU" sz="3200" dirty="0"/>
              <a:t>При этом отрицательная форма </a:t>
            </a:r>
            <a:r>
              <a:rPr lang="en-US" sz="3200" dirty="0"/>
              <a:t>couldn’t </a:t>
            </a:r>
            <a:r>
              <a:rPr lang="ru-RU" sz="3200" dirty="0"/>
              <a:t>используется в обоих случаях. </a:t>
            </a:r>
          </a:p>
          <a:p>
            <a:r>
              <a:rPr lang="en-US" sz="3200" dirty="0">
                <a:solidFill>
                  <a:srgbClr val="C00000"/>
                </a:solidFill>
              </a:rPr>
              <a:t>Sue couldn't visit us because she was ill.</a:t>
            </a:r>
          </a:p>
          <a:p>
            <a:r>
              <a:rPr lang="en-US" sz="3200" dirty="0">
                <a:solidFill>
                  <a:srgbClr val="C00000"/>
                </a:solidFill>
              </a:rPr>
              <a:t>Sue couldn’t sing when she was younger.</a:t>
            </a:r>
          </a:p>
        </p:txBody>
      </p:sp>
    </p:spTree>
    <p:extLst>
      <p:ext uri="{BB962C8B-B14F-4D97-AF65-F5344CB8AC3E}">
        <p14:creationId xmlns:p14="http://schemas.microsoft.com/office/powerpoint/2010/main" val="64135242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606</TotalTime>
  <Words>1303</Words>
  <Application>Microsoft Office PowerPoint</Application>
  <PresentationFormat>Произвольный</PresentationFormat>
  <Paragraphs>139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Modal verbs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Pronouns</dc:title>
  <dc:creator>Admin</dc:creator>
  <cp:lastModifiedBy>125</cp:lastModifiedBy>
  <cp:revision>40</cp:revision>
  <dcterms:created xsi:type="dcterms:W3CDTF">2023-02-25T14:19:42Z</dcterms:created>
  <dcterms:modified xsi:type="dcterms:W3CDTF">2026-09-14T08:27:32Z</dcterms:modified>
</cp:coreProperties>
</file>