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3"/>
  </p:sldMasterIdLst>
  <p:notesMasterIdLst>
    <p:notesMasterId r:id="rId43"/>
  </p:notesMasterIdLst>
  <p:sldIdLst>
    <p:sldId id="308" r:id="rId4"/>
    <p:sldId id="309" r:id="rId5"/>
    <p:sldId id="258" r:id="rId6"/>
    <p:sldId id="291" r:id="rId7"/>
    <p:sldId id="269" r:id="rId8"/>
    <p:sldId id="268" r:id="rId9"/>
    <p:sldId id="297" r:id="rId10"/>
    <p:sldId id="310" r:id="rId11"/>
    <p:sldId id="293" r:id="rId12"/>
    <p:sldId id="311" r:id="rId13"/>
    <p:sldId id="292" r:id="rId14"/>
    <p:sldId id="294" r:id="rId15"/>
    <p:sldId id="295" r:id="rId16"/>
    <p:sldId id="312" r:id="rId17"/>
    <p:sldId id="279" r:id="rId18"/>
    <p:sldId id="296" r:id="rId19"/>
    <p:sldId id="301" r:id="rId20"/>
    <p:sldId id="304" r:id="rId21"/>
    <p:sldId id="298" r:id="rId22"/>
    <p:sldId id="299" r:id="rId23"/>
    <p:sldId id="300" r:id="rId24"/>
    <p:sldId id="302" r:id="rId25"/>
    <p:sldId id="305" r:id="rId26"/>
    <p:sldId id="287" r:id="rId27"/>
    <p:sldId id="313" r:id="rId28"/>
    <p:sldId id="286" r:id="rId29"/>
    <p:sldId id="262" r:id="rId30"/>
    <p:sldId id="281" r:id="rId31"/>
    <p:sldId id="306" r:id="rId32"/>
    <p:sldId id="314" r:id="rId33"/>
    <p:sldId id="315" r:id="rId34"/>
    <p:sldId id="316" r:id="rId35"/>
    <p:sldId id="317" r:id="rId36"/>
    <p:sldId id="318" r:id="rId37"/>
    <p:sldId id="319" r:id="rId38"/>
    <p:sldId id="320" r:id="rId39"/>
    <p:sldId id="321" r:id="rId40"/>
    <p:sldId id="322" r:id="rId41"/>
    <p:sldId id="323" r:id="rId4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00"/>
    <a:srgbClr val="339966"/>
    <a:srgbClr val="7099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85" autoAdjust="0"/>
    <p:restoredTop sz="94660"/>
  </p:normalViewPr>
  <p:slideViewPr>
    <p:cSldViewPr>
      <p:cViewPr varScale="1">
        <p:scale>
          <a:sx n="69" d="100"/>
          <a:sy n="69" d="100"/>
        </p:scale>
        <p:origin x="1422"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DE1E9F-2DE2-4D91-9B5E-EAEF97B1B8E7}" type="datetimeFigureOut">
              <a:rPr lang="ru-RU" smtClean="0"/>
              <a:pPr/>
              <a:t>27.04.2020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E63F3B-8953-49C0-94C0-56F8B5104FC3}"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9E63F3B-8953-49C0-94C0-56F8B5104FC3}" type="slidenum">
              <a:rPr lang="ru-RU" smtClean="0"/>
              <a:pPr/>
              <a:t>5</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9E63F3B-8953-49C0-94C0-56F8B5104FC3}" type="slidenum">
              <a:rPr lang="ru-RU" smtClean="0"/>
              <a:pPr/>
              <a:t>17</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9E63F3B-8953-49C0-94C0-56F8B5104FC3}" type="slidenum">
              <a:rPr lang="ru-RU" smtClean="0"/>
              <a:pPr/>
              <a:t>28</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87CC50D-AA06-4D96-B35E-DC49B32F0F1D}" type="slidenum">
              <a:rPr lang="ru-RU" smtClean="0"/>
              <a:pPr/>
              <a:t>30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Picture 11" descr="Copia de 120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 name="1 Título"/>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3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
        <p:nvSpPr>
          <p:cNvPr id="8" name="WordArt 78"/>
          <p:cNvSpPr>
            <a:spLocks noChangeArrowheads="1" noChangeShapeType="1" noTextEdit="1"/>
          </p:cNvSpPr>
          <p:nvPr/>
        </p:nvSpPr>
        <p:spPr bwMode="auto">
          <a:xfrm>
            <a:off x="1785938" y="3643313"/>
            <a:ext cx="5214937" cy="433387"/>
          </a:xfrm>
          <a:prstGeom prst="rect">
            <a:avLst/>
          </a:prstGeom>
        </p:spPr>
        <p:txBody>
          <a:bodyPr wrap="none" fromWordArt="1">
            <a:prstTxWarp prst="textPlain">
              <a:avLst>
                <a:gd name="adj" fmla="val 50000"/>
              </a:avLst>
            </a:prstTxWarp>
          </a:bodyPr>
          <a:lstStyle/>
          <a:p>
            <a:pPr algn="ctr"/>
            <a:r>
              <a:rPr lang="es-ES" sz="3600" kern="10" dirty="0">
                <a:ln w="9525">
                  <a:solidFill>
                    <a:srgbClr val="FF6600"/>
                  </a:solidFill>
                  <a:round/>
                  <a:headEnd/>
                  <a:tailEnd/>
                </a:ln>
                <a:gradFill rotWithShape="1">
                  <a:gsLst>
                    <a:gs pos="0">
                      <a:srgbClr val="FF9900"/>
                    </a:gs>
                    <a:gs pos="100000">
                      <a:srgbClr val="FFFF00"/>
                    </a:gs>
                  </a:gsLst>
                  <a:path path="rect">
                    <a:fillToRect l="50000" t="50000" r="50000" b="50000"/>
                  </a:path>
                </a:gradFill>
                <a:effectLst>
                  <a:outerShdw dist="35921" dir="2700000" algn="ctr" rotWithShape="0">
                    <a:srgbClr val="990000"/>
                  </a:outerShdw>
                </a:effectLst>
                <a:latin typeface="Gill Sans MT Condensed"/>
              </a:rPr>
              <a:t>Presentación</a:t>
            </a:r>
          </a:p>
        </p:txBody>
      </p:sp>
    </p:spTree>
  </p:cSld>
  <p:clrMapOvr>
    <a:masterClrMapping/>
  </p:clrMapOvr>
  <p:transition spd="med" advClick="0" advTm="8000">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scene3d>
              <a:camera prst="orthographicFront"/>
              <a:lightRig rig="glow" dir="tl">
                <a:rot lat="0" lon="0" rev="5400000"/>
              </a:lightRig>
            </a:scene3d>
            <a:sp3d contourW="12700">
              <a:bevelT w="25400" h="25400"/>
              <a:contourClr>
                <a:schemeClr val="accent6">
                  <a:shade val="73000"/>
                </a:schemeClr>
              </a:contourClr>
            </a:sp3d>
          </a:bodyPr>
          <a:lstStyle>
            <a:lvl1pPr>
              <a:defRPr sz="3600" b="1" cap="none" spc="0">
                <a:ln w="11430">
                  <a:solidFill>
                    <a:sysClr val="windowText" lastClr="000000"/>
                  </a:solidFill>
                </a:ln>
                <a:solidFill>
                  <a:srgbClr val="FF9900"/>
                </a:solidFill>
                <a:effectLst>
                  <a:outerShdw blurRad="80000" dist="40000" dir="5040000" algn="tl">
                    <a:srgbClr val="000000">
                      <a:alpha val="30000"/>
                    </a:srgbClr>
                  </a:outerShdw>
                </a:effectLst>
                <a:latin typeface="Arial Black" pitchFamily="34" charset="0"/>
              </a:defRPr>
            </a:lvl1pPr>
          </a:lstStyle>
          <a:p>
            <a:r>
              <a:rPr lang="ru-RU" smtClean="0"/>
              <a:t>Образец заголовка</a:t>
            </a:r>
            <a:endParaRPr lang="ru-RU" dirty="0"/>
          </a:p>
        </p:txBody>
      </p:sp>
      <p:sp>
        <p:nvSpPr>
          <p:cNvPr id="3" name="2 Marcador de contenido"/>
          <p:cNvSpPr>
            <a:spLocks noGrp="1"/>
          </p:cNvSpPr>
          <p:nvPr>
            <p:ph idx="1"/>
          </p:nvPr>
        </p:nvSpPr>
        <p:spPr/>
        <p:txBody>
          <a:bodyPr/>
          <a:lstStyle>
            <a:lvl1pPr>
              <a:defRPr sz="2400">
                <a:latin typeface="Arial" pitchFamily="34" charset="0"/>
                <a:cs typeface="Arial" pitchFamily="34" charset="0"/>
              </a:defRPr>
            </a:lvl1pPr>
            <a:lvl2pPr>
              <a:defRPr sz="2200">
                <a:latin typeface="Arial" pitchFamily="34" charset="0"/>
                <a:cs typeface="Arial" pitchFamily="34" charset="0"/>
              </a:defRPr>
            </a:lvl2pPr>
            <a:lvl3pPr>
              <a:defRPr sz="2100">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dirty="0"/>
          </a:p>
        </p:txBody>
      </p:sp>
      <p:sp>
        <p:nvSpPr>
          <p:cNvPr id="4" name="3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3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smtClean="0"/>
              <a:t>Образец заголовка</a:t>
            </a:r>
            <a:endParaRPr lang="ru-RU"/>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4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ru-RU" smtClean="0"/>
              <a:t>Образец заголовка</a:t>
            </a:r>
            <a:endParaRPr lang="ru-RU"/>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6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8" name="7 Marcador de pie de página"/>
          <p:cNvSpPr>
            <a:spLocks noGrp="1"/>
          </p:cNvSpPr>
          <p:nvPr>
            <p:ph type="ftr" sz="quarter" idx="11"/>
          </p:nvPr>
        </p:nvSpPr>
        <p:spPr/>
        <p:txBody>
          <a:bodyPr/>
          <a:lstStyle/>
          <a:p>
            <a:endParaRPr lang="ru-RU"/>
          </a:p>
        </p:txBody>
      </p:sp>
      <p:sp>
        <p:nvSpPr>
          <p:cNvPr id="9" name="8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smtClean="0"/>
              <a:t>Образец заголовка</a:t>
            </a:r>
            <a:endParaRPr lang="ru-RU"/>
          </a:p>
        </p:txBody>
      </p:sp>
      <p:sp>
        <p:nvSpPr>
          <p:cNvPr id="3" name="2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4" name="3 Marcador de pie de página"/>
          <p:cNvSpPr>
            <a:spLocks noGrp="1"/>
          </p:cNvSpPr>
          <p:nvPr>
            <p:ph type="ftr" sz="quarter" idx="11"/>
          </p:nvPr>
        </p:nvSpPr>
        <p:spPr/>
        <p:txBody>
          <a:bodyPr/>
          <a:lstStyle/>
          <a:p>
            <a:endParaRPr lang="ru-RU"/>
          </a:p>
        </p:txBody>
      </p:sp>
      <p:sp>
        <p:nvSpPr>
          <p:cNvPr id="5" name="4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3" name="2 Marcador de pie de página"/>
          <p:cNvSpPr>
            <a:spLocks noGrp="1"/>
          </p:cNvSpPr>
          <p:nvPr>
            <p:ph type="ftr" sz="quarter" idx="11"/>
          </p:nvPr>
        </p:nvSpPr>
        <p:spPr/>
        <p:txBody>
          <a:bodyPr/>
          <a:lstStyle/>
          <a:p>
            <a:endParaRPr lang="ru-RU"/>
          </a:p>
        </p:txBody>
      </p:sp>
      <p:sp>
        <p:nvSpPr>
          <p:cNvPr id="4" name="3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4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4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smtClean="0"/>
              <a:t>Образец заголовка</a:t>
            </a:r>
            <a:endParaRPr lang="ru-RU"/>
          </a:p>
        </p:txBody>
      </p:sp>
      <p:sp>
        <p:nvSpPr>
          <p:cNvPr id="3" name="2 Marcador de texto vertical"/>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3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3 Marcador de fecha"/>
          <p:cNvSpPr>
            <a:spLocks noGrp="1"/>
          </p:cNvSpPr>
          <p:nvPr>
            <p:ph type="dt" sz="half" idx="10"/>
          </p:nvPr>
        </p:nvSpPr>
        <p:spPr/>
        <p:txBody>
          <a:bodyPr/>
          <a:lstStyle/>
          <a:p>
            <a:fld id="{0A1BBD4B-A6F5-4663-840B-CCCAE13BB34B}" type="datetimeFigureOut">
              <a:rPr lang="ru-RU" smtClean="0"/>
              <a:pPr/>
              <a:t>27.04.2020</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048E8289-DF32-47B1-B248-3BACED20BF38}" type="slidenum">
              <a:rPr lang="ru-RU" smtClean="0"/>
              <a:pPr/>
              <a:t>‹#›</a:t>
            </a:fld>
            <a:endParaRPr lang="ru-RU"/>
          </a:p>
        </p:txBody>
      </p:sp>
    </p:spTree>
  </p:cSld>
  <p:clrMapOvr>
    <a:masterClrMapping/>
  </p:clrMapOvr>
  <p:transition spd="med" advClick="0" advTm="8000">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81000"/>
            <a:ext cx="8229600" cy="13716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981200"/>
            <a:ext cx="40386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9812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648200" y="41148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4"/>
          <p:cNvSpPr>
            <a:spLocks noGrp="1" noChangeArrowheads="1"/>
          </p:cNvSpPr>
          <p:nvPr>
            <p:ph type="dt" sz="half" idx="10"/>
          </p:nvPr>
        </p:nvSpPr>
        <p:spPr>
          <a:ln/>
        </p:spPr>
        <p:txBody>
          <a:bodyPr/>
          <a:lstStyle>
            <a:lvl1pPr>
              <a:defRPr/>
            </a:lvl1pPr>
          </a:lstStyle>
          <a:p>
            <a:pPr>
              <a:defRPr/>
            </a:pPr>
            <a:endParaRPr lang="ru-RU"/>
          </a:p>
        </p:txBody>
      </p:sp>
      <p:sp>
        <p:nvSpPr>
          <p:cNvPr id="7" name="Rectangle 5"/>
          <p:cNvSpPr>
            <a:spLocks noGrp="1" noChangeArrowheads="1"/>
          </p:cNvSpPr>
          <p:nvPr>
            <p:ph type="ftr" sz="quarter" idx="11"/>
          </p:nvPr>
        </p:nvSpPr>
        <p:spPr>
          <a:ln/>
        </p:spPr>
        <p:txBody>
          <a:bodyPr/>
          <a:lstStyle>
            <a:lvl1pPr>
              <a:defRPr/>
            </a:lvl1pPr>
          </a:lstStyle>
          <a:p>
            <a:pPr>
              <a:defRPr/>
            </a:pPr>
            <a:endParaRPr lang="ru-RU"/>
          </a:p>
        </p:txBody>
      </p:sp>
      <p:sp>
        <p:nvSpPr>
          <p:cNvPr id="8" name="Rectangle 6"/>
          <p:cNvSpPr>
            <a:spLocks noGrp="1" noChangeArrowheads="1"/>
          </p:cNvSpPr>
          <p:nvPr>
            <p:ph type="sldNum" sz="quarter" idx="12"/>
          </p:nvPr>
        </p:nvSpPr>
        <p:spPr>
          <a:ln/>
        </p:spPr>
        <p:txBody>
          <a:bodyPr/>
          <a:lstStyle>
            <a:lvl1pPr>
              <a:defRPr/>
            </a:lvl1pPr>
          </a:lstStyle>
          <a:p>
            <a:pPr>
              <a:defRPr/>
            </a:pPr>
            <a:fld id="{21EFE044-2B4B-49B5-B29F-5D029AD23CB6}"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381000"/>
            <a:ext cx="8229600" cy="5715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51EFB539-43F8-47E2-9301-76965217BA8A}"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12" descr="Imagen1"/>
          <p:cNvPicPr>
            <a:picLocks noChangeAspect="1" noChangeArrowheads="1"/>
          </p:cNvPicPr>
          <p:nvPr/>
        </p:nvPicPr>
        <p:blipFill>
          <a:blip r:embed="rId15" cstate="print">
            <a:lum contrast="6000"/>
          </a:blip>
          <a:srcRect/>
          <a:stretch>
            <a:fillRect/>
          </a:stretch>
        </p:blipFill>
        <p:spPr bwMode="auto">
          <a:xfrm>
            <a:off x="0" y="0"/>
            <a:ext cx="9144000" cy="6858000"/>
          </a:xfrm>
          <a:prstGeom prst="rect">
            <a:avLst/>
          </a:prstGeom>
          <a:noFill/>
          <a:ln w="9525">
            <a:noFill/>
            <a:miter lim="800000"/>
            <a:headEnd/>
            <a:tailEnd/>
          </a:ln>
        </p:spPr>
      </p:pic>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Haga clic para modificar el estilo de título del patrón</a:t>
            </a:r>
            <a:endParaRPr lang="ru-RU" dirty="0"/>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Haga clic para modificar el estilo de texto del patrón</a:t>
            </a:r>
          </a:p>
          <a:p>
            <a:pPr lvl="1"/>
            <a:r>
              <a:rPr lang="ru-RU" smtClean="0"/>
              <a:t>Segundo nivel</a:t>
            </a:r>
          </a:p>
          <a:p>
            <a:pPr lvl="2"/>
            <a:r>
              <a:rPr lang="ru-RU" smtClean="0"/>
              <a:t>Tercer nivel</a:t>
            </a:r>
          </a:p>
          <a:p>
            <a:pPr lvl="3"/>
            <a:r>
              <a:rPr lang="ru-RU" smtClean="0"/>
              <a:t>Cuarto nivel</a:t>
            </a:r>
          </a:p>
          <a:p>
            <a:pPr lvl="4"/>
            <a:r>
              <a:rPr lang="ru-RU" smtClean="0"/>
              <a:t>Quinto nivel</a:t>
            </a:r>
            <a:endParaRPr lang="ru-RU" dirty="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1BBD4B-A6F5-4663-840B-CCCAE13BB34B}" type="datetimeFigureOut">
              <a:rPr lang="ru-RU" smtClean="0"/>
              <a:pPr/>
              <a:t>27.04.2020</a:t>
            </a:fld>
            <a:endParaRPr lang="ru-RU"/>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8E8289-DF32-47B1-B248-3BACED20BF3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Lst>
  <p:transition spd="med" advClick="0" advTm="8000">
    <p:strips dir="ru"/>
  </p:transition>
  <p:txStyles>
    <p:titleStyle>
      <a:lvl1pPr algn="ctr" defTabSz="914400" rtl="0" eaLnBrk="1" latinLnBrk="0" hangingPunct="1">
        <a:spcBef>
          <a:spcPct val="0"/>
        </a:spcBef>
        <a:buNone/>
        <a:defRPr sz="4400" kern="1200">
          <a:solidFill>
            <a:srgbClr val="FF6600"/>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jpeg"/><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hyperlink" Target="http://search.photo.qip.ru/?query=+%D0%BA%D0%B0%D1%82%D0%B0%D1%81%D1%82%D1%80%D0%BE%D1%84%D1%8B.%D1%87%D0%B5%D1%80%D0%BD%D0%BE%D0%B1%D1%8B%D0%BB%D1%8C&amp;i=1&amp;pg=15&amp;a=1&amp;cl=7&amp;g=0&amp;l=1"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jpeg"/><Relationship Id="rId1" Type="http://schemas.openxmlformats.org/officeDocument/2006/relationships/slideLayout" Target="../slideLayouts/slideLayout4.xml"/><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40.jpeg"/><Relationship Id="rId4" Type="http://schemas.openxmlformats.org/officeDocument/2006/relationships/image" Target="../media/image39.jpeg"/></Relationships>
</file>

<file path=ppt/slides/_rels/slide2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pn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45.jpeg"/></Relationships>
</file>

<file path=ppt/slides/_rels/slide3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7" Type="http://schemas.openxmlformats.org/officeDocument/2006/relationships/image" Target="../media/image56.pn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hyperlink" Target="http://www.rian.ru/photolents/20080425/105928573_2.html"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jpeg"/><Relationship Id="rId7" Type="http://schemas.openxmlformats.org/officeDocument/2006/relationships/image" Target="../media/image60.png"/><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image" Target="../media/image59.png"/><Relationship Id="rId5" Type="http://schemas.openxmlformats.org/officeDocument/2006/relationships/image" Target="../media/image58.emf"/><Relationship Id="rId4" Type="http://schemas.openxmlformats.org/officeDocument/2006/relationships/oleObject" Target="../embeddings/oleObject1.bin"/><Relationship Id="rId9" Type="http://schemas.openxmlformats.org/officeDocument/2006/relationships/image" Target="../media/image62.png"/></Relationships>
</file>

<file path=ppt/slides/_rels/slide3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yandex.ru/images/search?text=%D1%88%D0%B0%D0%B1%D0%BB%D0%BE%D0%BD" TargetMode="External"/><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hyperlink" Target="https://www.ntv.ru/cards/3061/" TargetMode="External"/><Relationship Id="rId4" Type="http://schemas.openxmlformats.org/officeDocument/2006/relationships/hyperlink" Target="https://www.pravmir.ru/38-kadrov-v-pamyat-o-chernobylskoj-katastrof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Сергей\че1.jpg"/>
          <p:cNvPicPr>
            <a:picLocks noChangeAspect="1" noChangeArrowheads="1"/>
          </p:cNvPicPr>
          <p:nvPr/>
        </p:nvPicPr>
        <p:blipFill>
          <a:blip r:embed="rId2" cstate="print"/>
          <a:srcRect/>
          <a:stretch>
            <a:fillRect/>
          </a:stretch>
        </p:blipFill>
        <p:spPr bwMode="auto">
          <a:xfrm>
            <a:off x="-972616" y="-603448"/>
            <a:ext cx="11201400" cy="8001000"/>
          </a:xfrm>
          <a:prstGeom prst="rect">
            <a:avLst/>
          </a:prstGeom>
          <a:noFill/>
        </p:spPr>
      </p:pic>
      <p:sp>
        <p:nvSpPr>
          <p:cNvPr id="2" name="Заголовок 1"/>
          <p:cNvSpPr>
            <a:spLocks noGrp="1"/>
          </p:cNvSpPr>
          <p:nvPr>
            <p:ph type="ctrTitle"/>
          </p:nvPr>
        </p:nvSpPr>
        <p:spPr>
          <a:xfrm>
            <a:off x="-468560" y="-747464"/>
            <a:ext cx="10225136" cy="2808312"/>
          </a:xfrm>
        </p:spPr>
        <p:txBody>
          <a:bodyPr/>
          <a:lstStyle/>
          <a:p>
            <a:r>
              <a:rPr lang="ru-RU" b="1" dirty="0" smtClean="0">
                <a:solidFill>
                  <a:srgbClr val="C00000"/>
                </a:solidFill>
                <a:latin typeface="Arial Black" pitchFamily="34" charset="0"/>
              </a:rPr>
              <a:t>«Атомная трагедия 20 века»</a:t>
            </a:r>
            <a:endParaRPr lang="ru-RU" b="1" dirty="0">
              <a:solidFill>
                <a:srgbClr val="C00000"/>
              </a:solidFill>
              <a:latin typeface="Arial Black" pitchFamily="34" charset="0"/>
            </a:endParaRPr>
          </a:p>
        </p:txBody>
      </p:sp>
      <p:sp>
        <p:nvSpPr>
          <p:cNvPr id="3" name="Подзаголовок 2"/>
          <p:cNvSpPr>
            <a:spLocks noGrp="1"/>
          </p:cNvSpPr>
          <p:nvPr>
            <p:ph type="subTitle" idx="1"/>
          </p:nvPr>
        </p:nvSpPr>
        <p:spPr>
          <a:xfrm>
            <a:off x="1371600" y="764704"/>
            <a:ext cx="6400800" cy="2232248"/>
          </a:xfrm>
        </p:spPr>
        <p:txBody>
          <a:bodyPr/>
          <a:lstStyle/>
          <a:p>
            <a:r>
              <a:rPr lang="ru-RU" b="1" dirty="0" smtClean="0">
                <a:solidFill>
                  <a:schemeClr val="accent6">
                    <a:lumMod val="75000"/>
                  </a:schemeClr>
                </a:solidFill>
              </a:rPr>
              <a:t>Память о Чернобыле</a:t>
            </a:r>
            <a:endParaRPr lang="ru-RU" b="1" dirty="0">
              <a:solidFill>
                <a:schemeClr val="accent6">
                  <a:lumMod val="75000"/>
                </a:schemeClr>
              </a:solidFill>
            </a:endParaRPr>
          </a:p>
        </p:txBody>
      </p:sp>
    </p:spTree>
  </p:cSld>
  <p:clrMapOvr>
    <a:masterClrMapping/>
  </p:clrMapOvr>
  <p:transition spd="med" advClick="0" advTm="8000">
    <p:strips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C:\Users\Сергей\чер1.jpg"/>
          <p:cNvPicPr>
            <a:picLocks noGrp="1" noChangeAspect="1" noChangeArrowheads="1"/>
          </p:cNvPicPr>
          <p:nvPr>
            <p:ph idx="1"/>
          </p:nvPr>
        </p:nvPicPr>
        <p:blipFill>
          <a:blip r:embed="rId2" cstate="print"/>
          <a:srcRect/>
          <a:stretch>
            <a:fillRect/>
          </a:stretch>
        </p:blipFill>
        <p:spPr bwMode="auto">
          <a:xfrm>
            <a:off x="0" y="0"/>
            <a:ext cx="9143999" cy="6858000"/>
          </a:xfrm>
          <a:prstGeom prst="rect">
            <a:avLst/>
          </a:prstGeom>
          <a:noFill/>
        </p:spPr>
      </p:pic>
    </p:spTree>
  </p:cSld>
  <p:clrMapOvr>
    <a:masterClrMapping/>
  </p:clrMapOvr>
  <p:transition spd="med" advClick="0" advTm="8000">
    <p:strips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3" name="Содержимое 2"/>
          <p:cNvSpPr>
            <a:spLocks noGrp="1"/>
          </p:cNvSpPr>
          <p:nvPr>
            <p:ph sz="half" idx="1"/>
          </p:nvPr>
        </p:nvSpPr>
        <p:spPr>
          <a:xfrm>
            <a:off x="0" y="1285860"/>
            <a:ext cx="4643438" cy="4071966"/>
          </a:xfrm>
        </p:spPr>
        <p:txBody>
          <a:bodyPr>
            <a:normAutofit fontScale="92500"/>
          </a:bodyPr>
          <a:lstStyle/>
          <a:p>
            <a:pPr>
              <a:buNone/>
            </a:pPr>
            <a:r>
              <a:rPr lang="ru-RU" dirty="0" smtClean="0"/>
              <a:t>    </a:t>
            </a:r>
            <a:r>
              <a:rPr lang="ru-RU" dirty="0" smtClean="0">
                <a:solidFill>
                  <a:schemeClr val="accent6">
                    <a:lumMod val="50000"/>
                  </a:schemeClr>
                </a:solidFill>
                <a:latin typeface="Times New Roman" pitchFamily="18" charset="0"/>
                <a:cs typeface="Times New Roman" pitchFamily="18" charset="0"/>
              </a:rPr>
              <a:t>Большинство людей думают о катастрофе в Чернобыле как о событии, ушедшем в историю, однако эта катастрофа продолжает оказывать опустошающее воздействие на жизнь населения России, Украины, </a:t>
            </a:r>
            <a:br>
              <a:rPr lang="ru-RU" dirty="0" smtClean="0">
                <a:solidFill>
                  <a:schemeClr val="accent6">
                    <a:lumMod val="50000"/>
                  </a:schemeClr>
                </a:solidFill>
                <a:latin typeface="Times New Roman" pitchFamily="18" charset="0"/>
                <a:cs typeface="Times New Roman" pitchFamily="18" charset="0"/>
              </a:rPr>
            </a:br>
            <a:r>
              <a:rPr lang="ru-RU" dirty="0" smtClean="0">
                <a:solidFill>
                  <a:schemeClr val="accent6">
                    <a:lumMod val="50000"/>
                  </a:schemeClr>
                </a:solidFill>
                <a:latin typeface="Times New Roman" pitchFamily="18" charset="0"/>
                <a:cs typeface="Times New Roman" pitchFamily="18" charset="0"/>
              </a:rPr>
              <a:t>Белоруссии и всего мира.</a:t>
            </a:r>
            <a:endParaRPr lang="ru-RU" dirty="0">
              <a:solidFill>
                <a:schemeClr val="accent6">
                  <a:lumMod val="50000"/>
                </a:schemeClr>
              </a:solidFill>
              <a:latin typeface="Times New Roman" pitchFamily="18" charset="0"/>
              <a:cs typeface="Times New Roman" pitchFamily="18" charset="0"/>
            </a:endParaRPr>
          </a:p>
        </p:txBody>
      </p:sp>
      <p:pic>
        <p:nvPicPr>
          <p:cNvPr id="7" name="Рисунок 3" descr="34_chernobyl.jpg"/>
          <p:cNvPicPr>
            <a:picLocks noChangeAspect="1"/>
          </p:cNvPicPr>
          <p:nvPr/>
        </p:nvPicPr>
        <p:blipFill>
          <a:blip r:embed="rId3" cstate="print"/>
          <a:srcRect/>
          <a:stretch>
            <a:fillRect/>
          </a:stretch>
        </p:blipFill>
        <p:spPr bwMode="auto">
          <a:xfrm>
            <a:off x="4429124" y="1214422"/>
            <a:ext cx="4572000" cy="4264025"/>
          </a:xfrm>
          <a:prstGeom prst="rect">
            <a:avLst/>
          </a:prstGeom>
          <a:noFill/>
          <a:ln w="9525">
            <a:noFill/>
            <a:miter lim="800000"/>
            <a:headEnd/>
            <a:tailEnd/>
          </a:ln>
        </p:spPr>
      </p:pic>
    </p:spTree>
  </p:cSld>
  <p:clrMapOvr>
    <a:masterClrMapping/>
  </p:clrMapOvr>
  <p:transition spd="med" advClick="0" advTm="8000">
    <p:strips dir="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5" name="Picture 2"/>
          <p:cNvPicPr>
            <a:picLocks noChangeAspect="1" noChangeArrowheads="1"/>
          </p:cNvPicPr>
          <p:nvPr/>
        </p:nvPicPr>
        <p:blipFill>
          <a:blip r:embed="rId3" cstate="email"/>
          <a:srcRect t="20548"/>
          <a:stretch>
            <a:fillRect/>
          </a:stretch>
        </p:blipFill>
        <p:spPr bwMode="auto">
          <a:xfrm>
            <a:off x="0" y="3573016"/>
            <a:ext cx="4500594" cy="3000420"/>
          </a:xfrm>
          <a:prstGeom prst="rect">
            <a:avLst/>
          </a:prstGeom>
          <a:noFill/>
          <a:ln w="9525">
            <a:noFill/>
            <a:miter lim="800000"/>
            <a:headEnd/>
            <a:tailEnd/>
          </a:ln>
        </p:spPr>
      </p:pic>
      <p:sp>
        <p:nvSpPr>
          <p:cNvPr id="6" name="Прямоугольник 5"/>
          <p:cNvSpPr/>
          <p:nvPr/>
        </p:nvSpPr>
        <p:spPr>
          <a:xfrm>
            <a:off x="4572000" y="1214422"/>
            <a:ext cx="4572000" cy="3416320"/>
          </a:xfrm>
          <a:prstGeom prst="rect">
            <a:avLst/>
          </a:prstGeom>
        </p:spPr>
        <p:txBody>
          <a:bodyPr wrap="square">
            <a:spAutoFit/>
          </a:bodyPr>
          <a:lstStyle/>
          <a:p>
            <a:r>
              <a:rPr lang="ru-RU" sz="2400" dirty="0" smtClean="0">
                <a:solidFill>
                  <a:schemeClr val="accent6">
                    <a:lumMod val="50000"/>
                  </a:schemeClr>
                </a:solidFill>
                <a:latin typeface="Times New Roman" pitchFamily="18" charset="0"/>
                <a:cs typeface="Times New Roman" pitchFamily="18" charset="0"/>
              </a:rPr>
              <a:t>Чернобыль — небольшой город, расположенный на берегу Киевского водохранилища, между реками Уж и Припять,   город,                   утопающий в зелени лесов. </a:t>
            </a:r>
          </a:p>
          <a:p>
            <a:r>
              <a:rPr lang="ru-RU" sz="2400" dirty="0" smtClean="0">
                <a:solidFill>
                  <a:schemeClr val="accent6">
                    <a:lumMod val="50000"/>
                  </a:schemeClr>
                </a:solidFill>
                <a:latin typeface="Times New Roman" pitchFamily="18" charset="0"/>
                <a:cs typeface="Times New Roman" pitchFamily="18" charset="0"/>
              </a:rPr>
              <a:t> Это был город-сад! Красивые бульвары и много зелени сделали его приятным местом отдыха.</a:t>
            </a:r>
            <a:endParaRPr lang="ru-RU" sz="2400" dirty="0">
              <a:solidFill>
                <a:schemeClr val="accent6">
                  <a:lumMod val="50000"/>
                </a:schemeClr>
              </a:solidFill>
              <a:latin typeface="Times New Roman" pitchFamily="18" charset="0"/>
              <a:cs typeface="Times New Roman" pitchFamily="18" charset="0"/>
            </a:endParaRPr>
          </a:p>
        </p:txBody>
      </p:sp>
      <p:sp>
        <p:nvSpPr>
          <p:cNvPr id="7" name="Прямоугольник 6"/>
          <p:cNvSpPr/>
          <p:nvPr/>
        </p:nvSpPr>
        <p:spPr>
          <a:xfrm>
            <a:off x="2928926" y="71414"/>
            <a:ext cx="3571900" cy="923330"/>
          </a:xfrm>
          <a:prstGeom prst="rect">
            <a:avLst/>
          </a:prstGeom>
          <a:noFill/>
          <a:ln>
            <a:noFill/>
          </a:ln>
        </p:spPr>
        <p:txBody>
          <a:bodyPr wrap="square" lIns="91440" tIns="45720" rIns="91440" bIns="45720">
            <a:spAutoFit/>
          </a:bodyPr>
          <a:lstStyle/>
          <a:p>
            <a:pPr algn="ctr"/>
            <a:r>
              <a:rPr lang="ru-RU"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История</a:t>
            </a:r>
            <a:endParaRPr lang="ru-RU"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8" name="Содержимое 7" descr="2cd2bd7036f23e75862cf29b01e10051.jpg"/>
          <p:cNvPicPr>
            <a:picLocks noChangeAspect="1"/>
          </p:cNvPicPr>
          <p:nvPr/>
        </p:nvPicPr>
        <p:blipFill>
          <a:blip r:embed="rId4" cstate="print"/>
          <a:stretch>
            <a:fillRect/>
          </a:stretch>
        </p:blipFill>
        <p:spPr>
          <a:xfrm>
            <a:off x="0" y="959696"/>
            <a:ext cx="4500562" cy="2612180"/>
          </a:xfrm>
          <a:prstGeom prst="rect">
            <a:avLst/>
          </a:prstGeom>
        </p:spPr>
      </p:pic>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par>
                          <p:cTn id="8" fill="hold">
                            <p:stCondLst>
                              <p:cond delay="2000"/>
                            </p:stCondLst>
                            <p:childTnLst>
                              <p:par>
                                <p:cTn id="9" presetID="4"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ox(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Сергей\фон2.jpg"/>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500034" y="0"/>
            <a:ext cx="8229600" cy="857232"/>
          </a:xfrm>
        </p:spPr>
        <p:txBody>
          <a:bodyPr>
            <a:normAutofit/>
          </a:bodyPr>
          <a:lstStyle/>
          <a:p>
            <a:r>
              <a:rPr lang="ru-RU" sz="3600" b="1" u="sng" dirty="0" smtClean="0">
                <a:solidFill>
                  <a:schemeClr val="accent2">
                    <a:lumMod val="50000"/>
                  </a:schemeClr>
                </a:solidFill>
                <a:effectLst>
                  <a:outerShdw blurRad="38100" dist="38100" dir="2700000" algn="tl">
                    <a:srgbClr val="000000">
                      <a:alpha val="43137"/>
                    </a:srgbClr>
                  </a:outerShdw>
                </a:effectLst>
              </a:rPr>
              <a:t>Рождение</a:t>
            </a:r>
            <a:endParaRPr lang="ru-RU" sz="3600" b="1" u="sng" dirty="0">
              <a:solidFill>
                <a:schemeClr val="accent2">
                  <a:lumMod val="50000"/>
                </a:schemeClr>
              </a:solidFill>
              <a:effectLst>
                <a:outerShdw blurRad="38100" dist="38100" dir="2700000" algn="tl">
                  <a:srgbClr val="000000">
                    <a:alpha val="43137"/>
                  </a:srgbClr>
                </a:outerShdw>
              </a:effectLst>
            </a:endParaRPr>
          </a:p>
        </p:txBody>
      </p:sp>
      <p:sp>
        <p:nvSpPr>
          <p:cNvPr id="3" name="Содержимое 2"/>
          <p:cNvSpPr>
            <a:spLocks noGrp="1"/>
          </p:cNvSpPr>
          <p:nvPr>
            <p:ph sz="half" idx="1"/>
          </p:nvPr>
        </p:nvSpPr>
        <p:spPr>
          <a:xfrm>
            <a:off x="0" y="1357298"/>
            <a:ext cx="4286248" cy="2500330"/>
          </a:xfrm>
        </p:spPr>
        <p:txBody>
          <a:bodyPr/>
          <a:lstStyle/>
          <a:p>
            <a:pPr>
              <a:buNone/>
            </a:pPr>
            <a:r>
              <a:rPr lang="ru-RU" dirty="0" smtClean="0"/>
              <a:t>	</a:t>
            </a:r>
            <a:r>
              <a:rPr lang="ru-RU" sz="2400" dirty="0" smtClean="0">
                <a:solidFill>
                  <a:schemeClr val="accent6">
                    <a:lumMod val="50000"/>
                  </a:schemeClr>
                </a:solidFill>
                <a:latin typeface="Times New Roman" pitchFamily="18" charset="0"/>
                <a:cs typeface="Times New Roman" pitchFamily="18" charset="0"/>
              </a:rPr>
              <a:t>4 февраля 1970 года была основана Чернобыльская АЭС и Припять — город-спутник. Последующие несколько лет параллельно строились город и станция.</a:t>
            </a:r>
            <a:endParaRPr lang="ru-RU" sz="2400" dirty="0">
              <a:solidFill>
                <a:schemeClr val="accent6">
                  <a:lumMod val="50000"/>
                </a:schemeClr>
              </a:solidFill>
              <a:latin typeface="Times New Roman" pitchFamily="18" charset="0"/>
              <a:cs typeface="Times New Roman" pitchFamily="18" charset="0"/>
            </a:endParaRPr>
          </a:p>
        </p:txBody>
      </p:sp>
      <p:pic>
        <p:nvPicPr>
          <p:cNvPr id="11" name="Содержимое 10" descr="135.jpg"/>
          <p:cNvPicPr>
            <a:picLocks noGrp="1" noChangeAspect="1"/>
          </p:cNvPicPr>
          <p:nvPr>
            <p:ph sz="half" idx="2"/>
          </p:nvPr>
        </p:nvPicPr>
        <p:blipFill>
          <a:blip r:embed="rId4" cstate="print"/>
          <a:stretch>
            <a:fillRect/>
          </a:stretch>
        </p:blipFill>
        <p:spPr>
          <a:xfrm>
            <a:off x="4303138" y="928671"/>
            <a:ext cx="4840862" cy="3286148"/>
          </a:xfrm>
        </p:spPr>
      </p:pic>
      <p:sp>
        <p:nvSpPr>
          <p:cNvPr id="6" name="TextBox 5"/>
          <p:cNvSpPr txBox="1"/>
          <p:nvPr/>
        </p:nvSpPr>
        <p:spPr>
          <a:xfrm>
            <a:off x="142876" y="4286256"/>
            <a:ext cx="8786842" cy="2308324"/>
          </a:xfrm>
          <a:prstGeom prst="rect">
            <a:avLst/>
          </a:prstGeom>
          <a:noFill/>
        </p:spPr>
        <p:txBody>
          <a:bodyPr wrap="square" rtlCol="0">
            <a:spAutoFit/>
          </a:bodyPr>
          <a:lstStyle/>
          <a:p>
            <a:pPr algn="just"/>
            <a:r>
              <a:rPr lang="ru-RU" sz="2400" dirty="0" smtClean="0">
                <a:solidFill>
                  <a:schemeClr val="accent6">
                    <a:lumMod val="50000"/>
                  </a:schemeClr>
                </a:solidFill>
                <a:latin typeface="Times New Roman" pitchFamily="18" charset="0"/>
                <a:cs typeface="Times New Roman" pitchFamily="18" charset="0"/>
              </a:rPr>
              <a:t>1-ый и 2-ой энергоблоки были построены в 1970—1977 годах, </a:t>
            </a:r>
          </a:p>
          <a:p>
            <a:pPr algn="just"/>
            <a:r>
              <a:rPr lang="ru-RU" sz="2400" dirty="0" smtClean="0">
                <a:solidFill>
                  <a:schemeClr val="accent6">
                    <a:lumMod val="50000"/>
                  </a:schemeClr>
                </a:solidFill>
                <a:latin typeface="Times New Roman" pitchFamily="18" charset="0"/>
                <a:cs typeface="Times New Roman" pitchFamily="18" charset="0"/>
              </a:rPr>
              <a:t>3-ий и 4-ый  - к концу 1983 года. </a:t>
            </a:r>
          </a:p>
          <a:p>
            <a:pPr algn="just"/>
            <a:r>
              <a:rPr lang="ru-RU" sz="2400" dirty="0" smtClean="0">
                <a:solidFill>
                  <a:schemeClr val="accent6">
                    <a:lumMod val="50000"/>
                  </a:schemeClr>
                </a:solidFill>
                <a:latin typeface="Times New Roman" pitchFamily="18" charset="0"/>
                <a:cs typeface="Times New Roman" pitchFamily="18" charset="0"/>
              </a:rPr>
              <a:t>В 1981 году начато строительство третьей очереди — 5-го и 6-го энергоблоков с такими же реакторами.</a:t>
            </a:r>
          </a:p>
          <a:p>
            <a:pPr algn="just"/>
            <a:r>
              <a:rPr lang="ru-RU" sz="2400" dirty="0" smtClean="0">
                <a:solidFill>
                  <a:schemeClr val="accent6">
                    <a:lumMod val="50000"/>
                  </a:schemeClr>
                </a:solidFill>
                <a:latin typeface="Times New Roman" pitchFamily="18" charset="0"/>
                <a:cs typeface="Times New Roman" pitchFamily="18" charset="0"/>
              </a:rPr>
              <a:t>После аварии строительство этих энергоблоков  было остановлено.</a:t>
            </a:r>
          </a:p>
        </p:txBody>
      </p:sp>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0" y="0"/>
            <a:ext cx="9144000" cy="1143000"/>
          </a:xfrm>
        </p:spPr>
        <p:txBody>
          <a:bodyPr>
            <a:noAutofit/>
          </a:bodyPr>
          <a:lstStyle/>
          <a:p>
            <a:r>
              <a:rPr lang="ru-RU" sz="3600" b="1" u="sng" dirty="0" smtClean="0">
                <a:solidFill>
                  <a:schemeClr val="accent2">
                    <a:lumMod val="50000"/>
                  </a:schemeClr>
                </a:solidFill>
                <a:effectLst>
                  <a:outerShdw blurRad="38100" dist="38100" dir="2700000" algn="tl">
                    <a:srgbClr val="000000">
                      <a:alpha val="43137"/>
                    </a:srgbClr>
                  </a:outerShdw>
                </a:effectLst>
              </a:rPr>
              <a:t>Зачем была построена Чернобыльская АЭС</a:t>
            </a:r>
            <a:r>
              <a:rPr lang="en-US" sz="3600" b="1" u="sng" dirty="0" smtClean="0">
                <a:solidFill>
                  <a:schemeClr val="accent2">
                    <a:lumMod val="50000"/>
                  </a:schemeClr>
                </a:solidFill>
                <a:effectLst>
                  <a:outerShdw blurRad="38100" dist="38100" dir="2700000" algn="tl">
                    <a:srgbClr val="000000">
                      <a:alpha val="43137"/>
                    </a:srgbClr>
                  </a:outerShdw>
                </a:effectLst>
              </a:rPr>
              <a:t>?</a:t>
            </a:r>
            <a:endParaRPr lang="ru-RU" sz="3600" b="1" u="sng" dirty="0">
              <a:solidFill>
                <a:schemeClr val="accent2">
                  <a:lumMod val="50000"/>
                </a:schemeClr>
              </a:solidFill>
              <a:effectLst>
                <a:outerShdw blurRad="38100" dist="38100" dir="2700000" algn="tl">
                  <a:srgbClr val="000000">
                    <a:alpha val="43137"/>
                  </a:srgbClr>
                </a:outerShdw>
              </a:effectLst>
            </a:endParaRPr>
          </a:p>
        </p:txBody>
      </p:sp>
      <p:sp>
        <p:nvSpPr>
          <p:cNvPr id="3" name="Содержимое 2"/>
          <p:cNvSpPr>
            <a:spLocks noGrp="1"/>
          </p:cNvSpPr>
          <p:nvPr>
            <p:ph sz="half" idx="1"/>
          </p:nvPr>
        </p:nvSpPr>
        <p:spPr>
          <a:xfrm>
            <a:off x="0" y="1214422"/>
            <a:ext cx="5572132" cy="3286148"/>
          </a:xfrm>
        </p:spPr>
        <p:txBody>
          <a:bodyPr>
            <a:normAutofit/>
          </a:bodyPr>
          <a:lstStyle/>
          <a:p>
            <a:pPr>
              <a:buNone/>
            </a:pPr>
            <a:r>
              <a:rPr lang="ru-RU" sz="2400" dirty="0" smtClean="0">
                <a:solidFill>
                  <a:schemeClr val="accent6">
                    <a:lumMod val="50000"/>
                  </a:schemeClr>
                </a:solidFill>
                <a:latin typeface="Times New Roman" pitchFamily="18" charset="0"/>
                <a:cs typeface="Times New Roman" pitchFamily="18" charset="0"/>
              </a:rPr>
              <a:t>         АЭС была создана для обеспечения электроэнергией гигантской антенны,  построенной для обнаружения запусков межконтинентальных баллистических ракет.</a:t>
            </a:r>
          </a:p>
          <a:p>
            <a:pPr>
              <a:buNone/>
            </a:pPr>
            <a:r>
              <a:rPr lang="ru-RU" sz="2400" dirty="0" smtClean="0">
                <a:solidFill>
                  <a:schemeClr val="accent6">
                    <a:lumMod val="50000"/>
                  </a:schemeClr>
                </a:solidFill>
                <a:latin typeface="Times New Roman" pitchFamily="18" charset="0"/>
                <a:cs typeface="Times New Roman" pitchFamily="18" charset="0"/>
              </a:rPr>
              <a:t>         Также АЭС обеспечивала 17% всей территории Украины.</a:t>
            </a:r>
          </a:p>
          <a:p>
            <a:endParaRPr lang="ru-RU" dirty="0"/>
          </a:p>
        </p:txBody>
      </p:sp>
      <p:pic>
        <p:nvPicPr>
          <p:cNvPr id="5" name="Содержимое 4" descr="12586668.jpg"/>
          <p:cNvPicPr>
            <a:picLocks noGrp="1" noChangeAspect="1"/>
          </p:cNvPicPr>
          <p:nvPr>
            <p:ph sz="half" idx="2"/>
          </p:nvPr>
        </p:nvPicPr>
        <p:blipFill>
          <a:blip r:embed="rId3" cstate="print"/>
          <a:srcRect l="10392" t="14875"/>
          <a:stretch>
            <a:fillRect/>
          </a:stretch>
        </p:blipFill>
        <p:spPr>
          <a:xfrm>
            <a:off x="5508103" y="1340768"/>
            <a:ext cx="3674925" cy="2664296"/>
          </a:xfrm>
        </p:spPr>
      </p:pic>
      <p:pic>
        <p:nvPicPr>
          <p:cNvPr id="7" name="Рисунок 6" descr="postradavshie_pri_avarii_na_chernobylskoy_aes_territorii_sootvetstvuyut_normam_radiatsionnoy_bezopasnosti_thumb_fed_show.jpg"/>
          <p:cNvPicPr>
            <a:picLocks noChangeAspect="1"/>
          </p:cNvPicPr>
          <p:nvPr/>
        </p:nvPicPr>
        <p:blipFill>
          <a:blip r:embed="rId4" cstate="print"/>
          <a:srcRect t="15532" b="15532"/>
          <a:stretch>
            <a:fillRect/>
          </a:stretch>
        </p:blipFill>
        <p:spPr>
          <a:xfrm>
            <a:off x="1643042" y="4286256"/>
            <a:ext cx="5699991" cy="2357454"/>
          </a:xfrm>
          <a:prstGeom prst="rect">
            <a:avLst/>
          </a:prstGeom>
        </p:spPr>
      </p:pic>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par>
                          <p:cTn id="8" fill="hold">
                            <p:stCondLst>
                              <p:cond delay="2000"/>
                            </p:stCondLst>
                            <p:childTnLst>
                              <p:par>
                                <p:cTn id="9" presetID="4"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5" name="Прямоугольник 4"/>
          <p:cNvSpPr/>
          <p:nvPr/>
        </p:nvSpPr>
        <p:spPr>
          <a:xfrm>
            <a:off x="642910" y="214290"/>
            <a:ext cx="7643866" cy="2677656"/>
          </a:xfrm>
          <a:prstGeom prst="rect">
            <a:avLst/>
          </a:prstGeom>
        </p:spPr>
        <p:txBody>
          <a:bodyPr wrap="square">
            <a:spAutoFit/>
          </a:bodyPr>
          <a:lstStyle/>
          <a:p>
            <a:r>
              <a:rPr lang="ru-RU" sz="2400" dirty="0" smtClean="0">
                <a:solidFill>
                  <a:schemeClr val="accent6">
                    <a:lumMod val="50000"/>
                  </a:schemeClr>
                </a:solidFill>
                <a:latin typeface="Times New Roman" pitchFamily="18" charset="0"/>
                <a:cs typeface="Times New Roman" pitchFamily="18" charset="0"/>
              </a:rPr>
              <a:t>25 апреля 1986 года на 4-ом энергоблоке Чернобыльской атомной электростанции планировался как не совсем обычный. Предполагалось остановить реактор на планово-предупредительный ремонт. Перед остановкой были запланированы испытания одного из турбогенераторов в режиме выбега с нагрузкой собственных нужд блока.</a:t>
            </a:r>
            <a:endParaRPr lang="ru-RU" sz="2400" dirty="0">
              <a:solidFill>
                <a:schemeClr val="accent6">
                  <a:lumMod val="50000"/>
                </a:schemeClr>
              </a:solidFill>
              <a:latin typeface="Times New Roman" pitchFamily="18" charset="0"/>
              <a:cs typeface="Times New Roman" pitchFamily="18" charset="0"/>
            </a:endParaRPr>
          </a:p>
        </p:txBody>
      </p:sp>
      <p:pic>
        <p:nvPicPr>
          <p:cNvPr id="6" name="Рисунок 2" descr="-god-nazad-proizoshla-avarija-na-chernobylskoj-aes-foto_19003_s__2.jpg"/>
          <p:cNvPicPr>
            <a:picLocks noChangeAspect="1"/>
          </p:cNvPicPr>
          <p:nvPr/>
        </p:nvPicPr>
        <p:blipFill>
          <a:blip r:embed="rId3" cstate="print"/>
          <a:srcRect/>
          <a:stretch>
            <a:fillRect/>
          </a:stretch>
        </p:blipFill>
        <p:spPr bwMode="auto">
          <a:xfrm>
            <a:off x="4213255" y="3143248"/>
            <a:ext cx="4716463" cy="3143272"/>
          </a:xfrm>
          <a:prstGeom prst="rect">
            <a:avLst/>
          </a:prstGeom>
          <a:noFill/>
          <a:ln w="9525">
            <a:noFill/>
            <a:miter lim="800000"/>
            <a:headEnd/>
            <a:tailEnd/>
          </a:ln>
        </p:spPr>
      </p:pic>
      <p:pic>
        <p:nvPicPr>
          <p:cNvPr id="8" name="Рисунок 4" descr="-god-nazad-proizoshla-avarija-na-chernobylskoj-aes-foto_19003_s__5.jpg"/>
          <p:cNvPicPr>
            <a:picLocks noChangeAspect="1"/>
          </p:cNvPicPr>
          <p:nvPr/>
        </p:nvPicPr>
        <p:blipFill>
          <a:blip r:embed="rId4" cstate="print"/>
          <a:srcRect/>
          <a:stretch>
            <a:fillRect/>
          </a:stretch>
        </p:blipFill>
        <p:spPr bwMode="auto">
          <a:xfrm>
            <a:off x="71406" y="3143248"/>
            <a:ext cx="4214717" cy="3160708"/>
          </a:xfrm>
          <a:prstGeom prst="rect">
            <a:avLst/>
          </a:prstGeom>
          <a:noFill/>
          <a:ln w="9525">
            <a:noFill/>
            <a:miter lim="800000"/>
            <a:headEnd/>
            <a:tailEnd/>
          </a:ln>
        </p:spPr>
      </p:pic>
    </p:spTree>
  </p:cSld>
  <p:clrMapOvr>
    <a:masterClrMapping/>
  </p:clrMapOvr>
  <p:transition spd="med" advClick="0" advTm="8000">
    <p:strips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1266" name="Picture 2" descr="C:\Users\Сергей\чер6.jpg"/>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Click="0" advTm="8000">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5" name="Прямоугольник 4"/>
          <p:cNvSpPr/>
          <p:nvPr/>
        </p:nvSpPr>
        <p:spPr>
          <a:xfrm>
            <a:off x="4286248" y="428604"/>
            <a:ext cx="4429124" cy="4154984"/>
          </a:xfrm>
          <a:prstGeom prst="rect">
            <a:avLst/>
          </a:prstGeom>
        </p:spPr>
        <p:txBody>
          <a:bodyPr wrap="square">
            <a:spAutoFit/>
          </a:bodyPr>
          <a:lstStyle/>
          <a:p>
            <a:r>
              <a:rPr lang="ru-RU" sz="2400" dirty="0" smtClean="0">
                <a:solidFill>
                  <a:schemeClr val="accent6">
                    <a:lumMod val="50000"/>
                  </a:schemeClr>
                </a:solidFill>
                <a:latin typeface="Times New Roman" pitchFamily="18" charset="0"/>
                <a:cs typeface="Times New Roman" pitchFamily="18" charset="0"/>
              </a:rPr>
              <a:t>26 апреля 1986 года </a:t>
            </a:r>
            <a:r>
              <a:rPr lang="en-US" sz="2400" dirty="0" smtClean="0">
                <a:solidFill>
                  <a:schemeClr val="accent6">
                    <a:lumMod val="50000"/>
                  </a:schemeClr>
                </a:solidFill>
                <a:latin typeface="Times New Roman" pitchFamily="18" charset="0"/>
                <a:cs typeface="Times New Roman" pitchFamily="18" charset="0"/>
              </a:rPr>
              <a:t/>
            </a:r>
            <a:br>
              <a:rPr lang="en-US" sz="2400" dirty="0" smtClean="0">
                <a:solidFill>
                  <a:schemeClr val="accent6">
                    <a:lumMod val="50000"/>
                  </a:schemeClr>
                </a:solidFill>
                <a:latin typeface="Times New Roman" pitchFamily="18" charset="0"/>
                <a:cs typeface="Times New Roman" pitchFamily="18" charset="0"/>
              </a:rPr>
            </a:br>
            <a:r>
              <a:rPr lang="ru-RU" sz="2400" dirty="0" smtClean="0">
                <a:solidFill>
                  <a:schemeClr val="accent6">
                    <a:lumMod val="50000"/>
                  </a:schemeClr>
                </a:solidFill>
                <a:latin typeface="Times New Roman" pitchFamily="18" charset="0"/>
                <a:cs typeface="Times New Roman" pitchFamily="18" charset="0"/>
              </a:rPr>
              <a:t>в 1 час 24 минуты </a:t>
            </a:r>
            <a:r>
              <a:rPr lang="en-US" sz="2400" dirty="0" smtClean="0">
                <a:solidFill>
                  <a:schemeClr val="accent6">
                    <a:lumMod val="50000"/>
                  </a:schemeClr>
                </a:solidFill>
                <a:latin typeface="Times New Roman" pitchFamily="18" charset="0"/>
                <a:cs typeface="Times New Roman" pitchFamily="18" charset="0"/>
              </a:rPr>
              <a:t/>
            </a:r>
            <a:br>
              <a:rPr lang="en-US" sz="2400" dirty="0" smtClean="0">
                <a:solidFill>
                  <a:schemeClr val="accent6">
                    <a:lumMod val="50000"/>
                  </a:schemeClr>
                </a:solidFill>
                <a:latin typeface="Times New Roman" pitchFamily="18" charset="0"/>
                <a:cs typeface="Times New Roman" pitchFamily="18" charset="0"/>
              </a:rPr>
            </a:br>
            <a:r>
              <a:rPr lang="ru-RU" sz="2400" dirty="0" smtClean="0">
                <a:solidFill>
                  <a:schemeClr val="accent6">
                    <a:lumMod val="50000"/>
                  </a:schemeClr>
                </a:solidFill>
                <a:latin typeface="Times New Roman" pitchFamily="18" charset="0"/>
                <a:cs typeface="Times New Roman" pitchFamily="18" charset="0"/>
              </a:rPr>
              <a:t>на 4-ом энергоблоке Чернобыльской АЭС раздались последовательно два взрыва, которые возвестили весь мир о свершившейся трагедии уходящего века. </a:t>
            </a:r>
            <a:r>
              <a:rPr lang="en-US" sz="2400" dirty="0" smtClean="0">
                <a:solidFill>
                  <a:schemeClr val="accent6">
                    <a:lumMod val="50000"/>
                  </a:schemeClr>
                </a:solidFill>
                <a:latin typeface="Times New Roman" pitchFamily="18" charset="0"/>
                <a:cs typeface="Times New Roman" pitchFamily="18" charset="0"/>
              </a:rPr>
              <a:t/>
            </a:r>
            <a:br>
              <a:rPr lang="en-US" sz="2400" dirty="0" smtClean="0">
                <a:solidFill>
                  <a:schemeClr val="accent6">
                    <a:lumMod val="50000"/>
                  </a:schemeClr>
                </a:solidFill>
                <a:latin typeface="Times New Roman" pitchFamily="18" charset="0"/>
                <a:cs typeface="Times New Roman" pitchFamily="18" charset="0"/>
              </a:rPr>
            </a:br>
            <a:r>
              <a:rPr lang="ru-RU" sz="2400" dirty="0" smtClean="0">
                <a:solidFill>
                  <a:schemeClr val="accent6">
                    <a:lumMod val="50000"/>
                  </a:schemeClr>
                </a:solidFill>
                <a:latin typeface="Times New Roman" pitchFamily="18" charset="0"/>
                <a:cs typeface="Times New Roman" pitchFamily="18" charset="0"/>
              </a:rPr>
              <a:t>Произошла мощная техногенная катастрофа </a:t>
            </a:r>
            <a:br>
              <a:rPr lang="ru-RU" sz="2400" dirty="0" smtClean="0">
                <a:solidFill>
                  <a:schemeClr val="accent6">
                    <a:lumMod val="50000"/>
                  </a:schemeClr>
                </a:solidFill>
                <a:latin typeface="Times New Roman" pitchFamily="18" charset="0"/>
                <a:cs typeface="Times New Roman" pitchFamily="18" charset="0"/>
              </a:rPr>
            </a:br>
            <a:r>
              <a:rPr lang="ru-RU" sz="2400" dirty="0" smtClean="0">
                <a:solidFill>
                  <a:schemeClr val="accent6">
                    <a:lumMod val="50000"/>
                  </a:schemeClr>
                </a:solidFill>
                <a:latin typeface="Times New Roman" pitchFamily="18" charset="0"/>
                <a:cs typeface="Times New Roman" pitchFamily="18" charset="0"/>
              </a:rPr>
              <a:t>на атомном объекте. </a:t>
            </a:r>
            <a:endParaRPr lang="ru-RU" sz="2400" dirty="0">
              <a:solidFill>
                <a:schemeClr val="accent6">
                  <a:lumMod val="50000"/>
                </a:schemeClr>
              </a:solidFill>
              <a:latin typeface="Times New Roman" pitchFamily="18" charset="0"/>
              <a:cs typeface="Times New Roman" pitchFamily="18" charset="0"/>
            </a:endParaRPr>
          </a:p>
        </p:txBody>
      </p:sp>
      <p:pic>
        <p:nvPicPr>
          <p:cNvPr id="6" name="Рисунок 2" descr="-god-nazad-proizoshla-avarija-na-chernobylskoj-aes-foto_19003_s__3.jpg"/>
          <p:cNvPicPr>
            <a:picLocks noChangeAspect="1"/>
          </p:cNvPicPr>
          <p:nvPr/>
        </p:nvPicPr>
        <p:blipFill>
          <a:blip r:embed="rId3" cstate="print"/>
          <a:srcRect/>
          <a:stretch>
            <a:fillRect/>
          </a:stretch>
        </p:blipFill>
        <p:spPr bwMode="auto">
          <a:xfrm>
            <a:off x="214282" y="214290"/>
            <a:ext cx="3714776" cy="5429288"/>
          </a:xfrm>
          <a:prstGeom prst="rect">
            <a:avLst/>
          </a:prstGeom>
          <a:noFill/>
          <a:ln w="9525">
            <a:noFill/>
            <a:miter lim="800000"/>
            <a:headEnd/>
            <a:tailEnd/>
          </a:ln>
        </p:spPr>
      </p:pic>
      <p:pic>
        <p:nvPicPr>
          <p:cNvPr id="7" name="Picture 3"/>
          <p:cNvPicPr>
            <a:picLocks noChangeAspect="1" noChangeArrowheads="1"/>
          </p:cNvPicPr>
          <p:nvPr/>
        </p:nvPicPr>
        <p:blipFill>
          <a:blip r:embed="rId4" cstate="print"/>
          <a:srcRect/>
          <a:stretch>
            <a:fillRect/>
          </a:stretch>
        </p:blipFill>
        <p:spPr bwMode="auto">
          <a:xfrm>
            <a:off x="214282" y="2133600"/>
            <a:ext cx="3756025" cy="4724400"/>
          </a:xfrm>
          <a:prstGeom prst="rect">
            <a:avLst/>
          </a:prstGeom>
          <a:noFill/>
          <a:ln w="9525">
            <a:noFill/>
            <a:miter lim="800000"/>
            <a:headEnd/>
            <a:tailEnd/>
          </a:ln>
          <a:effectLst/>
        </p:spPr>
      </p:pic>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par>
                          <p:cTn id="8" fill="hold">
                            <p:stCondLst>
                              <p:cond delay="2000"/>
                            </p:stCondLst>
                            <p:childTnLst>
                              <p:par>
                                <p:cTn id="9" presetID="4"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descr="C:\Users\Сергей\чер2.jpg"/>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Click="0" advTm="8000">
    <p:strips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5" name="Рисунок 4"/>
          <p:cNvPicPr/>
          <p:nvPr/>
        </p:nvPicPr>
        <p:blipFill>
          <a:blip r:embed="rId3" cstate="print"/>
          <a:srcRect/>
          <a:stretch>
            <a:fillRect/>
          </a:stretch>
        </p:blipFill>
        <p:spPr bwMode="auto">
          <a:xfrm>
            <a:off x="500034" y="428604"/>
            <a:ext cx="8072493" cy="5929354"/>
          </a:xfrm>
          <a:prstGeom prst="rect">
            <a:avLst/>
          </a:prstGeom>
          <a:noFill/>
          <a:ln w="9525">
            <a:noFill/>
            <a:miter lim="800000"/>
            <a:headEnd/>
            <a:tailEnd/>
          </a:ln>
        </p:spPr>
      </p:pic>
    </p:spTree>
  </p:cSld>
  <p:clrMapOvr>
    <a:masterClrMapping/>
  </p:clrMapOvr>
  <p:transition spd="med" advClick="0" advTm="8000">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5" name="Рисунок 4"/>
          <p:cNvPicPr/>
          <p:nvPr/>
        </p:nvPicPr>
        <p:blipFill>
          <a:blip r:embed="rId3" cstate="print"/>
          <a:srcRect/>
          <a:stretch>
            <a:fillRect/>
          </a:stretch>
        </p:blipFill>
        <p:spPr bwMode="auto">
          <a:xfrm>
            <a:off x="251520" y="332656"/>
            <a:ext cx="8715435" cy="6286544"/>
          </a:xfrm>
          <a:prstGeom prst="rect">
            <a:avLst/>
          </a:prstGeom>
          <a:noFill/>
          <a:ln w="9525">
            <a:noFill/>
            <a:miter lim="800000"/>
            <a:headEnd/>
            <a:tailEnd/>
          </a:ln>
        </p:spPr>
      </p:pic>
      <p:sp>
        <p:nvSpPr>
          <p:cNvPr id="6" name="Rectangle 4"/>
          <p:cNvSpPr>
            <a:spLocks noChangeArrowheads="1"/>
          </p:cNvSpPr>
          <p:nvPr/>
        </p:nvSpPr>
        <p:spPr bwMode="auto">
          <a:xfrm>
            <a:off x="2214578" y="285728"/>
            <a:ext cx="6715140" cy="2677656"/>
          </a:xfrm>
          <a:prstGeom prst="rect">
            <a:avLst/>
          </a:prstGeom>
          <a:noFill/>
          <a:ln w="9525">
            <a:noFill/>
            <a:miter lim="800000"/>
            <a:headEnd/>
            <a:tailEnd/>
          </a:ln>
          <a:effectLst/>
        </p:spPr>
        <p:txBody>
          <a:bodyPr wrap="square">
            <a:spAutoFit/>
          </a:bodyPr>
          <a:lstStyle/>
          <a:p>
            <a:pPr algn="ctr"/>
            <a:r>
              <a:rPr lang="ru-RU" sz="2400" dirty="0">
                <a:solidFill>
                  <a:srgbClr val="FF0000"/>
                </a:solidFill>
                <a:effectLst>
                  <a:outerShdw blurRad="38100" dist="38100" dir="2700000" algn="tl">
                    <a:srgbClr val="FFFFFF"/>
                  </a:outerShdw>
                </a:effectLst>
                <a:latin typeface="Times New Roman" pitchFamily="18" charset="0"/>
              </a:rPr>
              <a:t>Взрывы привели к полному разрушению реактора и его активной зоны, систем охлаждения, а также здания реакторного зала. </a:t>
            </a:r>
          </a:p>
          <a:p>
            <a:pPr algn="ctr"/>
            <a:r>
              <a:rPr lang="ru-RU" sz="2400" dirty="0">
                <a:solidFill>
                  <a:srgbClr val="FF0000"/>
                </a:solidFill>
                <a:effectLst>
                  <a:outerShdw blurRad="38100" dist="38100" dir="2700000" algn="tl">
                    <a:srgbClr val="FFFFFF"/>
                  </a:outerShdw>
                </a:effectLst>
                <a:latin typeface="Times New Roman" pitchFamily="18" charset="0"/>
              </a:rPr>
              <a:t>На крышу машинного зала, на территорию вокруг АЭС были выброшены железобетонные и металлоконструкции, графитовые блоки и их куски.</a:t>
            </a:r>
          </a:p>
        </p:txBody>
      </p:sp>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2000"/>
                                        <p:tgtEl>
                                          <p:spTgt spid="6">
                                            <p:txEl>
                                              <p:pRg st="0" end="0"/>
                                            </p:txEl>
                                          </p:spTgt>
                                        </p:tgtEl>
                                      </p:cBhvr>
                                    </p:animEffect>
                                  </p:childTnLst>
                                </p:cTn>
                              </p:par>
                            </p:childTnLst>
                          </p:cTn>
                        </p:par>
                        <p:par>
                          <p:cTn id="8" fill="hold">
                            <p:stCondLst>
                              <p:cond delay="2000"/>
                            </p:stCondLst>
                            <p:childTnLst>
                              <p:par>
                                <p:cTn id="9" presetID="5"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checkerboard(across)">
                                      <p:cBhvr>
                                        <p:cTn id="11"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Rectangle 2"/>
          <p:cNvSpPr txBox="1">
            <a:spLocks noChangeArrowheads="1"/>
          </p:cNvSpPr>
          <p:nvPr/>
        </p:nvSpPr>
        <p:spPr>
          <a:xfrm>
            <a:off x="4143340" y="1142984"/>
            <a:ext cx="5000660" cy="4608513"/>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t>Из жерла реактора поднимался, </a:t>
            </a:r>
            <a:b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b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t>в несколько сотен метров высотой, столб продуктов горения, мощный поток газовой радиоактивности. </a:t>
            </a:r>
            <a:b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b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t>Из 190 тонн ядерного топлива </a:t>
            </a:r>
            <a:b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b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t>90% попало в атмосферу земли.</a:t>
            </a:r>
            <a:b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br>
            <a:endPar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t>По данным ученых выброс </a:t>
            </a:r>
          </a:p>
          <a:p>
            <a:pPr marL="0" marR="0" lvl="0" indent="0" algn="ctr" defTabSz="914400" rtl="0" eaLnBrk="1" fontAlgn="auto" latinLnBrk="0" hangingPunct="1">
              <a:lnSpc>
                <a:spcPct val="100000"/>
              </a:lnSpc>
              <a:spcBef>
                <a:spcPct val="0"/>
              </a:spcBef>
              <a:buClrTx/>
              <a:buSzTx/>
              <a:buFontTx/>
              <a:buNone/>
              <a:tabLst/>
              <a:defRPr/>
            </a:pP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t>радионуклидов равен, по разным оценкам, четырем и более </a:t>
            </a:r>
            <a:r>
              <a:rPr kumimoji="0" lang="ru-RU" sz="2400" b="0" i="0" u="none" strike="noStrike" kern="1200" cap="none" spc="0" normalizeH="0" noProof="0" dirty="0" smtClean="0">
                <a:ln>
                  <a:noFill/>
                </a:ln>
                <a:solidFill>
                  <a:schemeClr val="accent6">
                    <a:lumMod val="50000"/>
                  </a:schemeClr>
                </a:solidFill>
                <a:effectLst/>
                <a:uLnTx/>
                <a:uFillTx/>
                <a:latin typeface="Times New Roman" pitchFamily="18" charset="0"/>
                <a:ea typeface="+mj-ea"/>
                <a:cs typeface="+mj-cs"/>
              </a:rPr>
              <a:t> </a:t>
            </a: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mj-cs"/>
              </a:rPr>
              <a:t>взрывам в Хиросиме.</a:t>
            </a:r>
            <a:r>
              <a:rPr kumimoji="0" lang="ru-RU" sz="4400" b="0" i="0" u="none" strike="noStrike" kern="1200" cap="none" spc="0" normalizeH="0" baseline="0" noProof="0" dirty="0" smtClean="0">
                <a:ln>
                  <a:noFill/>
                </a:ln>
                <a:solidFill>
                  <a:schemeClr val="accent6">
                    <a:lumMod val="50000"/>
                  </a:schemeClr>
                </a:solidFill>
                <a:effectLst/>
                <a:uLnTx/>
                <a:uFillTx/>
                <a:latin typeface="+mj-lt"/>
                <a:ea typeface="+mj-ea"/>
                <a:cs typeface="+mj-cs"/>
              </a:rPr>
              <a:t> </a:t>
            </a:r>
            <a:endParaRPr kumimoji="0" lang="ru-RU" sz="4400" b="0" i="0" u="none" strike="noStrike" kern="1200" cap="none" spc="0" normalizeH="0" baseline="0" noProof="0" dirty="0">
              <a:ln>
                <a:noFill/>
              </a:ln>
              <a:solidFill>
                <a:schemeClr val="accent6">
                  <a:lumMod val="50000"/>
                </a:schemeClr>
              </a:solidFill>
              <a:effectLst/>
              <a:uLnTx/>
              <a:uFillTx/>
              <a:latin typeface="+mj-lt"/>
              <a:ea typeface="+mj-ea"/>
              <a:cs typeface="+mj-cs"/>
            </a:endParaRPr>
          </a:p>
        </p:txBody>
      </p:sp>
      <p:pic>
        <p:nvPicPr>
          <p:cNvPr id="3" name="Picture 3" descr="tsernlogo3"/>
          <p:cNvPicPr>
            <a:picLocks noChangeAspect="1" noChangeArrowheads="1"/>
          </p:cNvPicPr>
          <p:nvPr/>
        </p:nvPicPr>
        <p:blipFill>
          <a:blip r:embed="rId3" cstate="print"/>
          <a:srcRect/>
          <a:stretch>
            <a:fillRect/>
          </a:stretch>
        </p:blipFill>
        <p:spPr bwMode="auto">
          <a:xfrm>
            <a:off x="214314" y="1142984"/>
            <a:ext cx="4000496" cy="4953014"/>
          </a:xfrm>
          <a:prstGeom prst="rect">
            <a:avLst/>
          </a:prstGeom>
          <a:noFill/>
        </p:spPr>
      </p:pic>
    </p:spTree>
  </p:cSld>
  <p:clrMapOvr>
    <a:masterClrMapping/>
  </p:clrMapOvr>
  <p:transition spd="med" advClick="0" advTm="8000">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457200" y="274638"/>
            <a:ext cx="8229600" cy="562074"/>
          </a:xfrm>
        </p:spPr>
        <p:txBody>
          <a:bodyPr>
            <a:normAutofit fontScale="90000"/>
          </a:bodyPr>
          <a:lstStyle/>
          <a:p>
            <a:r>
              <a:rPr lang="ru-RU" b="1" u="sng" dirty="0" smtClean="0">
                <a:solidFill>
                  <a:schemeClr val="accent2">
                    <a:lumMod val="50000"/>
                  </a:schemeClr>
                </a:solidFill>
              </a:rPr>
              <a:t>Результат аварии</a:t>
            </a:r>
            <a:endParaRPr lang="ru-RU" b="1" u="sng" dirty="0">
              <a:solidFill>
                <a:schemeClr val="accent2">
                  <a:lumMod val="50000"/>
                </a:schemeClr>
              </a:solidFill>
            </a:endParaRPr>
          </a:p>
        </p:txBody>
      </p:sp>
      <p:sp>
        <p:nvSpPr>
          <p:cNvPr id="3" name="Содержимое 2"/>
          <p:cNvSpPr>
            <a:spLocks noGrp="1"/>
          </p:cNvSpPr>
          <p:nvPr>
            <p:ph idx="1"/>
          </p:nvPr>
        </p:nvSpPr>
        <p:spPr>
          <a:xfrm>
            <a:off x="457200" y="1124744"/>
            <a:ext cx="8229600" cy="5001419"/>
          </a:xfrm>
        </p:spPr>
        <p:txBody>
          <a:bodyPr>
            <a:normAutofit/>
          </a:bodyPr>
          <a:lstStyle/>
          <a:p>
            <a:pPr>
              <a:buNone/>
            </a:pPr>
            <a:r>
              <a:rPr lang="ru-RU" dirty="0" smtClean="0">
                <a:solidFill>
                  <a:srgbClr val="FF0000"/>
                </a:solidFill>
              </a:rPr>
              <a:t>         </a:t>
            </a:r>
            <a:r>
              <a:rPr lang="ru-RU" dirty="0" smtClean="0">
                <a:solidFill>
                  <a:srgbClr val="002060"/>
                </a:solidFill>
                <a:latin typeface="Times New Roman" pitchFamily="18" charset="0"/>
                <a:cs typeface="Times New Roman" pitchFamily="18" charset="0"/>
              </a:rPr>
              <a:t>Радиоактивному заражению подверглась территория в радиусе более </a:t>
            </a:r>
            <a:r>
              <a:rPr lang="ru-RU" dirty="0" smtClean="0">
                <a:solidFill>
                  <a:srgbClr val="C00000"/>
                </a:solidFill>
                <a:latin typeface="Times New Roman" pitchFamily="18" charset="0"/>
                <a:cs typeface="Times New Roman" pitchFamily="18" charset="0"/>
              </a:rPr>
              <a:t>2тыс. Км., охватывающая более 20 государств.</a:t>
            </a:r>
          </a:p>
          <a:p>
            <a:pPr>
              <a:buNone/>
            </a:pPr>
            <a:r>
              <a:rPr lang="ru-RU" dirty="0" smtClean="0">
                <a:solidFill>
                  <a:srgbClr val="C00000"/>
                </a:solidFill>
                <a:latin typeface="Times New Roman" pitchFamily="18" charset="0"/>
                <a:cs typeface="Times New Roman" pitchFamily="18" charset="0"/>
              </a:rPr>
              <a:t>          2/3 радиоактивных веществ </a:t>
            </a:r>
            <a:r>
              <a:rPr lang="ru-RU" dirty="0" smtClean="0">
                <a:solidFill>
                  <a:srgbClr val="002060"/>
                </a:solidFill>
                <a:latin typeface="Times New Roman" pitchFamily="18" charset="0"/>
                <a:cs typeface="Times New Roman" pitchFamily="18" charset="0"/>
              </a:rPr>
              <a:t>выпало на территорию Беларуси.</a:t>
            </a:r>
          </a:p>
          <a:p>
            <a:pPr>
              <a:buNone/>
            </a:pPr>
            <a:r>
              <a:rPr lang="ru-RU" dirty="0" smtClean="0">
                <a:solidFill>
                  <a:srgbClr val="FF000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Почти четверть территории нашей страны оказались загрязненной.</a:t>
            </a:r>
          </a:p>
          <a:p>
            <a:pPr marL="514350" indent="-514350">
              <a:buNone/>
            </a:pPr>
            <a:r>
              <a:rPr lang="ru-RU" dirty="0" smtClean="0">
                <a:solidFill>
                  <a:srgbClr val="FF000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В результате аварии на ЧАЭС  </a:t>
            </a:r>
            <a:r>
              <a:rPr lang="ru-RU" dirty="0" smtClean="0">
                <a:solidFill>
                  <a:srgbClr val="C00000"/>
                </a:solidFill>
                <a:latin typeface="Times New Roman" pitchFamily="18" charset="0"/>
                <a:cs typeface="Times New Roman" pitchFamily="18" charset="0"/>
              </a:rPr>
              <a:t>23% территории Беларуси с 3668 населенными пунктами</a:t>
            </a:r>
            <a:r>
              <a:rPr lang="ru-RU" dirty="0" smtClean="0">
                <a:solidFill>
                  <a:srgbClr val="FFC00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оказались загрязненными радионуклидами.</a:t>
            </a:r>
            <a:r>
              <a:rPr lang="ru-RU" dirty="0" smtClean="0">
                <a:solidFill>
                  <a:srgbClr val="C00000"/>
                </a:solidFill>
                <a:latin typeface="Times New Roman" pitchFamily="18" charset="0"/>
                <a:cs typeface="Times New Roman" pitchFamily="18" charset="0"/>
              </a:rPr>
              <a:t> Это 57 районов Беларуси и 27 городов.</a:t>
            </a:r>
          </a:p>
          <a:p>
            <a:endParaRPr lang="ru-RU" dirty="0" smtClean="0"/>
          </a:p>
          <a:p>
            <a:endParaRPr lang="ru-RU" dirty="0"/>
          </a:p>
        </p:txBody>
      </p:sp>
    </p:spTree>
  </p:cSld>
  <p:clrMapOvr>
    <a:masterClrMapping/>
  </p:clrMapOvr>
  <p:transition spd="med" advClick="0" advTm="8000">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827584" y="0"/>
            <a:ext cx="8316416" cy="980728"/>
          </a:xfrm>
        </p:spPr>
        <p:txBody>
          <a:bodyPr/>
          <a:lstStyle/>
          <a:p>
            <a:r>
              <a:rPr lang="ru-RU" b="1" u="sng" dirty="0" smtClean="0">
                <a:solidFill>
                  <a:schemeClr val="accent2">
                    <a:lumMod val="50000"/>
                  </a:schemeClr>
                </a:solidFill>
                <a:effectLst>
                  <a:outerShdw blurRad="38100" dist="38100" dir="2700000" algn="tl">
                    <a:srgbClr val="000000">
                      <a:alpha val="43137"/>
                    </a:srgbClr>
                  </a:outerShdw>
                </a:effectLst>
              </a:rPr>
              <a:t>Что произошло в ту ночь</a:t>
            </a:r>
            <a:r>
              <a:rPr lang="en-US" b="1" u="sng" dirty="0" smtClean="0">
                <a:solidFill>
                  <a:schemeClr val="accent2">
                    <a:lumMod val="50000"/>
                  </a:schemeClr>
                </a:solidFill>
                <a:effectLst>
                  <a:outerShdw blurRad="38100" dist="38100" dir="2700000" algn="tl">
                    <a:srgbClr val="000000">
                      <a:alpha val="43137"/>
                    </a:srgbClr>
                  </a:outerShdw>
                </a:effectLst>
              </a:rPr>
              <a:t>?</a:t>
            </a:r>
            <a:endParaRPr lang="ru-RU" b="1" u="sng" dirty="0">
              <a:solidFill>
                <a:schemeClr val="accent2">
                  <a:lumMod val="50000"/>
                </a:schemeClr>
              </a:solidFill>
              <a:effectLst>
                <a:outerShdw blurRad="38100" dist="38100" dir="2700000" algn="tl">
                  <a:srgbClr val="000000">
                    <a:alpha val="43137"/>
                  </a:srgbClr>
                </a:outerShdw>
              </a:effectLst>
            </a:endParaRPr>
          </a:p>
        </p:txBody>
      </p:sp>
      <p:sp>
        <p:nvSpPr>
          <p:cNvPr id="3" name="Содержимое 2"/>
          <p:cNvSpPr>
            <a:spLocks noGrp="1"/>
          </p:cNvSpPr>
          <p:nvPr>
            <p:ph sz="half" idx="1"/>
          </p:nvPr>
        </p:nvSpPr>
        <p:spPr>
          <a:xfrm>
            <a:off x="0" y="1214422"/>
            <a:ext cx="4000496" cy="3286148"/>
          </a:xfrm>
        </p:spPr>
        <p:txBody>
          <a:bodyPr>
            <a:normAutofit/>
          </a:bodyPr>
          <a:lstStyle/>
          <a:p>
            <a:pPr algn="just">
              <a:buNone/>
            </a:pPr>
            <a:r>
              <a:rPr lang="ru-RU" dirty="0" smtClean="0"/>
              <a:t>    </a:t>
            </a:r>
            <a:r>
              <a:rPr lang="ru-RU" sz="2000" dirty="0" smtClean="0">
                <a:solidFill>
                  <a:schemeClr val="accent6">
                    <a:lumMod val="50000"/>
                  </a:schemeClr>
                </a:solidFill>
                <a:latin typeface="Times New Roman" pitchFamily="18" charset="0"/>
                <a:cs typeface="Times New Roman" pitchFamily="18" charset="0"/>
              </a:rPr>
              <a:t>В ту ночь проводилось испытание реактора на безопасность.</a:t>
            </a:r>
          </a:p>
          <a:p>
            <a:pPr algn="just">
              <a:buNone/>
            </a:pPr>
            <a:r>
              <a:rPr lang="ru-RU" sz="2000" dirty="0" smtClean="0">
                <a:solidFill>
                  <a:schemeClr val="accent6">
                    <a:lumMod val="50000"/>
                  </a:schemeClr>
                </a:solidFill>
                <a:latin typeface="Times New Roman" pitchFamily="18" charset="0"/>
                <a:cs typeface="Times New Roman" pitchFamily="18" charset="0"/>
              </a:rPr>
              <a:t>     Между операторами разгорелся судьбоносный спор, о мощности при которой безопасно проводить испытание.</a:t>
            </a:r>
          </a:p>
        </p:txBody>
      </p:sp>
      <p:pic>
        <p:nvPicPr>
          <p:cNvPr id="5" name="Содержимое 4" descr="CTRLROOM.JPG"/>
          <p:cNvPicPr>
            <a:picLocks noChangeAspect="1"/>
          </p:cNvPicPr>
          <p:nvPr/>
        </p:nvPicPr>
        <p:blipFill>
          <a:blip r:embed="rId3" cstate="print"/>
          <a:stretch>
            <a:fillRect/>
          </a:stretch>
        </p:blipFill>
        <p:spPr>
          <a:xfrm>
            <a:off x="4932040" y="1214422"/>
            <a:ext cx="3997678" cy="286295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0" y="4077072"/>
            <a:ext cx="4716016" cy="2862322"/>
          </a:xfrm>
          <a:prstGeom prst="rect">
            <a:avLst/>
          </a:prstGeom>
        </p:spPr>
        <p:txBody>
          <a:bodyPr wrap="square">
            <a:spAutoFit/>
          </a:bodyPr>
          <a:lstStyle/>
          <a:p>
            <a:pPr algn="ctr"/>
            <a:r>
              <a:rPr lang="ru-RU" sz="2000" dirty="0" smtClean="0">
                <a:solidFill>
                  <a:schemeClr val="accent6">
                    <a:lumMod val="50000"/>
                  </a:schemeClr>
                </a:solidFill>
                <a:latin typeface="Times New Roman" pitchFamily="18" charset="0"/>
                <a:cs typeface="Times New Roman" pitchFamily="18" charset="0"/>
              </a:rPr>
              <a:t>Эксперимент должен был проводиться на мощности 700-1000 МВт, однако по приказу  Анатолия Дятлова была выбрана мощность 200 МВт. Это его ошибочное решение привело к расплавлению защитной оболочки и взрыву реактора</a:t>
            </a:r>
          </a:p>
          <a:p>
            <a:pPr algn="ctr"/>
            <a:r>
              <a:rPr lang="ru-RU" sz="2000" dirty="0" smtClean="0">
                <a:solidFill>
                  <a:schemeClr val="accent6">
                    <a:lumMod val="50000"/>
                  </a:schemeClr>
                </a:solidFill>
                <a:latin typeface="Times New Roman" pitchFamily="18" charset="0"/>
                <a:cs typeface="Times New Roman" pitchFamily="18" charset="0"/>
              </a:rPr>
              <a:t>В результате произошел  мощный выброс  радиоактивных осадков. </a:t>
            </a:r>
          </a:p>
        </p:txBody>
      </p:sp>
      <p:pic>
        <p:nvPicPr>
          <p:cNvPr id="8" name="Picture 2"/>
          <p:cNvPicPr>
            <a:picLocks noGrp="1" noChangeAspect="1" noChangeArrowheads="1"/>
          </p:cNvPicPr>
          <p:nvPr>
            <p:ph idx="1"/>
          </p:nvPr>
        </p:nvPicPr>
        <p:blipFill>
          <a:blip r:embed="rId4" cstate="email"/>
          <a:srcRect/>
          <a:stretch>
            <a:fillRect/>
          </a:stretch>
        </p:blipFill>
        <p:spPr>
          <a:xfrm>
            <a:off x="5076056" y="4264572"/>
            <a:ext cx="3833189" cy="2593428"/>
          </a:xfrm>
        </p:spPr>
      </p:pic>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5" name="Содержимое 5" descr="-god-nazad-proizoshla-avarija-na-chernobylskoj-aes-foto_19003_s__6.jpg"/>
          <p:cNvPicPr>
            <a:picLocks noChangeAspect="1"/>
          </p:cNvPicPr>
          <p:nvPr/>
        </p:nvPicPr>
        <p:blipFill>
          <a:blip r:embed="rId3" cstate="print"/>
          <a:srcRect/>
          <a:stretch>
            <a:fillRect/>
          </a:stretch>
        </p:blipFill>
        <p:spPr>
          <a:xfrm>
            <a:off x="5214967" y="1214422"/>
            <a:ext cx="3571875" cy="4346575"/>
          </a:xfrm>
          <a:prstGeom prst="rect">
            <a:avLst/>
          </a:prstGeom>
        </p:spPr>
      </p:pic>
      <p:sp>
        <p:nvSpPr>
          <p:cNvPr id="6" name="Rectangle 3"/>
          <p:cNvSpPr txBox="1">
            <a:spLocks noChangeArrowheads="1"/>
          </p:cNvSpPr>
          <p:nvPr/>
        </p:nvSpPr>
        <p:spPr>
          <a:xfrm>
            <a:off x="141289" y="1101746"/>
            <a:ext cx="4716463" cy="5327650"/>
          </a:xfrm>
          <a:prstGeom prst="rect">
            <a:avLst/>
          </a:prstGeom>
        </p:spPr>
        <p:txBody>
          <a:bodyPr/>
          <a:lstStyle/>
          <a:p>
            <a:pPr marL="342900" marR="0" lvl="0" indent="-342900" algn="just" defTabSz="914400" rtl="0" eaLnBrk="1" fontAlgn="auto" latinLnBrk="0" hangingPunct="1">
              <a:lnSpc>
                <a:spcPct val="80000"/>
              </a:lnSpc>
              <a:spcBef>
                <a:spcPct val="20000"/>
              </a:spcBef>
              <a:spcAft>
                <a:spcPts val="0"/>
              </a:spcAft>
              <a:buClrTx/>
              <a:buSzTx/>
              <a:buFont typeface="Wingdings" pitchFamily="2" charset="2"/>
              <a:buNone/>
              <a:tabLst/>
              <a:defRPr/>
            </a:pPr>
            <a:r>
              <a:rPr kumimoji="0" lang="ru-RU" sz="2800" b="0" i="0" u="none" strike="noStrike" kern="1200" cap="none" spc="0" normalizeH="0" baseline="0" noProof="0" dirty="0" smtClean="0">
                <a:ln>
                  <a:noFill/>
                </a:ln>
                <a:solidFill>
                  <a:schemeClr val="bg1"/>
                </a:solidFill>
                <a:effectLst/>
                <a:uLnTx/>
                <a:uFillTx/>
                <a:latin typeface="+mn-lt"/>
                <a:ea typeface="+mn-ea"/>
                <a:cs typeface="+mn-cs"/>
              </a:rPr>
              <a:t>   </a:t>
            </a:r>
            <a:r>
              <a:rPr kumimoji="0" lang="ru-RU" sz="2800" b="0" i="0" u="none" strike="noStrike" kern="1200" cap="none" spc="0" normalizeH="0" baseline="0" noProof="0" dirty="0" smtClean="0">
                <a:ln>
                  <a:noFill/>
                </a:ln>
                <a:solidFill>
                  <a:schemeClr val="accent6">
                    <a:lumMod val="50000"/>
                  </a:schemeClr>
                </a:solidFill>
                <a:effectLst/>
                <a:uLnTx/>
                <a:uFillTx/>
                <a:latin typeface="Times New Roman" pitchFamily="18" charset="0"/>
                <a:cs typeface="Times New Roman" pitchFamily="18" charset="0"/>
              </a:rPr>
              <a:t>Крыши нет, часть стены разрушена... Погас свет, отключился телефон. Рушатся перекрытия. Пол дрожит. Помещения заполняются то ли паром, то ли туманом, пылью. Вспыхивают искры короткого замыкания. Приборы радиационного контроля зашкаливают. Повсюду течет горячая радио - активная вода… </a:t>
            </a:r>
            <a:endParaRPr kumimoji="0" lang="ru-RU" sz="2800" b="0" i="0" u="none" strike="noStrike" kern="1200" cap="none" spc="0" normalizeH="0" baseline="0" noProof="0" dirty="0">
              <a:ln>
                <a:noFill/>
              </a:ln>
              <a:solidFill>
                <a:schemeClr val="accent6">
                  <a:lumMod val="50000"/>
                </a:schemeClr>
              </a:solidFill>
              <a:effectLst/>
              <a:uLnTx/>
              <a:uFillTx/>
              <a:latin typeface="Times New Roman" pitchFamily="18" charset="0"/>
              <a:cs typeface="Times New Roman" pitchFamily="18" charset="0"/>
            </a:endParaRPr>
          </a:p>
        </p:txBody>
      </p:sp>
    </p:spTree>
  </p:cSld>
  <p:clrMapOvr>
    <a:masterClrMapping/>
  </p:clrMapOvr>
  <p:transition spd="med" advClick="0" advTm="8000">
    <p:strips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Сергей\фон2.jpg"/>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p:spPr>
      </p:pic>
      <p:sp>
        <p:nvSpPr>
          <p:cNvPr id="2" name="Rectangle 2"/>
          <p:cNvSpPr txBox="1">
            <a:spLocks noChangeArrowheads="1"/>
          </p:cNvSpPr>
          <p:nvPr/>
        </p:nvSpPr>
        <p:spPr>
          <a:xfrm>
            <a:off x="250825" y="188913"/>
            <a:ext cx="8642350" cy="360045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3200" b="1" i="0" u="none" strike="noStrike" kern="1200" cap="none" spc="0" normalizeH="0" baseline="0" noProof="0" dirty="0" smtClean="0">
                <a:ln>
                  <a:noFill/>
                </a:ln>
                <a:solidFill>
                  <a:schemeClr val="accent2">
                    <a:lumMod val="50000"/>
                  </a:schemeClr>
                </a:solidFill>
                <a:effectLst>
                  <a:outerShdw blurRad="38100" dist="38100" dir="2700000" algn="tl">
                    <a:srgbClr val="000000">
                      <a:alpha val="43137"/>
                    </a:srgbClr>
                  </a:outerShdw>
                </a:effectLst>
                <a:uLnTx/>
                <a:uFillTx/>
                <a:latin typeface="Times New Roman" pitchFamily="18" charset="0"/>
                <a:ea typeface="+mj-ea"/>
                <a:cs typeface="Times New Roman" pitchFamily="18" charset="0"/>
              </a:rPr>
              <a:t>Они были первыми</a:t>
            </a:r>
          </a:p>
          <a:p>
            <a:pPr marL="0" marR="0" lvl="0" indent="0" algn="just" defTabSz="914400" rtl="0" eaLnBrk="1" fontAlgn="auto" latinLnBrk="0" hangingPunct="1">
              <a:lnSpc>
                <a:spcPct val="100000"/>
              </a:lnSpc>
              <a:spcBef>
                <a:spcPct val="0"/>
              </a:spcBef>
              <a:spcAft>
                <a:spcPts val="0"/>
              </a:spcAft>
              <a:buClrTx/>
              <a:buSzTx/>
              <a:buFontTx/>
              <a:buNone/>
              <a:tabLst/>
              <a:defRPr/>
            </a:pPr>
            <a:r>
              <a:rPr lang="ru-RU" sz="2400" dirty="0" smtClean="0">
                <a:solidFill>
                  <a:schemeClr val="accent6">
                    <a:lumMod val="50000"/>
                  </a:schemeClr>
                </a:solidFill>
                <a:latin typeface="Times New Roman" pitchFamily="18" charset="0"/>
                <a:ea typeface="+mj-ea"/>
                <a:cs typeface="Times New Roman" pitchFamily="18" charset="0"/>
              </a:rPr>
              <a:t>       </a:t>
            </a: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В 1 час 30 минут на место катастрофы прибыли подразделения пожарных частей по охране АЭС, самой станции и г. Припяти, под командованием лейтенантов Виктора </a:t>
            </a:r>
            <a:r>
              <a:rPr kumimoji="0" lang="ru-RU" sz="2400" b="0" i="0" u="none" strike="noStrike" kern="1200" cap="none" spc="0" normalizeH="0" baseline="0" noProof="0" dirty="0" err="1" smtClean="0">
                <a:ln>
                  <a:noFill/>
                </a:ln>
                <a:solidFill>
                  <a:schemeClr val="accent6">
                    <a:lumMod val="50000"/>
                  </a:schemeClr>
                </a:solidFill>
                <a:effectLst/>
                <a:uLnTx/>
                <a:uFillTx/>
                <a:latin typeface="Times New Roman" pitchFamily="18" charset="0"/>
                <a:ea typeface="+mj-ea"/>
                <a:cs typeface="Times New Roman" pitchFamily="18" charset="0"/>
              </a:rPr>
              <a:t>Кибенка</a:t>
            </a: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 (слева) и Владимира </a:t>
            </a:r>
            <a:r>
              <a:rPr kumimoji="0" lang="ru-RU" sz="2400" b="0" i="0" u="none" strike="noStrike" kern="1200" cap="none" spc="0" normalizeH="0" baseline="0" noProof="0" dirty="0" err="1" smtClean="0">
                <a:ln>
                  <a:noFill/>
                </a:ln>
                <a:solidFill>
                  <a:schemeClr val="accent6">
                    <a:lumMod val="50000"/>
                  </a:schemeClr>
                </a:solidFill>
                <a:effectLst/>
                <a:uLnTx/>
                <a:uFillTx/>
                <a:latin typeface="Times New Roman" pitchFamily="18" charset="0"/>
                <a:ea typeface="+mj-ea"/>
                <a:cs typeface="Times New Roman" pitchFamily="18" charset="0"/>
              </a:rPr>
              <a:t>Правика</a:t>
            </a: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 Пожарные приняли на себя всю мощь радиоактивного излучения при тушении пожара на кровле машинного зала. Позднее прибыли пожарные части из г.Чернобыля, Киева и других районов, командование которыми возглавил майор Телятников. </a:t>
            </a:r>
            <a:b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b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К 5-ти часам утра пожар был локализован. </a:t>
            </a:r>
            <a:endParaRPr kumimoji="0" lang="ru-RU" sz="2400" b="0" i="0" u="none" strike="noStrike" kern="1200" cap="none" spc="0" normalizeH="0" baseline="0" noProof="0" dirty="0">
              <a:ln>
                <a:noFill/>
              </a:ln>
              <a:solidFill>
                <a:schemeClr val="accent6">
                  <a:lumMod val="50000"/>
                </a:schemeClr>
              </a:solidFill>
              <a:effectLst/>
              <a:uLnTx/>
              <a:uFillTx/>
              <a:latin typeface="Times New Roman" pitchFamily="18" charset="0"/>
              <a:ea typeface="+mj-ea"/>
              <a:cs typeface="Times New Roman" pitchFamily="18" charset="0"/>
            </a:endParaRPr>
          </a:p>
        </p:txBody>
      </p:sp>
      <p:pic>
        <p:nvPicPr>
          <p:cNvPr id="3" name="Picture 5" descr="image10"/>
          <p:cNvPicPr>
            <a:picLocks noChangeAspect="1" noChangeArrowheads="1"/>
          </p:cNvPicPr>
          <p:nvPr/>
        </p:nvPicPr>
        <p:blipFill>
          <a:blip r:embed="rId4" cstate="print"/>
          <a:srcRect/>
          <a:stretch>
            <a:fillRect/>
          </a:stretch>
        </p:blipFill>
        <p:spPr bwMode="auto">
          <a:xfrm>
            <a:off x="5214942" y="3714752"/>
            <a:ext cx="3784596" cy="2778125"/>
          </a:xfrm>
          <a:prstGeom prst="rect">
            <a:avLst/>
          </a:prstGeom>
          <a:noFill/>
        </p:spPr>
      </p:pic>
      <p:sp>
        <p:nvSpPr>
          <p:cNvPr id="4" name="Rectangle 6"/>
          <p:cNvSpPr>
            <a:spLocks noChangeArrowheads="1"/>
          </p:cNvSpPr>
          <p:nvPr/>
        </p:nvSpPr>
        <p:spPr bwMode="auto">
          <a:xfrm>
            <a:off x="214282" y="3857628"/>
            <a:ext cx="4968875" cy="2677656"/>
          </a:xfrm>
          <a:prstGeom prst="rect">
            <a:avLst/>
          </a:prstGeom>
          <a:noFill/>
          <a:ln w="9525">
            <a:noFill/>
            <a:miter lim="800000"/>
            <a:headEnd/>
            <a:tailEnd/>
          </a:ln>
          <a:effectLst/>
        </p:spPr>
        <p:txBody>
          <a:bodyPr anchor="ctr">
            <a:spAutoFit/>
          </a:bodyPr>
          <a:lstStyle/>
          <a:p>
            <a:pPr algn="ctr"/>
            <a:r>
              <a:rPr lang="ru-RU" sz="2400" dirty="0">
                <a:solidFill>
                  <a:schemeClr val="accent6">
                    <a:lumMod val="50000"/>
                  </a:schemeClr>
                </a:solidFill>
                <a:latin typeface="Times New Roman" pitchFamily="18" charset="0"/>
                <a:cs typeface="Times New Roman" pitchFamily="18" charset="0"/>
              </a:rPr>
              <a:t>Оба и их подчиненные получили высокие дозы облучения, спасти их не удалось. </a:t>
            </a:r>
          </a:p>
          <a:p>
            <a:pPr algn="ctr"/>
            <a:r>
              <a:rPr lang="ru-RU" sz="2400" dirty="0">
                <a:solidFill>
                  <a:schemeClr val="accent6">
                    <a:lumMod val="50000"/>
                  </a:schemeClr>
                </a:solidFill>
                <a:latin typeface="Times New Roman" pitchFamily="18" charset="0"/>
                <a:cs typeface="Times New Roman" pitchFamily="18" charset="0"/>
              </a:rPr>
              <a:t>Обоим присвоено звание Героя Советского Союза посмертно. Все они похоронены на </a:t>
            </a:r>
            <a:r>
              <a:rPr lang="ru-RU" sz="2400" dirty="0" err="1">
                <a:solidFill>
                  <a:schemeClr val="accent6">
                    <a:lumMod val="50000"/>
                  </a:schemeClr>
                </a:solidFill>
                <a:latin typeface="Times New Roman" pitchFamily="18" charset="0"/>
                <a:cs typeface="Times New Roman" pitchFamily="18" charset="0"/>
              </a:rPr>
              <a:t>Митинском</a:t>
            </a:r>
            <a:r>
              <a:rPr lang="ru-RU" sz="2400" dirty="0">
                <a:solidFill>
                  <a:schemeClr val="accent6">
                    <a:lumMod val="50000"/>
                  </a:schemeClr>
                </a:solidFill>
                <a:latin typeface="Times New Roman" pitchFamily="18" charset="0"/>
                <a:cs typeface="Times New Roman" pitchFamily="18" charset="0"/>
              </a:rPr>
              <a:t> кладбище г. Москве. </a:t>
            </a:r>
          </a:p>
        </p:txBody>
      </p:sp>
    </p:spTree>
  </p:cSld>
  <p:clrMapOvr>
    <a:masterClrMapping/>
  </p:clrMapOvr>
  <p:transition spd="med" advClick="0" advTm="8000">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2" name="Picture 7"/>
          <p:cNvPicPr>
            <a:picLocks noChangeAspect="1" noChangeArrowheads="1"/>
          </p:cNvPicPr>
          <p:nvPr/>
        </p:nvPicPr>
        <p:blipFill>
          <a:blip r:embed="rId3" cstate="print">
            <a:lum bright="-12000"/>
          </a:blip>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1071538" y="1595021"/>
            <a:ext cx="5500726" cy="5262979"/>
          </a:xfrm>
          <a:prstGeom prst="rect">
            <a:avLst/>
          </a:prstGeom>
        </p:spPr>
        <p:txBody>
          <a:bodyPr wrap="square">
            <a:spAutoFit/>
          </a:bodyPr>
          <a:lstStyle/>
          <a:p>
            <a:r>
              <a:rPr lang="ru-RU" sz="2400" b="1" u="sng" dirty="0" smtClean="0">
                <a:solidFill>
                  <a:srgbClr val="FF0000"/>
                </a:solidFill>
                <a:latin typeface="Comic Sans MS" pitchFamily="66" charset="0"/>
              </a:rPr>
              <a:t>Смене №5, пожарным, </a:t>
            </a:r>
          </a:p>
          <a:p>
            <a:r>
              <a:rPr lang="ru-RU" sz="2400" b="1" u="sng" dirty="0" smtClean="0">
                <a:solidFill>
                  <a:srgbClr val="FF0000"/>
                </a:solidFill>
                <a:latin typeface="Comic Sans MS" pitchFamily="66" charset="0"/>
              </a:rPr>
              <a:t>ценою жизней спасшим Жизнь. </a:t>
            </a:r>
          </a:p>
          <a:p>
            <a:r>
              <a:rPr lang="ru-RU" sz="2400" b="1" dirty="0" smtClean="0">
                <a:solidFill>
                  <a:schemeClr val="bg1"/>
                </a:solidFill>
              </a:rPr>
              <a:t>Взметнулся в небо столб огня</a:t>
            </a:r>
            <a:br>
              <a:rPr lang="ru-RU" sz="2400" b="1" dirty="0" smtClean="0">
                <a:solidFill>
                  <a:schemeClr val="bg1"/>
                </a:solidFill>
              </a:rPr>
            </a:br>
            <a:r>
              <a:rPr lang="ru-RU" sz="2400" b="1" dirty="0" smtClean="0">
                <a:solidFill>
                  <a:schemeClr val="bg1"/>
                </a:solidFill>
              </a:rPr>
              <a:t>И взрыв разбрызгал блока глыбу.</a:t>
            </a:r>
            <a:br>
              <a:rPr lang="ru-RU" sz="2400" b="1" dirty="0" smtClean="0">
                <a:solidFill>
                  <a:schemeClr val="bg1"/>
                </a:solidFill>
              </a:rPr>
            </a:br>
            <a:r>
              <a:rPr lang="ru-RU" sz="2400" b="1" dirty="0" smtClean="0">
                <a:solidFill>
                  <a:schemeClr val="bg1"/>
                </a:solidFill>
              </a:rPr>
              <a:t>Застыла в ужасе Земля,</a:t>
            </a:r>
            <a:br>
              <a:rPr lang="ru-RU" sz="2400" b="1" dirty="0" smtClean="0">
                <a:solidFill>
                  <a:schemeClr val="bg1"/>
                </a:solidFill>
              </a:rPr>
            </a:br>
            <a:r>
              <a:rPr lang="ru-RU" sz="2400" b="1" dirty="0" smtClean="0">
                <a:solidFill>
                  <a:schemeClr val="bg1"/>
                </a:solidFill>
              </a:rPr>
              <a:t>Бедой поднятая на дыбу.</a:t>
            </a:r>
          </a:p>
          <a:p>
            <a:r>
              <a:rPr lang="ru-RU" sz="2400" b="1" dirty="0" smtClean="0">
                <a:solidFill>
                  <a:schemeClr val="bg1"/>
                </a:solidFill>
              </a:rPr>
              <a:t>Огонь и мрак - невидим враг,</a:t>
            </a:r>
            <a:br>
              <a:rPr lang="ru-RU" sz="2400" b="1" dirty="0" smtClean="0">
                <a:solidFill>
                  <a:schemeClr val="bg1"/>
                </a:solidFill>
              </a:rPr>
            </a:br>
            <a:r>
              <a:rPr lang="ru-RU" sz="2400" b="1" dirty="0" smtClean="0">
                <a:solidFill>
                  <a:schemeClr val="bg1"/>
                </a:solidFill>
              </a:rPr>
              <a:t>До смерти шаг - потом бессмертье!</a:t>
            </a:r>
            <a:br>
              <a:rPr lang="ru-RU" sz="2400" b="1" dirty="0" smtClean="0">
                <a:solidFill>
                  <a:schemeClr val="bg1"/>
                </a:solidFill>
              </a:rPr>
            </a:br>
            <a:r>
              <a:rPr lang="ru-RU" sz="2400" b="1" dirty="0" smtClean="0">
                <a:solidFill>
                  <a:schemeClr val="bg1"/>
                </a:solidFill>
              </a:rPr>
              <a:t>Ни перестрелок, ни атак,</a:t>
            </a:r>
            <a:br>
              <a:rPr lang="ru-RU" sz="2400" b="1" dirty="0" smtClean="0">
                <a:solidFill>
                  <a:schemeClr val="bg1"/>
                </a:solidFill>
              </a:rPr>
            </a:br>
            <a:r>
              <a:rPr lang="ru-RU" sz="2400" b="1" dirty="0" smtClean="0">
                <a:solidFill>
                  <a:schemeClr val="bg1"/>
                </a:solidFill>
              </a:rPr>
              <a:t>Но жить лишь так - ценою смерти.</a:t>
            </a:r>
          </a:p>
          <a:p>
            <a:r>
              <a:rPr lang="ru-RU" sz="2400" b="1" dirty="0" smtClean="0">
                <a:solidFill>
                  <a:schemeClr val="bg1"/>
                </a:solidFill>
              </a:rPr>
              <a:t>Пожарников святая рать!</a:t>
            </a:r>
            <a:br>
              <a:rPr lang="ru-RU" sz="2400" b="1" dirty="0" smtClean="0">
                <a:solidFill>
                  <a:schemeClr val="bg1"/>
                </a:solidFill>
              </a:rPr>
            </a:br>
            <a:r>
              <a:rPr lang="ru-RU" sz="2400" b="1" dirty="0" smtClean="0">
                <a:solidFill>
                  <a:schemeClr val="bg1"/>
                </a:solidFill>
              </a:rPr>
              <a:t>Моих товарищей когорта!</a:t>
            </a:r>
            <a:br>
              <a:rPr lang="ru-RU" sz="2400" b="1" dirty="0" smtClean="0">
                <a:solidFill>
                  <a:schemeClr val="bg1"/>
                </a:solidFill>
              </a:rPr>
            </a:br>
            <a:r>
              <a:rPr lang="ru-RU" sz="2400" b="1" dirty="0" smtClean="0">
                <a:solidFill>
                  <a:schemeClr val="bg1"/>
                </a:solidFill>
              </a:rPr>
              <a:t>Вы знали: надо умирать,</a:t>
            </a:r>
            <a:br>
              <a:rPr lang="ru-RU" sz="2400" b="1" dirty="0" smtClean="0">
                <a:solidFill>
                  <a:schemeClr val="bg1"/>
                </a:solidFill>
              </a:rPr>
            </a:br>
            <a:r>
              <a:rPr lang="ru-RU" sz="2400" b="1" dirty="0" smtClean="0">
                <a:solidFill>
                  <a:schemeClr val="bg1"/>
                </a:solidFill>
              </a:rPr>
              <a:t>И стали сталью экстра сорта.</a:t>
            </a:r>
            <a:endParaRPr lang="ru-RU" sz="2400" b="1" dirty="0">
              <a:solidFill>
                <a:schemeClr val="bg1"/>
              </a:solidFill>
            </a:endParaRPr>
          </a:p>
        </p:txBody>
      </p:sp>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childTnLst>
                          </p:cTn>
                        </p:par>
                        <p:par>
                          <p:cTn id="8" fill="hold">
                            <p:stCondLst>
                              <p:cond delay="1000"/>
                            </p:stCondLst>
                            <p:childTnLst>
                              <p:par>
                                <p:cTn id="9" presetID="5"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checkerboard(across)">
                                      <p:cBhvr>
                                        <p:cTn id="11" dur="1000"/>
                                        <p:tgtEl>
                                          <p:spTgt spid="3">
                                            <p:txEl>
                                              <p:pRg st="1" end="1"/>
                                            </p:txEl>
                                          </p:spTgt>
                                        </p:tgtEl>
                                      </p:cBhvr>
                                    </p:animEffect>
                                  </p:childTnLst>
                                </p:cTn>
                              </p:par>
                            </p:childTnLst>
                          </p:cTn>
                        </p:par>
                        <p:par>
                          <p:cTn id="12" fill="hold">
                            <p:stCondLst>
                              <p:cond delay="2000"/>
                            </p:stCondLst>
                            <p:childTnLst>
                              <p:par>
                                <p:cTn id="13" presetID="5"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heckerboard(across)">
                                      <p:cBhvr>
                                        <p:cTn id="15" dur="1000"/>
                                        <p:tgtEl>
                                          <p:spTgt spid="3">
                                            <p:txEl>
                                              <p:pRg st="2" end="2"/>
                                            </p:txEl>
                                          </p:spTgt>
                                        </p:tgtEl>
                                      </p:cBhvr>
                                    </p:animEffect>
                                  </p:childTnLst>
                                </p:cTn>
                              </p:par>
                            </p:childTnLst>
                          </p:cTn>
                        </p:par>
                        <p:par>
                          <p:cTn id="16" fill="hold">
                            <p:stCondLst>
                              <p:cond delay="3000"/>
                            </p:stCondLst>
                            <p:childTnLst>
                              <p:par>
                                <p:cTn id="17" presetID="5"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checkerboard(across)">
                                      <p:cBhvr>
                                        <p:cTn id="19" dur="1000"/>
                                        <p:tgtEl>
                                          <p:spTgt spid="3">
                                            <p:txEl>
                                              <p:pRg st="3" end="3"/>
                                            </p:txEl>
                                          </p:spTgt>
                                        </p:tgtEl>
                                      </p:cBhvr>
                                    </p:animEffect>
                                  </p:childTnLst>
                                </p:cTn>
                              </p:par>
                            </p:childTnLst>
                          </p:cTn>
                        </p:par>
                        <p:par>
                          <p:cTn id="20" fill="hold">
                            <p:stCondLst>
                              <p:cond delay="4000"/>
                            </p:stCondLst>
                            <p:childTnLst>
                              <p:par>
                                <p:cTn id="21" presetID="5" presetClass="entr" presetSubtype="1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checkerboard(across)">
                                      <p:cBhvr>
                                        <p:cTn id="23"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Прямоугольник 1"/>
          <p:cNvSpPr/>
          <p:nvPr/>
        </p:nvSpPr>
        <p:spPr>
          <a:xfrm>
            <a:off x="500034" y="142852"/>
            <a:ext cx="8286808" cy="2308324"/>
          </a:xfrm>
          <a:prstGeom prst="rect">
            <a:avLst/>
          </a:prstGeom>
        </p:spPr>
        <p:txBody>
          <a:bodyPr wrap="square">
            <a:spAutoFit/>
          </a:bodyPr>
          <a:lstStyle/>
          <a:p>
            <a:pPr algn="just"/>
            <a:r>
              <a:rPr lang="ru-RU" sz="2400" dirty="0" smtClean="0">
                <a:solidFill>
                  <a:schemeClr val="accent6">
                    <a:lumMod val="50000"/>
                  </a:schemeClr>
                </a:solidFill>
                <a:latin typeface="Times New Roman" pitchFamily="18" charset="0"/>
                <a:cs typeface="Times New Roman" pitchFamily="18" charset="0"/>
              </a:rPr>
              <a:t>В первые дни к реактору нельзя было подойти, поскольку температура в нём достигала 5 тысяч градусов. В это время над АЭС висело радиоактивное облако, которое разносил ветер. Облако три раза обогнуло земной шар, в результате много радиации разнеслось по всей Европе. Больше всего, конечно, досталось Украине, Белоруссии и России.</a:t>
            </a:r>
          </a:p>
        </p:txBody>
      </p:sp>
      <p:pic>
        <p:nvPicPr>
          <p:cNvPr id="4" name="Рисунок 2" descr="-god-nazad-proizoshla-avarija-na-chernobylskoj-aes-foto_19003_s__3.jpg"/>
          <p:cNvPicPr>
            <a:picLocks noChangeAspect="1"/>
          </p:cNvPicPr>
          <p:nvPr/>
        </p:nvPicPr>
        <p:blipFill>
          <a:blip r:embed="rId3" cstate="print"/>
          <a:srcRect/>
          <a:stretch>
            <a:fillRect/>
          </a:stretch>
        </p:blipFill>
        <p:spPr bwMode="auto">
          <a:xfrm>
            <a:off x="5357818" y="2357430"/>
            <a:ext cx="3357561" cy="4429132"/>
          </a:xfrm>
          <a:prstGeom prst="rect">
            <a:avLst/>
          </a:prstGeom>
          <a:noFill/>
          <a:ln w="9525">
            <a:noFill/>
            <a:miter lim="800000"/>
            <a:headEnd/>
            <a:tailEnd/>
          </a:ln>
        </p:spPr>
      </p:pic>
      <p:pic>
        <p:nvPicPr>
          <p:cNvPr id="5" name="Рисунок 4" descr="Чернобыль - За секунду до катастрофы. ">
            <a:hlinkClick r:id="rId4"/>
          </p:cNvPr>
          <p:cNvPicPr>
            <a:picLocks noChangeAspect="1" noChangeArrowheads="1"/>
          </p:cNvPicPr>
          <p:nvPr/>
        </p:nvPicPr>
        <p:blipFill>
          <a:blip r:embed="rId5" cstate="email"/>
          <a:srcRect/>
          <a:stretch>
            <a:fillRect/>
          </a:stretch>
        </p:blipFill>
        <p:spPr bwMode="auto">
          <a:xfrm>
            <a:off x="571472" y="2928934"/>
            <a:ext cx="4286250" cy="3143272"/>
          </a:xfrm>
          <a:prstGeom prst="rect">
            <a:avLst/>
          </a:prstGeom>
          <a:noFill/>
          <a:ln w="9525">
            <a:noFill/>
            <a:miter lim="800000"/>
            <a:headEnd/>
            <a:tailEnd/>
          </a:ln>
        </p:spPr>
      </p:pic>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Содержимое 2"/>
          <p:cNvSpPr txBox="1">
            <a:spLocks/>
          </p:cNvSpPr>
          <p:nvPr/>
        </p:nvSpPr>
        <p:spPr>
          <a:xfrm>
            <a:off x="4143372" y="1785926"/>
            <a:ext cx="4786346" cy="4716484"/>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ru-RU" sz="2400" b="0" i="0" u="none" strike="noStrike" kern="1200" cap="none" spc="0" normalizeH="0" baseline="0" noProof="0" dirty="0" smtClean="0">
                <a:ln>
                  <a:noFill/>
                </a:ln>
                <a:solidFill>
                  <a:schemeClr val="bg1"/>
                </a:solidFill>
                <a:effectLst/>
                <a:uLnTx/>
                <a:uFillTx/>
                <a:latin typeface="+mn-lt"/>
                <a:ea typeface="+mn-ea"/>
                <a:cs typeface="+mn-cs"/>
              </a:rPr>
              <a:t>     </a:t>
            </a: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cs typeface="Times New Roman" pitchFamily="18" charset="0"/>
              </a:rPr>
              <a:t>Все работы велись вручную. Ликвидаторы в противогазах и костюмах из свинца сгребали лопатами и выбирали руками куски радиоактивного вещества, сбрасывали их в сгоревший реактор. После очистки территории начались работы по сооружению над реактором саркофага (огромной коробки) с целью недопущения утечки радиации. </a:t>
            </a:r>
          </a:p>
        </p:txBody>
      </p:sp>
      <p:pic>
        <p:nvPicPr>
          <p:cNvPr id="3" name="Рисунок 2"/>
          <p:cNvPicPr/>
          <p:nvPr/>
        </p:nvPicPr>
        <p:blipFill>
          <a:blip r:embed="rId3" cstate="print"/>
          <a:srcRect/>
          <a:stretch>
            <a:fillRect/>
          </a:stretch>
        </p:blipFill>
        <p:spPr bwMode="auto">
          <a:xfrm>
            <a:off x="214282" y="304802"/>
            <a:ext cx="3825093" cy="6124594"/>
          </a:xfrm>
          <a:prstGeom prst="rect">
            <a:avLst/>
          </a:prstGeom>
          <a:noFill/>
          <a:ln w="9525">
            <a:noFill/>
            <a:miter lim="800000"/>
            <a:headEnd/>
            <a:tailEnd/>
          </a:ln>
        </p:spPr>
      </p:pic>
      <p:sp>
        <p:nvSpPr>
          <p:cNvPr id="4" name="Rectangle 2"/>
          <p:cNvSpPr txBox="1">
            <a:spLocks noChangeArrowheads="1"/>
          </p:cNvSpPr>
          <p:nvPr/>
        </p:nvSpPr>
        <p:spPr>
          <a:xfrm>
            <a:off x="3995738" y="260648"/>
            <a:ext cx="5148262" cy="173989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Тысячи людей со всех концов бывшего СССР были призваны и командированы для ликвидации последствий катастрофы. </a:t>
            </a:r>
            <a:b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br>
            <a:endParaRPr kumimoji="0" lang="ru-RU" sz="2400" b="0" i="0" u="none" strike="noStrike" kern="1200" cap="none" spc="0" normalizeH="0" baseline="0" noProof="0" dirty="0">
              <a:ln>
                <a:noFill/>
              </a:ln>
              <a:solidFill>
                <a:schemeClr val="accent6">
                  <a:lumMod val="50000"/>
                </a:schemeClr>
              </a:solidFill>
              <a:effectLst/>
              <a:uLnTx/>
              <a:uFillTx/>
              <a:latin typeface="Times New Roman" pitchFamily="18" charset="0"/>
              <a:ea typeface="+mj-ea"/>
              <a:cs typeface="Times New Roman" pitchFamily="18" charset="0"/>
            </a:endParaRPr>
          </a:p>
        </p:txBody>
      </p:sp>
    </p:spTree>
  </p:cSld>
  <p:clrMapOvr>
    <a:masterClrMapping/>
  </p:clrMapOvr>
  <p:transition spd="med" advClick="0" advTm="8000">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5" name="Содержимое 3" descr="21 год со дня Чернобыльской катастрофы (фото и видео) - Video, photo:12"/>
          <p:cNvPicPr>
            <a:picLocks/>
          </p:cNvPicPr>
          <p:nvPr/>
        </p:nvPicPr>
        <p:blipFill>
          <a:blip r:embed="rId3" cstate="email"/>
          <a:srcRect/>
          <a:stretch>
            <a:fillRect/>
          </a:stretch>
        </p:blipFill>
        <p:spPr>
          <a:xfrm>
            <a:off x="1643042" y="2643182"/>
            <a:ext cx="5429256" cy="4000508"/>
          </a:xfrm>
          <a:prstGeom prst="rect">
            <a:avLst/>
          </a:prstGeom>
        </p:spPr>
      </p:pic>
      <p:pic>
        <p:nvPicPr>
          <p:cNvPr id="3" name="Рисунок 2" descr="article_image-image-article.jpg.jpeg"/>
          <p:cNvPicPr/>
          <p:nvPr/>
        </p:nvPicPr>
        <p:blipFill>
          <a:blip r:embed="rId4" cstate="print"/>
          <a:srcRect l="3420" t="-7039" r="34669"/>
          <a:stretch>
            <a:fillRect/>
          </a:stretch>
        </p:blipFill>
        <p:spPr>
          <a:xfrm>
            <a:off x="0" y="-142900"/>
            <a:ext cx="4429124" cy="4500594"/>
          </a:xfrm>
          <a:prstGeom prst="ellipse">
            <a:avLst/>
          </a:prstGeom>
          <a:ln>
            <a:noFill/>
          </a:ln>
          <a:effectLst>
            <a:softEdge rad="112500"/>
          </a:effectLst>
        </p:spPr>
      </p:pic>
      <p:pic>
        <p:nvPicPr>
          <p:cNvPr id="4" name="Рисунок 3" descr="photo-6495.jpeg"/>
          <p:cNvPicPr/>
          <p:nvPr/>
        </p:nvPicPr>
        <p:blipFill>
          <a:blip r:embed="rId5" cstate="print"/>
          <a:stretch>
            <a:fillRect/>
          </a:stretch>
        </p:blipFill>
        <p:spPr>
          <a:xfrm>
            <a:off x="4606479" y="0"/>
            <a:ext cx="4537521" cy="4340237"/>
          </a:xfrm>
          <a:prstGeom prst="ellipse">
            <a:avLst/>
          </a:prstGeom>
          <a:ln>
            <a:noFill/>
          </a:ln>
          <a:effectLst>
            <a:softEdge rad="112500"/>
          </a:effectLst>
        </p:spPr>
      </p:pic>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par>
                          <p:cTn id="8" fill="hold">
                            <p:stCondLst>
                              <p:cond delay="2000"/>
                            </p:stCondLst>
                            <p:childTnLst>
                              <p:par>
                                <p:cTn id="9" presetID="4"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500"/>
                                        <p:tgtEl>
                                          <p:spTgt spid="4"/>
                                        </p:tgtEl>
                                      </p:cBhvr>
                                    </p:animEffect>
                                  </p:childTnLst>
                                </p:cTn>
                              </p:par>
                            </p:childTnLst>
                          </p:cTn>
                        </p:par>
                        <p:par>
                          <p:cTn id="12" fill="hold">
                            <p:stCondLst>
                              <p:cond delay="2500"/>
                            </p:stCondLst>
                            <p:childTnLst>
                              <p:par>
                                <p:cTn id="13" presetID="4" presetClass="entr" presetSubtype="16"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in)">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5" name="Rectangle 2"/>
          <p:cNvSpPr txBox="1">
            <a:spLocks noChangeArrowheads="1"/>
          </p:cNvSpPr>
          <p:nvPr/>
        </p:nvSpPr>
        <p:spPr>
          <a:xfrm>
            <a:off x="0" y="280994"/>
            <a:ext cx="3924300" cy="40767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Некоторые радиоуправляемые механизмы, выполняющие работы по устранению завалов, не выдерживали высокого уровня радиации и выходили из под контроля операторов. </a:t>
            </a:r>
            <a:endParaRPr kumimoji="0" lang="ru-RU" sz="2400" b="0" i="0" u="none" strike="noStrike" kern="1200" cap="none" spc="0" normalizeH="0" baseline="0" noProof="0" dirty="0">
              <a:ln>
                <a:noFill/>
              </a:ln>
              <a:solidFill>
                <a:schemeClr val="accent6">
                  <a:lumMod val="50000"/>
                </a:schemeClr>
              </a:solidFill>
              <a:effectLst/>
              <a:uLnTx/>
              <a:uFillTx/>
              <a:latin typeface="Times New Roman" pitchFamily="18" charset="0"/>
              <a:ea typeface="+mj-ea"/>
              <a:cs typeface="Times New Roman" pitchFamily="18" charset="0"/>
            </a:endParaRPr>
          </a:p>
        </p:txBody>
      </p:sp>
      <p:pic>
        <p:nvPicPr>
          <p:cNvPr id="6" name="Picture 4"/>
          <p:cNvPicPr>
            <a:picLocks noChangeAspect="1" noChangeArrowheads="1"/>
          </p:cNvPicPr>
          <p:nvPr/>
        </p:nvPicPr>
        <p:blipFill>
          <a:blip r:embed="rId3" cstate="print"/>
          <a:srcRect/>
          <a:stretch>
            <a:fillRect/>
          </a:stretch>
        </p:blipFill>
        <p:spPr bwMode="auto">
          <a:xfrm>
            <a:off x="4643438" y="5214950"/>
            <a:ext cx="3535355" cy="1571612"/>
          </a:xfrm>
          <a:prstGeom prst="rect">
            <a:avLst/>
          </a:prstGeom>
          <a:noFill/>
          <a:ln w="9525">
            <a:noFill/>
            <a:miter lim="800000"/>
            <a:headEnd/>
            <a:tailEnd/>
          </a:ln>
          <a:effectLst/>
        </p:spPr>
      </p:pic>
      <p:sp>
        <p:nvSpPr>
          <p:cNvPr id="7" name="Rectangle 3"/>
          <p:cNvSpPr txBox="1">
            <a:spLocks noChangeArrowheads="1"/>
          </p:cNvSpPr>
          <p:nvPr/>
        </p:nvSpPr>
        <p:spPr>
          <a:xfrm>
            <a:off x="3714744" y="-24"/>
            <a:ext cx="5214942" cy="5072098"/>
          </a:xfrm>
          <a:prstGeom prst="rect">
            <a:avLst/>
          </a:prstGeom>
        </p:spPr>
        <p:txBody>
          <a:bodyPr/>
          <a:lstStyle/>
          <a:p>
            <a:pPr marL="342900" marR="0" lvl="0" indent="-342900" algn="l" defTabSz="914400" rtl="0" eaLnBrk="1" fontAlgn="auto" latinLnBrk="0" hangingPunct="1">
              <a:lnSpc>
                <a:spcPct val="80000"/>
              </a:lnSpc>
              <a:spcBef>
                <a:spcPct val="20000"/>
              </a:spcBef>
              <a:spcAft>
                <a:spcPts val="0"/>
              </a:spcAft>
              <a:buClrTx/>
              <a:buSzTx/>
              <a:tabLst/>
              <a:defRPr/>
            </a:pPr>
            <a:r>
              <a:rPr kumimoji="0" lang="ru-RU" sz="2800" b="0" i="0" u="none" strike="noStrike" kern="1200" cap="none" spc="0" normalizeH="0" baseline="0" noProof="0" dirty="0" smtClean="0">
                <a:ln>
                  <a:noFill/>
                </a:ln>
                <a:solidFill>
                  <a:schemeClr val="bg1"/>
                </a:solidFill>
                <a:effectLst/>
                <a:uLnTx/>
                <a:uFillTx/>
                <a:latin typeface="+mn-lt"/>
                <a:ea typeface="+mn-ea"/>
                <a:cs typeface="+mn-cs"/>
              </a:rPr>
              <a:t>    </a:t>
            </a: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cs typeface="Times New Roman" pitchFamily="18" charset="0"/>
              </a:rPr>
              <a:t>Правительство, выслушав советы специалистов приняло решение закрыть, засыпать воронку теплопоглощающими материалами, способными к фильтрации огня и пепла. </a:t>
            </a:r>
          </a:p>
          <a:p>
            <a:pPr marL="342900" marR="0" lvl="0" indent="-342900" algn="l" defTabSz="914400" rtl="0" eaLnBrk="1" fontAlgn="auto" latinLnBrk="0" hangingPunct="1">
              <a:lnSpc>
                <a:spcPct val="80000"/>
              </a:lnSpc>
              <a:spcBef>
                <a:spcPct val="20000"/>
              </a:spcBef>
              <a:spcAft>
                <a:spcPts val="0"/>
              </a:spcAft>
              <a:buClrTx/>
              <a:buSzTx/>
              <a:tabLst/>
              <a:defRPr/>
            </a:pP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cs typeface="Times New Roman" pitchFamily="18" charset="0"/>
              </a:rPr>
              <a:t>     Потому с 27 апреля по 10 мая летчики Военно-воздушных сил СССР, рискуя плотью и жизнью своей, совершили сотни полетов над активной зоной. Они сбросили с вертолетов тысячи и тысячи мешков песка, глины, доломита, бора, а также крупные упаковки свинца, который по весу занимал первое место - 2400 тонны. </a:t>
            </a:r>
            <a:endParaRPr kumimoji="0" lang="ru-RU" sz="2400" b="0" i="0" u="none" strike="noStrike" kern="1200" cap="none" spc="0" normalizeH="0" baseline="0" noProof="0" dirty="0">
              <a:ln>
                <a:noFill/>
              </a:ln>
              <a:solidFill>
                <a:schemeClr val="accent6">
                  <a:lumMod val="50000"/>
                </a:schemeClr>
              </a:solidFill>
              <a:effectLst/>
              <a:uLnTx/>
              <a:uFillTx/>
              <a:latin typeface="Times New Roman" pitchFamily="18" charset="0"/>
              <a:cs typeface="Times New Roman" pitchFamily="18" charset="0"/>
            </a:endParaRPr>
          </a:p>
        </p:txBody>
      </p:sp>
      <p:pic>
        <p:nvPicPr>
          <p:cNvPr id="8" name="Picture 4"/>
          <p:cNvPicPr>
            <a:picLocks noChangeAspect="1" noChangeArrowheads="1"/>
          </p:cNvPicPr>
          <p:nvPr/>
        </p:nvPicPr>
        <p:blipFill>
          <a:blip r:embed="rId4" cstate="print"/>
          <a:srcRect t="17746" b="6650"/>
          <a:stretch>
            <a:fillRect/>
          </a:stretch>
        </p:blipFill>
        <p:spPr bwMode="auto">
          <a:xfrm>
            <a:off x="214282" y="3286124"/>
            <a:ext cx="3435350" cy="3429024"/>
          </a:xfrm>
          <a:prstGeom prst="rect">
            <a:avLst/>
          </a:prstGeom>
          <a:noFill/>
          <a:ln w="9525">
            <a:noFill/>
            <a:miter lim="800000"/>
            <a:headEnd/>
            <a:tailEnd/>
          </a:ln>
          <a:effectLst/>
        </p:spPr>
      </p:pic>
    </p:spTree>
  </p:cSld>
  <p:clrMapOvr>
    <a:masterClrMapping/>
  </p:clrMapOvr>
  <p:transition spd="med" advClick="0" advTm="8000">
    <p:strips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5" name="Прямоугольник 4"/>
          <p:cNvSpPr/>
          <p:nvPr/>
        </p:nvSpPr>
        <p:spPr>
          <a:xfrm>
            <a:off x="571472" y="0"/>
            <a:ext cx="8215370" cy="830997"/>
          </a:xfrm>
          <a:prstGeom prst="rect">
            <a:avLst/>
          </a:prstGeom>
        </p:spPr>
        <p:txBody>
          <a:bodyPr wrap="square">
            <a:spAutoFit/>
          </a:bodyPr>
          <a:lstStyle/>
          <a:p>
            <a:r>
              <a:rPr lang="ru-RU" sz="2400" dirty="0" smtClean="0">
                <a:solidFill>
                  <a:schemeClr val="accent6">
                    <a:lumMod val="50000"/>
                  </a:schemeClr>
                </a:solidFill>
                <a:latin typeface="Times New Roman" pitchFamily="18" charset="0"/>
                <a:cs typeface="Times New Roman" pitchFamily="18" charset="0"/>
              </a:rPr>
              <a:t>При тушении реактора были задействованы сотни машин начиная от пожарных и заканчивая вертолетами.</a:t>
            </a:r>
            <a:endParaRPr lang="ru-RU" sz="2400" dirty="0">
              <a:solidFill>
                <a:schemeClr val="accent6">
                  <a:lumMod val="50000"/>
                </a:schemeClr>
              </a:solidFill>
              <a:latin typeface="Times New Roman" pitchFamily="18" charset="0"/>
              <a:cs typeface="Times New Roman" pitchFamily="18" charset="0"/>
            </a:endParaRPr>
          </a:p>
        </p:txBody>
      </p:sp>
      <p:sp>
        <p:nvSpPr>
          <p:cNvPr id="6" name="Прямоугольник 5"/>
          <p:cNvSpPr/>
          <p:nvPr/>
        </p:nvSpPr>
        <p:spPr>
          <a:xfrm>
            <a:off x="0" y="5214950"/>
            <a:ext cx="9144000" cy="1200329"/>
          </a:xfrm>
          <a:prstGeom prst="rect">
            <a:avLst/>
          </a:prstGeom>
        </p:spPr>
        <p:txBody>
          <a:bodyPr wrap="square">
            <a:spAutoFit/>
          </a:bodyPr>
          <a:lstStyle/>
          <a:p>
            <a:pPr algn="ctr"/>
            <a:r>
              <a:rPr lang="ru-RU" sz="2400" dirty="0" smtClean="0">
                <a:solidFill>
                  <a:schemeClr val="accent6">
                    <a:lumMod val="50000"/>
                  </a:schemeClr>
                </a:solidFill>
                <a:latin typeface="Times New Roman" pitchFamily="18" charset="0"/>
                <a:cs typeface="Times New Roman" pitchFamily="18" charset="0"/>
              </a:rPr>
              <a:t>В результате большого радиоактивного фона большая часть машин были  заражены радиацией. Для них  сделали специальную стоянку которая сохранилась до сих пор.</a:t>
            </a:r>
            <a:endParaRPr lang="ru-RU" sz="2400" dirty="0">
              <a:solidFill>
                <a:schemeClr val="accent6">
                  <a:lumMod val="50000"/>
                </a:schemeClr>
              </a:solidFill>
              <a:latin typeface="Times New Roman" pitchFamily="18" charset="0"/>
              <a:cs typeface="Times New Roman" pitchFamily="18" charset="0"/>
            </a:endParaRPr>
          </a:p>
        </p:txBody>
      </p:sp>
      <p:pic>
        <p:nvPicPr>
          <p:cNvPr id="7" name="Рисунок 1" descr="kladbishe01.jpg"/>
          <p:cNvPicPr>
            <a:picLocks noChangeAspect="1"/>
          </p:cNvPicPr>
          <p:nvPr/>
        </p:nvPicPr>
        <p:blipFill>
          <a:blip r:embed="rId3" cstate="print"/>
          <a:srcRect/>
          <a:stretch>
            <a:fillRect/>
          </a:stretch>
        </p:blipFill>
        <p:spPr bwMode="auto">
          <a:xfrm>
            <a:off x="428628" y="857232"/>
            <a:ext cx="6215074" cy="3571900"/>
          </a:xfrm>
          <a:prstGeom prst="rect">
            <a:avLst/>
          </a:prstGeom>
          <a:noFill/>
          <a:ln w="9525">
            <a:noFill/>
            <a:miter lim="800000"/>
            <a:headEnd/>
            <a:tailEnd/>
          </a:ln>
        </p:spPr>
      </p:pic>
      <p:pic>
        <p:nvPicPr>
          <p:cNvPr id="8" name="Picture 4"/>
          <p:cNvPicPr>
            <a:picLocks noChangeAspect="1" noChangeArrowheads="1"/>
          </p:cNvPicPr>
          <p:nvPr/>
        </p:nvPicPr>
        <p:blipFill>
          <a:blip r:embed="rId4" cstate="print"/>
          <a:srcRect/>
          <a:stretch>
            <a:fillRect/>
          </a:stretch>
        </p:blipFill>
        <p:spPr bwMode="auto">
          <a:xfrm>
            <a:off x="2714612" y="1714488"/>
            <a:ext cx="6048375" cy="3506790"/>
          </a:xfrm>
          <a:prstGeom prst="rect">
            <a:avLst/>
          </a:prstGeom>
          <a:noFill/>
          <a:ln w="9525">
            <a:noFill/>
            <a:miter lim="800000"/>
            <a:headEnd/>
            <a:tailEnd/>
          </a:ln>
          <a:effectLst/>
        </p:spPr>
      </p:pic>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2000"/>
                                        <p:tgtEl>
                                          <p:spTgt spid="7"/>
                                        </p:tgtEl>
                                      </p:cBhvr>
                                    </p:animEffect>
                                  </p:childTnLst>
                                </p:cTn>
                              </p:par>
                            </p:childTnLst>
                          </p:cTn>
                        </p:par>
                        <p:par>
                          <p:cTn id="8" fill="hold">
                            <p:stCondLst>
                              <p:cond delay="2000"/>
                            </p:stCondLst>
                            <p:childTnLst>
                              <p:par>
                                <p:cTn id="9" presetID="4"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ox(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15" name="Прямоугольник 14"/>
          <p:cNvSpPr/>
          <p:nvPr/>
        </p:nvSpPr>
        <p:spPr>
          <a:xfrm>
            <a:off x="357158" y="571480"/>
            <a:ext cx="8429684" cy="2677656"/>
          </a:xfrm>
          <a:prstGeom prst="rect">
            <a:avLst/>
          </a:prstGeom>
        </p:spPr>
        <p:txBody>
          <a:bodyPr wrap="square">
            <a:spAutoFit/>
          </a:bodyPr>
          <a:lstStyle/>
          <a:p>
            <a:pPr>
              <a:buFont typeface="Wingdings" pitchFamily="2" charset="2"/>
              <a:buNone/>
            </a:pPr>
            <a:r>
              <a:rPr lang="ru-RU" sz="2400" dirty="0" smtClean="0">
                <a:solidFill>
                  <a:schemeClr val="accent6">
                    <a:lumMod val="50000"/>
                  </a:schemeClr>
                </a:solidFill>
                <a:latin typeface="Times New Roman" pitchFamily="18" charset="0"/>
                <a:cs typeface="Times New Roman" pitchFamily="18" charset="0"/>
              </a:rPr>
              <a:t>Сразу же после катастрофы погиб 31 человек, а 800 тыс. ликвидаторов, принимавших участие в тушении пожаров и расчистке, получили высокие дозы радиации.</a:t>
            </a:r>
          </a:p>
          <a:p>
            <a:pPr>
              <a:buFont typeface="Wingdings" pitchFamily="2" charset="2"/>
              <a:buNone/>
            </a:pPr>
            <a:r>
              <a:rPr lang="ru-RU" sz="2400" dirty="0" smtClean="0">
                <a:solidFill>
                  <a:schemeClr val="accent6">
                    <a:lumMod val="50000"/>
                  </a:schemeClr>
                </a:solidFill>
                <a:latin typeface="Times New Roman" pitchFamily="18" charset="0"/>
                <a:cs typeface="Times New Roman" pitchFamily="18" charset="0"/>
              </a:rPr>
              <a:t>    Радиоактивному облучению подверглись почти 8 млн. 400 тыс. жителей Белоруссии, Украины и России. </a:t>
            </a:r>
          </a:p>
          <a:p>
            <a:pPr>
              <a:buFont typeface="Wingdings" pitchFamily="2" charset="2"/>
              <a:buNone/>
            </a:pPr>
            <a:r>
              <a:rPr lang="ru-RU" sz="2400" dirty="0" smtClean="0">
                <a:solidFill>
                  <a:schemeClr val="accent6">
                    <a:lumMod val="50000"/>
                  </a:schemeClr>
                </a:solidFill>
                <a:latin typeface="Times New Roman" pitchFamily="18" charset="0"/>
                <a:cs typeface="Times New Roman" pitchFamily="18" charset="0"/>
              </a:rPr>
              <a:t>   Загрязненными оказались около 155 тыс. кв. км территории. </a:t>
            </a:r>
          </a:p>
          <a:p>
            <a:pPr>
              <a:buFont typeface="Wingdings" pitchFamily="2" charset="2"/>
              <a:buNone/>
            </a:pPr>
            <a:r>
              <a:rPr lang="ru-RU" sz="2400" dirty="0" smtClean="0">
                <a:solidFill>
                  <a:schemeClr val="accent6">
                    <a:lumMod val="50000"/>
                  </a:schemeClr>
                </a:solidFill>
                <a:latin typeface="Times New Roman" pitchFamily="18" charset="0"/>
                <a:cs typeface="Times New Roman" pitchFamily="18" charset="0"/>
              </a:rPr>
              <a:t>   Почти 404 тыс. человек были переселены</a:t>
            </a:r>
            <a:r>
              <a:rPr lang="ru-RU" sz="2400" dirty="0" smtClean="0">
                <a:solidFill>
                  <a:schemeClr val="accent6">
                    <a:lumMod val="50000"/>
                  </a:schemeClr>
                </a:solidFill>
              </a:rPr>
              <a:t>.</a:t>
            </a:r>
          </a:p>
        </p:txBody>
      </p:sp>
      <p:pic>
        <p:nvPicPr>
          <p:cNvPr id="17" name="Picture 7"/>
          <p:cNvPicPr>
            <a:picLocks noChangeAspect="1" noChangeArrowheads="1"/>
          </p:cNvPicPr>
          <p:nvPr/>
        </p:nvPicPr>
        <p:blipFill>
          <a:blip r:embed="rId3" cstate="print"/>
          <a:srcRect/>
          <a:stretch>
            <a:fillRect/>
          </a:stretch>
        </p:blipFill>
        <p:spPr bwMode="auto">
          <a:xfrm>
            <a:off x="593696" y="3214686"/>
            <a:ext cx="3263924" cy="3643314"/>
          </a:xfrm>
          <a:prstGeom prst="rect">
            <a:avLst/>
          </a:prstGeom>
          <a:noFill/>
          <a:ln w="9525">
            <a:noFill/>
            <a:miter lim="800000"/>
            <a:headEnd/>
            <a:tailEnd/>
          </a:ln>
          <a:effectLst/>
        </p:spPr>
      </p:pic>
      <p:pic>
        <p:nvPicPr>
          <p:cNvPr id="4" name="Picture 4"/>
          <p:cNvPicPr>
            <a:picLocks noChangeAspect="1" noChangeArrowheads="1"/>
          </p:cNvPicPr>
          <p:nvPr/>
        </p:nvPicPr>
        <p:blipFill>
          <a:blip r:embed="rId4" cstate="print"/>
          <a:srcRect/>
          <a:stretch>
            <a:fillRect/>
          </a:stretch>
        </p:blipFill>
        <p:spPr bwMode="auto">
          <a:xfrm>
            <a:off x="4721226" y="3214686"/>
            <a:ext cx="3779864" cy="3500438"/>
          </a:xfrm>
          <a:prstGeom prst="rect">
            <a:avLst/>
          </a:prstGeom>
          <a:noFill/>
          <a:ln w="9525">
            <a:noFill/>
            <a:miter lim="800000"/>
            <a:headEnd/>
            <a:tailEnd/>
          </a:ln>
          <a:effectLst/>
        </p:spPr>
      </p:pic>
    </p:spTree>
  </p:cSld>
  <p:clrMapOvr>
    <a:masterClrMapping/>
  </p:clrMapOvr>
  <p:transition spd="med" advClick="0" advTm="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457200" y="274638"/>
            <a:ext cx="8229600" cy="562074"/>
          </a:xfrm>
        </p:spPr>
        <p:txBody>
          <a:bodyPr>
            <a:noAutofit/>
          </a:bodyPr>
          <a:lstStyle/>
          <a:p>
            <a:r>
              <a:rPr lang="ru-RU" b="1" u="sng" dirty="0" smtClean="0">
                <a:solidFill>
                  <a:schemeClr val="accent2">
                    <a:lumMod val="50000"/>
                  </a:schemeClr>
                </a:solidFill>
                <a:latin typeface="Times New Roman" pitchFamily="18" charset="0"/>
                <a:cs typeface="Times New Roman" pitchFamily="18" charset="0"/>
              </a:rPr>
              <a:t>Результат аварии</a:t>
            </a:r>
            <a:endParaRPr lang="ru-RU" b="1" u="sng" dirty="0">
              <a:solidFill>
                <a:schemeClr val="accent2">
                  <a:lumMod val="50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124744"/>
            <a:ext cx="8229600" cy="5001419"/>
          </a:xfrm>
        </p:spPr>
        <p:txBody>
          <a:bodyPr>
            <a:normAutofit/>
          </a:bodyPr>
          <a:lstStyle/>
          <a:p>
            <a:pPr>
              <a:buNone/>
            </a:pPr>
            <a:r>
              <a:rPr lang="ru-RU" dirty="0" smtClean="0">
                <a:solidFill>
                  <a:srgbClr val="FF0000"/>
                </a:solidFill>
              </a:rPr>
              <a:t>         </a:t>
            </a:r>
            <a:r>
              <a:rPr lang="ru-RU" dirty="0" smtClean="0">
                <a:solidFill>
                  <a:srgbClr val="002060"/>
                </a:solidFill>
                <a:latin typeface="Times New Roman" pitchFamily="18" charset="0"/>
                <a:cs typeface="Times New Roman" pitchFamily="18" charset="0"/>
              </a:rPr>
              <a:t>Радиоактивному заражению подверглась территория в радиусе более </a:t>
            </a:r>
            <a:r>
              <a:rPr lang="ru-RU" dirty="0" smtClean="0">
                <a:solidFill>
                  <a:srgbClr val="C00000"/>
                </a:solidFill>
                <a:latin typeface="Times New Roman" pitchFamily="18" charset="0"/>
                <a:cs typeface="Times New Roman" pitchFamily="18" charset="0"/>
              </a:rPr>
              <a:t>2тыс. Км., охватывающая более 20 государств.</a:t>
            </a:r>
          </a:p>
          <a:p>
            <a:pPr>
              <a:buNone/>
            </a:pPr>
            <a:r>
              <a:rPr lang="ru-RU" dirty="0" smtClean="0">
                <a:solidFill>
                  <a:srgbClr val="C00000"/>
                </a:solidFill>
                <a:latin typeface="Times New Roman" pitchFamily="18" charset="0"/>
                <a:cs typeface="Times New Roman" pitchFamily="18" charset="0"/>
              </a:rPr>
              <a:t>          2/3 радиоактивных веществ </a:t>
            </a:r>
            <a:r>
              <a:rPr lang="ru-RU" dirty="0" smtClean="0">
                <a:solidFill>
                  <a:srgbClr val="002060"/>
                </a:solidFill>
                <a:latin typeface="Times New Roman" pitchFamily="18" charset="0"/>
                <a:cs typeface="Times New Roman" pitchFamily="18" charset="0"/>
              </a:rPr>
              <a:t>выпало на территорию Беларуси.</a:t>
            </a:r>
          </a:p>
          <a:p>
            <a:pPr>
              <a:buNone/>
            </a:pPr>
            <a:r>
              <a:rPr lang="ru-RU" dirty="0" smtClean="0">
                <a:solidFill>
                  <a:srgbClr val="FF000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Почти четверть территории нашей страны оказались загрязненной.</a:t>
            </a:r>
          </a:p>
          <a:p>
            <a:pPr marL="514350" indent="-514350">
              <a:buNone/>
            </a:pPr>
            <a:r>
              <a:rPr lang="ru-RU" dirty="0" smtClean="0">
                <a:solidFill>
                  <a:srgbClr val="FF000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В результате аварии на ЧАЭС  </a:t>
            </a:r>
            <a:r>
              <a:rPr lang="ru-RU" dirty="0" smtClean="0">
                <a:solidFill>
                  <a:srgbClr val="C00000"/>
                </a:solidFill>
                <a:latin typeface="Times New Roman" pitchFamily="18" charset="0"/>
                <a:cs typeface="Times New Roman" pitchFamily="18" charset="0"/>
              </a:rPr>
              <a:t>23% территории Беларуси с 3668 населенными пунктами</a:t>
            </a:r>
            <a:r>
              <a:rPr lang="ru-RU" dirty="0" smtClean="0">
                <a:solidFill>
                  <a:srgbClr val="FFC00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оказались загрязненными радионуклидами.</a:t>
            </a:r>
            <a:r>
              <a:rPr lang="ru-RU" dirty="0" smtClean="0">
                <a:solidFill>
                  <a:srgbClr val="C00000"/>
                </a:solidFill>
                <a:latin typeface="Times New Roman" pitchFamily="18" charset="0"/>
                <a:cs typeface="Times New Roman" pitchFamily="18" charset="0"/>
              </a:rPr>
              <a:t> Это 57 районов Беларуси и 27 городов.</a:t>
            </a:r>
          </a:p>
          <a:p>
            <a:endParaRPr lang="ru-RU" dirty="0" smtClean="0"/>
          </a:p>
          <a:p>
            <a:endParaRPr lang="ru-RU" dirty="0"/>
          </a:p>
        </p:txBody>
      </p:sp>
    </p:spTree>
  </p:cSld>
  <p:clrMapOvr>
    <a:masterClrMapping/>
  </p:clrMapOvr>
  <p:transition spd="med" advClick="0" advTm="8000">
    <p:strips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p:txBody>
          <a:bodyPr>
            <a:normAutofit/>
          </a:bodyPr>
          <a:lstStyle/>
          <a:p>
            <a:r>
              <a:rPr lang="ru-RU" sz="3600" b="1" u="sng" dirty="0" smtClean="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Ранние последствия</a:t>
            </a:r>
            <a:endParaRPr lang="ru-RU" sz="3600" b="1" u="sng" dirty="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Содержимое 2"/>
          <p:cNvSpPr>
            <a:spLocks noGrp="1"/>
          </p:cNvSpPr>
          <p:nvPr>
            <p:ph sz="half" idx="1"/>
          </p:nvPr>
        </p:nvSpPr>
        <p:spPr>
          <a:xfrm>
            <a:off x="0" y="1428736"/>
            <a:ext cx="4643438" cy="1500198"/>
          </a:xfrm>
        </p:spPr>
        <p:txBody>
          <a:bodyPr>
            <a:normAutofit/>
          </a:bodyPr>
          <a:lstStyle/>
          <a:p>
            <a:pPr>
              <a:buNone/>
            </a:pPr>
            <a:r>
              <a:rPr lang="ru-RU" sz="3200" dirty="0" smtClean="0"/>
              <a:t>   </a:t>
            </a:r>
            <a:r>
              <a:rPr lang="ru-RU" sz="2400" dirty="0" smtClean="0">
                <a:solidFill>
                  <a:schemeClr val="accent6">
                    <a:lumMod val="50000"/>
                  </a:schemeClr>
                </a:solidFill>
              </a:rPr>
              <a:t>Одно из самых ранних последствий – лучевая болезнь</a:t>
            </a:r>
          </a:p>
        </p:txBody>
      </p:sp>
      <p:pic>
        <p:nvPicPr>
          <p:cNvPr id="5" name="Содержимое 4" descr="7610629_6.jpeg"/>
          <p:cNvPicPr>
            <a:picLocks noGrp="1" noChangeAspect="1"/>
          </p:cNvPicPr>
          <p:nvPr>
            <p:ph sz="half" idx="2"/>
          </p:nvPr>
        </p:nvPicPr>
        <p:blipFill>
          <a:blip r:embed="rId3" cstate="print"/>
          <a:srcRect r="900" b="17567"/>
          <a:stretch>
            <a:fillRect/>
          </a:stretch>
        </p:blipFill>
        <p:spPr>
          <a:xfrm>
            <a:off x="4714876" y="1428736"/>
            <a:ext cx="4040346" cy="4929222"/>
          </a:xfrm>
        </p:spPr>
      </p:pic>
      <p:sp>
        <p:nvSpPr>
          <p:cNvPr id="10" name="Прямоугольник 9"/>
          <p:cNvSpPr/>
          <p:nvPr/>
        </p:nvSpPr>
        <p:spPr>
          <a:xfrm>
            <a:off x="214314" y="2285992"/>
            <a:ext cx="4572000" cy="4154984"/>
          </a:xfrm>
          <a:prstGeom prst="rect">
            <a:avLst/>
          </a:prstGeom>
        </p:spPr>
        <p:txBody>
          <a:bodyPr>
            <a:spAutoFit/>
          </a:bodyPr>
          <a:lstStyle/>
          <a:p>
            <a:r>
              <a:rPr lang="ru-RU" sz="2400" dirty="0" smtClean="0">
                <a:solidFill>
                  <a:schemeClr val="accent6">
                    <a:lumMod val="50000"/>
                  </a:schemeClr>
                </a:solidFill>
              </a:rPr>
              <a:t>Диагноз «острая лучевая болезнь» был подтвержден у 134 ликвидаторов, 28 из них погибли в первые месяцы (пожарные с ЧАЭС). Еще 16 человек умерли в течение 17 лет от самых разных причин, в том числе от инфаркта и ДТП. На сегодняшний день 90 человек живы, у 20 из них обнаружена радиационная катаракта.</a:t>
            </a:r>
            <a:endParaRPr lang="ru-RU" sz="2400" dirty="0">
              <a:solidFill>
                <a:schemeClr val="accent6">
                  <a:lumMod val="50000"/>
                </a:schemeClr>
              </a:solidFill>
            </a:endParaRPr>
          </a:p>
        </p:txBody>
      </p:sp>
    </p:spTree>
  </p:cSld>
  <p:clrMapOvr>
    <a:masterClrMapping/>
  </p:clrMapOvr>
  <p:transition spd="med" advClick="0" advTm="8000">
    <p:strips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Сергей\фон2.jpg"/>
          <p:cNvPicPr>
            <a:picLocks noChangeAspect="1" noChangeArrowheads="1"/>
          </p:cNvPicPr>
          <p:nvPr/>
        </p:nvPicPr>
        <p:blipFill>
          <a:blip r:embed="rId2" cstate="print"/>
          <a:srcRect/>
          <a:stretch>
            <a:fillRect/>
          </a:stretch>
        </p:blipFill>
        <p:spPr bwMode="auto">
          <a:xfrm>
            <a:off x="-252536" y="-457200"/>
            <a:ext cx="9753600" cy="7315200"/>
          </a:xfrm>
          <a:prstGeom prst="rect">
            <a:avLst/>
          </a:prstGeom>
          <a:noFill/>
        </p:spPr>
      </p:pic>
      <p:sp>
        <p:nvSpPr>
          <p:cNvPr id="2" name="Заголовок 1"/>
          <p:cNvSpPr>
            <a:spLocks noGrp="1"/>
          </p:cNvSpPr>
          <p:nvPr>
            <p:ph type="title"/>
          </p:nvPr>
        </p:nvSpPr>
        <p:spPr>
          <a:xfrm>
            <a:off x="1500166" y="0"/>
            <a:ext cx="6888258" cy="836712"/>
          </a:xfrm>
        </p:spPr>
        <p:txBody>
          <a:bodyPr>
            <a:normAutofit/>
          </a:bodyPr>
          <a:lstStyle/>
          <a:p>
            <a:r>
              <a:rPr lang="ru-RU" sz="3200" b="1" u="sng" dirty="0" smtClean="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Отдаленные последствия</a:t>
            </a:r>
            <a:endParaRPr lang="ru-RU" sz="3200" b="1" u="sng" dirty="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Содержимое 2"/>
          <p:cNvSpPr>
            <a:spLocks noGrp="1"/>
          </p:cNvSpPr>
          <p:nvPr>
            <p:ph sz="half" idx="1"/>
          </p:nvPr>
        </p:nvSpPr>
        <p:spPr>
          <a:xfrm>
            <a:off x="285720" y="1285860"/>
            <a:ext cx="4038600" cy="4900634"/>
          </a:xfrm>
        </p:spPr>
        <p:txBody>
          <a:bodyPr>
            <a:normAutofit/>
          </a:bodyPr>
          <a:lstStyle/>
          <a:p>
            <a:pPr>
              <a:buNone/>
            </a:pPr>
            <a:r>
              <a:rPr lang="ru-RU" dirty="0" smtClean="0">
                <a:solidFill>
                  <a:schemeClr val="accent6">
                    <a:lumMod val="50000"/>
                  </a:schemeClr>
                </a:solidFill>
              </a:rPr>
              <a:t>    Самую серьезную угрозу для здоровья людей представляет рак щитовидной железы. </a:t>
            </a:r>
          </a:p>
          <a:p>
            <a:pPr>
              <a:buNone/>
            </a:pPr>
            <a:r>
              <a:rPr lang="ru-RU" dirty="0" smtClean="0">
                <a:solidFill>
                  <a:schemeClr val="accent6">
                    <a:lumMod val="50000"/>
                  </a:schemeClr>
                </a:solidFill>
              </a:rPr>
              <a:t>    Во время аварии в атмосферу попало большое количество радиоактивного йода, который поражает щитовидную железу</a:t>
            </a:r>
          </a:p>
        </p:txBody>
      </p:sp>
      <p:pic>
        <p:nvPicPr>
          <p:cNvPr id="10" name="Содержимое 4" descr="Thyroid_cancer.jpg"/>
          <p:cNvPicPr>
            <a:picLocks noGrp="1" noChangeAspect="1"/>
          </p:cNvPicPr>
          <p:nvPr>
            <p:ph sz="half" idx="2"/>
          </p:nvPr>
        </p:nvPicPr>
        <p:blipFill>
          <a:blip r:embed="rId3" cstate="print"/>
          <a:stretch>
            <a:fillRect/>
          </a:stretch>
        </p:blipFill>
        <p:spPr>
          <a:xfrm>
            <a:off x="4856595" y="1600200"/>
            <a:ext cx="3621810" cy="4525963"/>
          </a:xfrm>
        </p:spPr>
      </p:pic>
    </p:spTree>
  </p:cSld>
  <p:clrMapOvr>
    <a:masterClrMapping/>
  </p:clrMapOvr>
  <p:transition spd="med" advClick="0" advTm="8000">
    <p:strips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Сергей\фон2.jpg"/>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357158" y="0"/>
            <a:ext cx="8229600" cy="1143000"/>
          </a:xfrm>
        </p:spPr>
        <p:txBody>
          <a:bodyPr>
            <a:normAutofit/>
          </a:bodyPr>
          <a:lstStyle/>
          <a:p>
            <a:r>
              <a:rPr lang="ru-RU" sz="3200" b="1" u="sng" dirty="0" smtClean="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Экологические последствия</a:t>
            </a:r>
            <a:endParaRPr lang="ru-RU" sz="3200" b="1" u="sng" dirty="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Содержимое 2"/>
          <p:cNvSpPr>
            <a:spLocks noGrp="1"/>
          </p:cNvSpPr>
          <p:nvPr>
            <p:ph sz="half" idx="1"/>
          </p:nvPr>
        </p:nvSpPr>
        <p:spPr>
          <a:xfrm>
            <a:off x="0" y="1643050"/>
            <a:ext cx="4429124" cy="5000660"/>
          </a:xfrm>
        </p:spPr>
        <p:txBody>
          <a:bodyPr>
            <a:normAutofit fontScale="47500" lnSpcReduction="20000"/>
          </a:bodyPr>
          <a:lstStyle/>
          <a:p>
            <a:pPr>
              <a:buNone/>
            </a:pPr>
            <a:r>
              <a:rPr lang="ru-RU" dirty="0" smtClean="0">
                <a:solidFill>
                  <a:schemeClr val="accent6">
                    <a:lumMod val="50000"/>
                  </a:schemeClr>
                </a:solidFill>
              </a:rPr>
              <a:t>        В результате аварии из сельскохозяйственного оборота было выведено около 5 млн. га земель, вокруг АЭС создана 30-километровая </a:t>
            </a:r>
            <a:r>
              <a:rPr lang="ru-RU" i="1" dirty="0" smtClean="0">
                <a:solidFill>
                  <a:schemeClr val="accent6">
                    <a:lumMod val="50000"/>
                  </a:schemeClr>
                </a:solidFill>
              </a:rPr>
              <a:t>зона </a:t>
            </a:r>
            <a:r>
              <a:rPr lang="ru-RU" dirty="0" smtClean="0">
                <a:solidFill>
                  <a:schemeClr val="accent6">
                    <a:lumMod val="50000"/>
                  </a:schemeClr>
                </a:solidFill>
              </a:rPr>
              <a:t>отчуждения, уничтожены сотни мелких населённых пунктов. </a:t>
            </a:r>
          </a:p>
          <a:p>
            <a:pPr>
              <a:buNone/>
            </a:pPr>
            <a:r>
              <a:rPr lang="ru-RU" b="1" dirty="0" smtClean="0">
                <a:solidFill>
                  <a:schemeClr val="accent6">
                    <a:lumMod val="50000"/>
                  </a:schemeClr>
                </a:solidFill>
              </a:rPr>
              <a:t>                           </a:t>
            </a:r>
          </a:p>
          <a:p>
            <a:pPr>
              <a:buNone/>
            </a:pPr>
            <a:r>
              <a:rPr lang="ru-RU" b="1" dirty="0" smtClean="0">
                <a:solidFill>
                  <a:schemeClr val="accent6">
                    <a:lumMod val="50000"/>
                  </a:schemeClr>
                </a:solidFill>
              </a:rPr>
              <a:t>                              Рыжий лес</a:t>
            </a:r>
          </a:p>
          <a:p>
            <a:pPr>
              <a:buNone/>
            </a:pPr>
            <a:r>
              <a:rPr lang="ru-RU" dirty="0" smtClean="0">
                <a:solidFill>
                  <a:schemeClr val="accent6">
                    <a:lumMod val="50000"/>
                  </a:schemeClr>
                </a:solidFill>
              </a:rPr>
              <a:t>             Одно из самых загадочных и страшных мест зоны Чернобыля — Рыжий лес. Когда-то он был обычным сосновым, разделял атомную станцию и город Припять. По нему ходили туристы, местные жители собирали грибы и ягоды. В ночь аварии этот лес первым принял на себя радиоактивный удар — его накрыло облако из разрушенного реактора. Ветер дул в сторону Припяти, и если бы не этот живой заслон, город получил бы страшную дозу облучения.</a:t>
            </a:r>
          </a:p>
          <a:p>
            <a:r>
              <a:rPr lang="ru-RU" dirty="0" smtClean="0"/>
              <a:t> </a:t>
            </a:r>
          </a:p>
          <a:p>
            <a:r>
              <a:rPr lang="ru-RU" dirty="0" smtClean="0"/>
              <a:t> </a:t>
            </a:r>
            <a:r>
              <a:rPr lang="ru-RU" dirty="0" smtClean="0">
                <a:solidFill>
                  <a:schemeClr val="accent6">
                    <a:lumMod val="50000"/>
                  </a:schemeClr>
                </a:solidFill>
              </a:rPr>
              <a:t>Рыжий лес решено было уничтожить — он был слишком опасен. Ведь мертвые сухие деревья могли вспыхнуть в любой момент — и радиация снова оказалась бы в воздухе. Деревья спилили и захоронили в грунте. Позже на этом месте высадили новые сосны, но прижились не все — уровень радиации здесь все еще слишком высок.</a:t>
            </a:r>
          </a:p>
          <a:p>
            <a:endParaRPr lang="ru-RU" dirty="0">
              <a:solidFill>
                <a:schemeClr val="accent6">
                  <a:lumMod val="50000"/>
                </a:schemeClr>
              </a:solidFill>
            </a:endParaRPr>
          </a:p>
        </p:txBody>
      </p:sp>
      <p:pic>
        <p:nvPicPr>
          <p:cNvPr id="6" name="Рисунок 5" descr="Чернобыль: 9 жутких историй из радиоактивной зоны.&#10;&#10;радиация, Чернобыль.&#10;&#10;НТВ.Ru: новости, видео, программы телеканала НТВ"/>
          <p:cNvPicPr/>
          <p:nvPr/>
        </p:nvPicPr>
        <p:blipFill>
          <a:blip r:embed="rId4" cstate="print"/>
          <a:srcRect/>
          <a:stretch>
            <a:fillRect/>
          </a:stretch>
        </p:blipFill>
        <p:spPr bwMode="auto">
          <a:xfrm>
            <a:off x="4788024" y="1196752"/>
            <a:ext cx="3744416" cy="3024336"/>
          </a:xfrm>
          <a:prstGeom prst="rect">
            <a:avLst/>
          </a:prstGeom>
          <a:noFill/>
          <a:ln w="9525">
            <a:noFill/>
            <a:miter lim="800000"/>
            <a:headEnd/>
            <a:tailEnd/>
          </a:ln>
        </p:spPr>
      </p:pic>
      <p:pic>
        <p:nvPicPr>
          <p:cNvPr id="8" name="Содержимое 7" descr="Чернобыль: 9 жутких историй из радиоактивной зоны.&#10;&#10;радиация, Чернобыль.&#10;&#10;НТВ.Ru: новости, видео, программы телеканала НТВ"/>
          <p:cNvPicPr>
            <a:picLocks noGrp="1"/>
          </p:cNvPicPr>
          <p:nvPr>
            <p:ph sz="half" idx="2"/>
          </p:nvPr>
        </p:nvPicPr>
        <p:blipFill>
          <a:blip r:embed="rId5" cstate="print"/>
          <a:srcRect/>
          <a:stretch>
            <a:fillRect/>
          </a:stretch>
        </p:blipFill>
        <p:spPr bwMode="auto">
          <a:xfrm>
            <a:off x="4572000" y="4293096"/>
            <a:ext cx="4038600" cy="2271713"/>
          </a:xfrm>
          <a:prstGeom prst="rect">
            <a:avLst/>
          </a:prstGeom>
          <a:noFill/>
          <a:ln w="9525">
            <a:noFill/>
            <a:miter lim="800000"/>
            <a:headEnd/>
            <a:tailEnd/>
          </a:ln>
        </p:spPr>
      </p:pic>
    </p:spTree>
  </p:cSld>
  <p:clrMapOvr>
    <a:masterClrMapping/>
  </p:clrMapOvr>
  <p:transition spd="med" advClick="0" advTm="8000">
    <p:strips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Сергей\фон2.jpg"/>
          <p:cNvPicPr>
            <a:picLocks noChangeAspect="1" noChangeArrowheads="1"/>
          </p:cNvPicPr>
          <p:nvPr/>
        </p:nvPicPr>
        <p:blipFill>
          <a:blip r:embed="rId2" cstate="print"/>
          <a:srcRect/>
          <a:stretch>
            <a:fillRect/>
          </a:stretch>
        </p:blipFill>
        <p:spPr bwMode="auto">
          <a:xfrm>
            <a:off x="-252536" y="-457200"/>
            <a:ext cx="9753600" cy="7315200"/>
          </a:xfrm>
          <a:prstGeom prst="rect">
            <a:avLst/>
          </a:prstGeom>
          <a:noFill/>
        </p:spPr>
      </p:pic>
      <p:sp>
        <p:nvSpPr>
          <p:cNvPr id="5" name="Rectangle 2"/>
          <p:cNvSpPr txBox="1">
            <a:spLocks noChangeArrowheads="1"/>
          </p:cNvSpPr>
          <p:nvPr/>
        </p:nvSpPr>
        <p:spPr>
          <a:xfrm>
            <a:off x="250825" y="188913"/>
            <a:ext cx="8353623" cy="2239955"/>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1"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27 сентября 1998 года, </a:t>
            </a:r>
            <a:br>
              <a:rPr kumimoji="0" lang="ru-RU" sz="2400" b="1"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br>
            <a:r>
              <a:rPr kumimoji="0" lang="ru-RU" sz="2400" b="1"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в городе Петрозаводске, </a:t>
            </a:r>
            <a:br>
              <a:rPr kumimoji="0" lang="ru-RU" sz="2400" b="1"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br>
            <a:r>
              <a:rPr kumimoji="0" lang="ru-RU" sz="2400" b="1"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у возрождающегося храма Александра Невского, торжественно открыт памятник пострадавшим от аварии на ЧАЭС.</a:t>
            </a:r>
            <a:r>
              <a:rPr kumimoji="0" lang="ru-RU" sz="2400" b="0" i="0" u="none" strike="noStrike" kern="1200" cap="none" spc="0" normalizeH="0" baseline="0" noProof="0" dirty="0" smtClean="0">
                <a:ln>
                  <a:noFill/>
                </a:ln>
                <a:solidFill>
                  <a:schemeClr val="accent6">
                    <a:lumMod val="50000"/>
                  </a:schemeClr>
                </a:solidFill>
                <a:effectLst/>
                <a:uLnTx/>
                <a:uFillTx/>
                <a:latin typeface="Times New Roman" pitchFamily="18" charset="0"/>
                <a:ea typeface="+mj-ea"/>
                <a:cs typeface="Times New Roman" pitchFamily="18" charset="0"/>
              </a:rPr>
              <a:t> </a:t>
            </a:r>
            <a:endParaRPr kumimoji="0" lang="ru-RU" sz="2400" b="0" i="0" u="none" strike="noStrike" kern="1200" cap="none" spc="0" normalizeH="0" baseline="0" noProof="0" dirty="0">
              <a:ln>
                <a:noFill/>
              </a:ln>
              <a:solidFill>
                <a:schemeClr val="accent6">
                  <a:lumMod val="50000"/>
                </a:schemeClr>
              </a:solidFill>
              <a:effectLst/>
              <a:uLnTx/>
              <a:uFillTx/>
              <a:latin typeface="Times New Roman" pitchFamily="18" charset="0"/>
              <a:ea typeface="+mj-ea"/>
              <a:cs typeface="Times New Roman" pitchFamily="18" charset="0"/>
            </a:endParaRPr>
          </a:p>
        </p:txBody>
      </p:sp>
      <p:pic>
        <p:nvPicPr>
          <p:cNvPr id="6" name="Picture 9"/>
          <p:cNvPicPr>
            <a:picLocks noChangeAspect="1" noChangeArrowheads="1"/>
          </p:cNvPicPr>
          <p:nvPr/>
        </p:nvPicPr>
        <p:blipFill>
          <a:blip r:embed="rId3" cstate="print"/>
          <a:srcRect/>
          <a:stretch>
            <a:fillRect/>
          </a:stretch>
        </p:blipFill>
        <p:spPr bwMode="auto">
          <a:xfrm>
            <a:off x="1857356" y="2357430"/>
            <a:ext cx="4824412" cy="3576637"/>
          </a:xfrm>
          <a:prstGeom prst="rect">
            <a:avLst/>
          </a:prstGeom>
          <a:noFill/>
          <a:ln w="9525">
            <a:noFill/>
            <a:miter lim="800000"/>
            <a:headEnd/>
            <a:tailEnd/>
          </a:ln>
          <a:effectLst/>
        </p:spPr>
      </p:pic>
    </p:spTree>
  </p:cSld>
  <p:clrMapOvr>
    <a:masterClrMapping/>
  </p:clrMapOvr>
  <p:transition spd="med" advClick="0" advTm="8000">
    <p:strips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3" descr="C:\Users\Сергей\фон2.jpg"/>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457200" y="274638"/>
            <a:ext cx="8229600" cy="850106"/>
          </a:xfrm>
        </p:spPr>
        <p:txBody>
          <a:bodyPr>
            <a:normAutofit/>
          </a:bodyPr>
          <a:lstStyle/>
          <a:p>
            <a:r>
              <a:rPr lang="ru-RU" b="1" u="sng" dirty="0" smtClean="0">
                <a:solidFill>
                  <a:schemeClr val="accent2">
                    <a:lumMod val="50000"/>
                  </a:schemeClr>
                </a:solidFill>
                <a:latin typeface="Times New Roman" pitchFamily="18" charset="0"/>
                <a:cs typeface="Times New Roman" pitchFamily="18" charset="0"/>
              </a:rPr>
              <a:t>Строительство купола над ЧАЭС</a:t>
            </a:r>
            <a:endParaRPr lang="ru-RU" b="1" u="sng" dirty="0">
              <a:solidFill>
                <a:schemeClr val="accent2">
                  <a:lumMod val="50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4834880" cy="4525963"/>
          </a:xfrm>
        </p:spPr>
        <p:txBody>
          <a:bodyPr>
            <a:normAutofit/>
          </a:bodyPr>
          <a:lstStyle/>
          <a:p>
            <a:pPr algn="just">
              <a:buNone/>
            </a:pPr>
            <a:r>
              <a:rPr lang="ru-RU" dirty="0" smtClean="0">
                <a:solidFill>
                  <a:srgbClr val="C00000"/>
                </a:solidFill>
              </a:rPr>
              <a:t>          </a:t>
            </a:r>
            <a:r>
              <a:rPr lang="ru-RU" dirty="0" smtClean="0">
                <a:solidFill>
                  <a:schemeClr val="accent2">
                    <a:lumMod val="50000"/>
                  </a:schemeClr>
                </a:solidFill>
                <a:latin typeface="Times New Roman" pitchFamily="18" charset="0"/>
                <a:cs typeface="Times New Roman" pitchFamily="18" charset="0"/>
              </a:rPr>
              <a:t>Радиационный фон на месте аварии в Чернобыле был и остается чрезвычайно высоким.  Для того чтобы сдержать дальнейшее распространение радиации, нужно было мощное укрытие. </a:t>
            </a:r>
          </a:p>
          <a:p>
            <a:pPr>
              <a:buNone/>
            </a:pPr>
            <a:r>
              <a:rPr lang="ru-RU" dirty="0" smtClean="0">
                <a:solidFill>
                  <a:schemeClr val="accent2">
                    <a:lumMod val="50000"/>
                  </a:schemeClr>
                </a:solidFill>
                <a:latin typeface="Times New Roman" pitchFamily="18" charset="0"/>
                <a:cs typeface="Times New Roman" pitchFamily="18" charset="0"/>
              </a:rPr>
              <a:t>         Саркофаг – так называют это сооружение…</a:t>
            </a:r>
            <a:endParaRPr lang="ru-RU" dirty="0">
              <a:solidFill>
                <a:schemeClr val="accent2">
                  <a:lumMod val="50000"/>
                </a:schemeClr>
              </a:solidFill>
              <a:latin typeface="Times New Roman" pitchFamily="18" charset="0"/>
              <a:cs typeface="Times New Roman" pitchFamily="18" charset="0"/>
            </a:endParaRPr>
          </a:p>
        </p:txBody>
      </p:sp>
      <p:pic>
        <p:nvPicPr>
          <p:cNvPr id="4" name="Picture 8"/>
          <p:cNvPicPr>
            <a:picLocks noChangeAspect="1" noChangeArrowheads="1"/>
          </p:cNvPicPr>
          <p:nvPr/>
        </p:nvPicPr>
        <p:blipFill>
          <a:blip r:embed="rId4" cstate="print"/>
          <a:srcRect/>
          <a:stretch>
            <a:fillRect/>
          </a:stretch>
        </p:blipFill>
        <p:spPr bwMode="auto">
          <a:xfrm>
            <a:off x="5580112" y="2636912"/>
            <a:ext cx="3290887" cy="2468563"/>
          </a:xfrm>
          <a:prstGeom prst="rect">
            <a:avLst/>
          </a:prstGeom>
          <a:noFill/>
          <a:ln w="9525">
            <a:noFill/>
            <a:miter lim="800000"/>
            <a:headEnd/>
            <a:tailEnd/>
          </a:ln>
        </p:spPr>
      </p:pic>
    </p:spTree>
  </p:cSld>
  <p:clrMapOvr>
    <a:masterClrMapping/>
  </p:clrMapOvr>
  <p:transition spd="med" advClick="0" advTm="8000">
    <p:strips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7410" name="Picture 2" descr="C:\Users\Сергей\сар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Click="0" advTm="8000">
    <p:strips dir="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18435" name="Rectangle 3"/>
          <p:cNvSpPr>
            <a:spLocks noGrp="1" noChangeArrowheads="1"/>
          </p:cNvSpPr>
          <p:nvPr>
            <p:ph type="body" sz="half" idx="1"/>
          </p:nvPr>
        </p:nvSpPr>
        <p:spPr>
          <a:xfrm>
            <a:off x="1907704" y="188640"/>
            <a:ext cx="5616624" cy="785812"/>
          </a:xfrm>
        </p:spPr>
        <p:txBody>
          <a:bodyPr>
            <a:normAutofit/>
          </a:bodyPr>
          <a:lstStyle/>
          <a:p>
            <a:pPr algn="ctr" eaLnBrk="1" hangingPunct="1">
              <a:buFont typeface="Wingdings" pitchFamily="2" charset="2"/>
              <a:buNone/>
              <a:defRPr/>
            </a:pPr>
            <a:r>
              <a:rPr lang="ru-RU" sz="3600" b="1" u="sng" dirty="0" smtClean="0">
                <a:solidFill>
                  <a:schemeClr val="accent2">
                    <a:lumMod val="50000"/>
                  </a:schemeClr>
                </a:solidFill>
                <a:latin typeface="Times New Roman" pitchFamily="18" charset="0"/>
                <a:cs typeface="Times New Roman" pitchFamily="18" charset="0"/>
              </a:rPr>
              <a:t>Зона отчуждения</a:t>
            </a:r>
          </a:p>
        </p:txBody>
      </p:sp>
      <p:pic>
        <p:nvPicPr>
          <p:cNvPr id="17411" name="Picture 4" descr="Чернобыльская авария"/>
          <p:cNvPicPr>
            <a:picLocks noGrp="1" noChangeAspect="1" noChangeArrowheads="1"/>
          </p:cNvPicPr>
          <p:nvPr>
            <p:ph sz="quarter" idx="2"/>
          </p:nvPr>
        </p:nvPicPr>
        <p:blipFill>
          <a:blip r:embed="rId3" cstate="print"/>
          <a:srcRect/>
          <a:stretch>
            <a:fillRect/>
          </a:stretch>
        </p:blipFill>
        <p:spPr>
          <a:xfrm>
            <a:off x="5572125" y="3871913"/>
            <a:ext cx="3381375" cy="2709862"/>
          </a:xfrm>
          <a:noFill/>
        </p:spPr>
      </p:pic>
      <p:pic>
        <p:nvPicPr>
          <p:cNvPr id="17412" name="Picture 11" descr="ANd9GcTmzd0RNWWezP7dABM_bC0ZORy5hzX6XeQ5HlSf41x3o-a_8r4lVA"/>
          <p:cNvPicPr>
            <a:picLocks noChangeAspect="1" noChangeArrowheads="1"/>
          </p:cNvPicPr>
          <p:nvPr/>
        </p:nvPicPr>
        <p:blipFill>
          <a:blip r:embed="rId4" cstate="print"/>
          <a:srcRect/>
          <a:stretch>
            <a:fillRect/>
          </a:stretch>
        </p:blipFill>
        <p:spPr bwMode="auto">
          <a:xfrm>
            <a:off x="3143250" y="1357313"/>
            <a:ext cx="3128963" cy="2533650"/>
          </a:xfrm>
          <a:prstGeom prst="rect">
            <a:avLst/>
          </a:prstGeom>
          <a:noFill/>
          <a:ln w="9525">
            <a:noFill/>
            <a:miter lim="800000"/>
            <a:headEnd/>
            <a:tailEnd/>
          </a:ln>
        </p:spPr>
      </p:pic>
      <p:pic>
        <p:nvPicPr>
          <p:cNvPr id="17413" name="Picture 15" descr="ANd9GcQplxchFFf7e1pAKXN5iwFvjr_Fhgob-mGERekPt4MENUvzUyExjjNma9vo0Q"/>
          <p:cNvPicPr>
            <a:picLocks noChangeAspect="1" noChangeArrowheads="1"/>
          </p:cNvPicPr>
          <p:nvPr/>
        </p:nvPicPr>
        <p:blipFill>
          <a:blip r:embed="rId5" cstate="print"/>
          <a:srcRect/>
          <a:stretch>
            <a:fillRect/>
          </a:stretch>
        </p:blipFill>
        <p:spPr bwMode="auto">
          <a:xfrm>
            <a:off x="6444208" y="1052736"/>
            <a:ext cx="2444750" cy="2376488"/>
          </a:xfrm>
          <a:prstGeom prst="rect">
            <a:avLst/>
          </a:prstGeom>
          <a:noFill/>
          <a:ln w="9525">
            <a:noFill/>
            <a:miter lim="800000"/>
            <a:headEnd/>
            <a:tailEnd/>
          </a:ln>
        </p:spPr>
      </p:pic>
      <p:pic>
        <p:nvPicPr>
          <p:cNvPr id="17414" name="Picture 18"/>
          <p:cNvPicPr>
            <a:picLocks noChangeAspect="1" noChangeArrowheads="1"/>
          </p:cNvPicPr>
          <p:nvPr/>
        </p:nvPicPr>
        <p:blipFill>
          <a:blip r:embed="rId6" cstate="print"/>
          <a:srcRect/>
          <a:stretch>
            <a:fillRect/>
          </a:stretch>
        </p:blipFill>
        <p:spPr bwMode="auto">
          <a:xfrm>
            <a:off x="0" y="3929063"/>
            <a:ext cx="4071938" cy="2693987"/>
          </a:xfrm>
          <a:prstGeom prst="rect">
            <a:avLst/>
          </a:prstGeom>
          <a:noFill/>
          <a:ln w="9525">
            <a:noFill/>
            <a:miter lim="800000"/>
            <a:headEnd/>
            <a:tailEnd/>
          </a:ln>
        </p:spPr>
      </p:pic>
      <p:pic>
        <p:nvPicPr>
          <p:cNvPr id="17415" name="Picture 22"/>
          <p:cNvPicPr>
            <a:picLocks noChangeAspect="1" noChangeArrowheads="1"/>
          </p:cNvPicPr>
          <p:nvPr/>
        </p:nvPicPr>
        <p:blipFill>
          <a:blip r:embed="rId7" cstate="print"/>
          <a:srcRect/>
          <a:stretch>
            <a:fillRect/>
          </a:stretch>
        </p:blipFill>
        <p:spPr bwMode="auto">
          <a:xfrm>
            <a:off x="0" y="908720"/>
            <a:ext cx="3048000" cy="228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1518" name="Rectangle 14"/>
          <p:cNvSpPr>
            <a:spLocks noGrp="1" noChangeArrowheads="1"/>
          </p:cNvSpPr>
          <p:nvPr>
            <p:ph type="title"/>
          </p:nvPr>
        </p:nvSpPr>
        <p:spPr>
          <a:xfrm>
            <a:off x="214313" y="142875"/>
            <a:ext cx="8286750" cy="609600"/>
          </a:xfrm>
        </p:spPr>
        <p:txBody>
          <a:bodyPr>
            <a:noAutofit/>
          </a:bodyPr>
          <a:lstStyle/>
          <a:p>
            <a:pPr eaLnBrk="1" hangingPunct="1">
              <a:defRPr/>
            </a:pPr>
            <a:r>
              <a:rPr lang="ru-RU" sz="3600" b="1" u="sng" dirty="0" smtClean="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Заброшенный городок</a:t>
            </a:r>
          </a:p>
        </p:txBody>
      </p:sp>
      <p:pic>
        <p:nvPicPr>
          <p:cNvPr id="20483" name="Picture 5" descr="chernobb_13"/>
          <p:cNvPicPr>
            <a:picLocks noGrp="1" noChangeAspect="1" noChangeArrowheads="1"/>
          </p:cNvPicPr>
          <p:nvPr>
            <p:ph sz="quarter" idx="2"/>
          </p:nvPr>
        </p:nvPicPr>
        <p:blipFill>
          <a:blip r:embed="rId3" cstate="print"/>
          <a:srcRect/>
          <a:stretch>
            <a:fillRect/>
          </a:stretch>
        </p:blipFill>
        <p:spPr>
          <a:xfrm>
            <a:off x="714375" y="1071563"/>
            <a:ext cx="3786188" cy="2836862"/>
          </a:xfrm>
          <a:noFill/>
        </p:spPr>
      </p:pic>
      <p:pic>
        <p:nvPicPr>
          <p:cNvPr id="20484" name="Picture 11" descr="chernobb_40"/>
          <p:cNvPicPr>
            <a:picLocks noChangeAspect="1" noChangeArrowheads="1"/>
          </p:cNvPicPr>
          <p:nvPr/>
        </p:nvPicPr>
        <p:blipFill>
          <a:blip r:embed="rId4" cstate="print"/>
          <a:srcRect/>
          <a:stretch>
            <a:fillRect/>
          </a:stretch>
        </p:blipFill>
        <p:spPr bwMode="auto">
          <a:xfrm>
            <a:off x="714375" y="4214813"/>
            <a:ext cx="4102100" cy="2643187"/>
          </a:xfrm>
          <a:prstGeom prst="rect">
            <a:avLst/>
          </a:prstGeom>
          <a:noFill/>
          <a:ln w="9525">
            <a:noFill/>
            <a:miter lim="800000"/>
            <a:headEnd/>
            <a:tailEnd/>
          </a:ln>
        </p:spPr>
      </p:pic>
      <p:pic>
        <p:nvPicPr>
          <p:cNvPr id="20485" name="Picture 13" descr="chernobb_52"/>
          <p:cNvPicPr>
            <a:picLocks noGrp="1" noChangeAspect="1" noChangeArrowheads="1"/>
          </p:cNvPicPr>
          <p:nvPr>
            <p:ph sz="quarter" idx="3"/>
          </p:nvPr>
        </p:nvPicPr>
        <p:blipFill>
          <a:blip r:embed="rId5" cstate="print"/>
          <a:srcRect/>
          <a:stretch>
            <a:fillRect/>
          </a:stretch>
        </p:blipFill>
        <p:spPr>
          <a:xfrm>
            <a:off x="5264150" y="1000125"/>
            <a:ext cx="3622675" cy="2714625"/>
          </a:xfrm>
          <a:noFill/>
        </p:spPr>
      </p:pic>
      <p:pic>
        <p:nvPicPr>
          <p:cNvPr id="20486" name="Picture 17" descr="21 год с момента аварии на Чернобыльской АЭС (80 фото)"/>
          <p:cNvPicPr>
            <a:picLocks noChangeAspect="1" noChangeArrowheads="1"/>
          </p:cNvPicPr>
          <p:nvPr/>
        </p:nvPicPr>
        <p:blipFill>
          <a:blip r:embed="rId6" cstate="print"/>
          <a:srcRect/>
          <a:stretch>
            <a:fillRect/>
          </a:stretch>
        </p:blipFill>
        <p:spPr bwMode="auto">
          <a:xfrm>
            <a:off x="5214938" y="4000500"/>
            <a:ext cx="3929062"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19458" name="Picture 18" descr="ANd9GcQOtdcaYzpftNPNkIUTlFlroEBWpwY0O2WHA5v_3THMLP5StLIACk2THrH5Hg"/>
          <p:cNvPicPr>
            <a:picLocks noGrp="1" noChangeAspect="1" noChangeArrowheads="1"/>
          </p:cNvPicPr>
          <p:nvPr>
            <p:ph sz="quarter" idx="2"/>
          </p:nvPr>
        </p:nvPicPr>
        <p:blipFill>
          <a:blip r:embed="rId3" cstate="print"/>
          <a:srcRect/>
          <a:stretch>
            <a:fillRect/>
          </a:stretch>
        </p:blipFill>
        <p:spPr>
          <a:xfrm>
            <a:off x="5435600" y="260350"/>
            <a:ext cx="3384550" cy="2376488"/>
          </a:xfrm>
        </p:spPr>
      </p:pic>
      <p:sp>
        <p:nvSpPr>
          <p:cNvPr id="19459" name="AutoShape 14" descr="2Q=="/>
          <p:cNvSpPr>
            <a:spLocks noChangeAspect="1" noChangeArrowheads="1"/>
          </p:cNvSpPr>
          <p:nvPr/>
        </p:nvSpPr>
        <p:spPr bwMode="auto">
          <a:xfrm>
            <a:off x="153988" y="46038"/>
            <a:ext cx="866775" cy="1304925"/>
          </a:xfrm>
          <a:prstGeom prst="rect">
            <a:avLst/>
          </a:prstGeom>
          <a:noFill/>
          <a:ln w="9525">
            <a:noFill/>
            <a:miter lim="800000"/>
            <a:headEnd/>
            <a:tailEnd/>
          </a:ln>
        </p:spPr>
        <p:txBody>
          <a:bodyPr/>
          <a:lstStyle/>
          <a:p>
            <a:endParaRPr lang="ru-RU"/>
          </a:p>
        </p:txBody>
      </p:sp>
      <p:sp>
        <p:nvSpPr>
          <p:cNvPr id="19460" name="AutoShape 16" descr="2Q=="/>
          <p:cNvSpPr>
            <a:spLocks noChangeAspect="1" noChangeArrowheads="1"/>
          </p:cNvSpPr>
          <p:nvPr/>
        </p:nvSpPr>
        <p:spPr bwMode="auto">
          <a:xfrm>
            <a:off x="4138613" y="2776538"/>
            <a:ext cx="866775" cy="1304925"/>
          </a:xfrm>
          <a:prstGeom prst="rect">
            <a:avLst/>
          </a:prstGeom>
          <a:noFill/>
          <a:ln w="9525">
            <a:noFill/>
            <a:miter lim="800000"/>
            <a:headEnd/>
            <a:tailEnd/>
          </a:ln>
        </p:spPr>
        <p:txBody>
          <a:bodyPr/>
          <a:lstStyle/>
          <a:p>
            <a:endParaRPr lang="ru-RU"/>
          </a:p>
        </p:txBody>
      </p:sp>
      <p:pic>
        <p:nvPicPr>
          <p:cNvPr id="19461" name="Picture 20" descr="Зона отчуждения вокруг ЧАЭС">
            <a:hlinkClick r:id="rId4"/>
          </p:cNvPr>
          <p:cNvPicPr>
            <a:picLocks noGrp="1" noChangeAspect="1" noChangeArrowheads="1"/>
          </p:cNvPicPr>
          <p:nvPr>
            <p:ph sz="quarter" idx="3"/>
          </p:nvPr>
        </p:nvPicPr>
        <p:blipFill>
          <a:blip r:embed="rId5" cstate="print"/>
          <a:srcRect/>
          <a:stretch>
            <a:fillRect/>
          </a:stretch>
        </p:blipFill>
        <p:spPr>
          <a:xfrm>
            <a:off x="5435600" y="2708275"/>
            <a:ext cx="3240088" cy="3816350"/>
          </a:xfrm>
        </p:spPr>
      </p:pic>
      <p:pic>
        <p:nvPicPr>
          <p:cNvPr id="19462" name="Picture 26" descr="image"/>
          <p:cNvPicPr>
            <a:picLocks noChangeAspect="1" noChangeArrowheads="1"/>
          </p:cNvPicPr>
          <p:nvPr/>
        </p:nvPicPr>
        <p:blipFill>
          <a:blip r:embed="rId6" cstate="print"/>
          <a:srcRect/>
          <a:stretch>
            <a:fillRect/>
          </a:stretch>
        </p:blipFill>
        <p:spPr bwMode="auto">
          <a:xfrm>
            <a:off x="468313" y="3933825"/>
            <a:ext cx="4464050" cy="2665413"/>
          </a:xfrm>
          <a:prstGeom prst="rect">
            <a:avLst/>
          </a:prstGeom>
          <a:noFill/>
          <a:ln w="9525">
            <a:noFill/>
            <a:miter lim="800000"/>
            <a:headEnd/>
            <a:tailEnd/>
          </a:ln>
        </p:spPr>
      </p:pic>
      <p:sp>
        <p:nvSpPr>
          <p:cNvPr id="11" name="Текст 10"/>
          <p:cNvSpPr>
            <a:spLocks noGrp="1"/>
          </p:cNvSpPr>
          <p:nvPr>
            <p:ph type="body" sz="half" idx="1"/>
          </p:nvPr>
        </p:nvSpPr>
        <p:spPr>
          <a:xfrm>
            <a:off x="214313" y="1"/>
            <a:ext cx="5114925" cy="692696"/>
          </a:xfrm>
        </p:spPr>
        <p:txBody>
          <a:bodyPr>
            <a:normAutofit/>
          </a:bodyPr>
          <a:lstStyle/>
          <a:p>
            <a:pPr algn="ctr" eaLnBrk="1" hangingPunct="1">
              <a:buFont typeface="Wingdings" pitchFamily="2" charset="2"/>
              <a:buNone/>
              <a:defRPr/>
            </a:pPr>
            <a:r>
              <a:rPr lang="ru-RU" sz="3600" b="1" u="sng" dirty="0" smtClean="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Опустевшие деревни</a:t>
            </a:r>
          </a:p>
        </p:txBody>
      </p:sp>
      <p:pic>
        <p:nvPicPr>
          <p:cNvPr id="19464" name="Picture 27"/>
          <p:cNvPicPr>
            <a:picLocks noChangeAspect="1" noChangeArrowheads="1"/>
          </p:cNvPicPr>
          <p:nvPr/>
        </p:nvPicPr>
        <p:blipFill>
          <a:blip r:embed="rId7" cstate="print"/>
          <a:srcRect/>
          <a:stretch>
            <a:fillRect/>
          </a:stretch>
        </p:blipFill>
        <p:spPr bwMode="auto">
          <a:xfrm>
            <a:off x="500063" y="857250"/>
            <a:ext cx="4371975" cy="2933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0482" name="Picture 2" descr="C:\Users\Сергей\клад.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Click="0" advTm="8000">
    <p:strips dir="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C:\Users\Сергей\фон2.jpg"/>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p:spPr>
      </p:pic>
      <p:graphicFrame>
        <p:nvGraphicFramePr>
          <p:cNvPr id="1026" name="Object 13"/>
          <p:cNvGraphicFramePr>
            <a:graphicFrameLocks noGrp="1" noChangeAspect="1"/>
          </p:cNvGraphicFramePr>
          <p:nvPr>
            <p:ph/>
          </p:nvPr>
        </p:nvGraphicFramePr>
        <p:xfrm>
          <a:off x="1690688" y="1252538"/>
          <a:ext cx="301625" cy="150812"/>
        </p:xfrm>
        <a:graphic>
          <a:graphicData uri="http://schemas.openxmlformats.org/presentationml/2006/ole">
            <mc:AlternateContent xmlns:mc="http://schemas.openxmlformats.org/markup-compatibility/2006">
              <mc:Choice xmlns:v="urn:schemas-microsoft-com:vml" Requires="v">
                <p:oleObj spid="_x0000_s1027" name="Chart" r:id="rId4" imgW="1676525" imgH="914400" progId="MSGraph.Chart.8">
                  <p:embed followColorScheme="full"/>
                </p:oleObj>
              </mc:Choice>
              <mc:Fallback>
                <p:oleObj name="Chart" r:id="rId4" imgW="1676525" imgH="914400" progId="MSGraph.Chart.8">
                  <p:embed followColorScheme="full"/>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0688" y="1252538"/>
                        <a:ext cx="301625" cy="1508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27" name="Picture 16"/>
          <p:cNvPicPr>
            <a:picLocks noChangeAspect="1" noChangeArrowheads="1"/>
          </p:cNvPicPr>
          <p:nvPr/>
        </p:nvPicPr>
        <p:blipFill>
          <a:blip r:embed="rId6" cstate="print"/>
          <a:srcRect/>
          <a:stretch>
            <a:fillRect/>
          </a:stretch>
        </p:blipFill>
        <p:spPr bwMode="auto">
          <a:xfrm>
            <a:off x="5004048" y="3753435"/>
            <a:ext cx="3816102" cy="2858503"/>
          </a:xfrm>
          <a:prstGeom prst="rect">
            <a:avLst/>
          </a:prstGeom>
          <a:noFill/>
          <a:ln w="9525">
            <a:noFill/>
            <a:miter lim="800000"/>
            <a:headEnd/>
            <a:tailEnd/>
          </a:ln>
        </p:spPr>
      </p:pic>
      <p:sp>
        <p:nvSpPr>
          <p:cNvPr id="8" name="Rectangle 14"/>
          <p:cNvSpPr txBox="1">
            <a:spLocks noChangeArrowheads="1"/>
          </p:cNvSpPr>
          <p:nvPr/>
        </p:nvSpPr>
        <p:spPr bwMode="auto">
          <a:xfrm>
            <a:off x="2286000" y="0"/>
            <a:ext cx="4500563" cy="609600"/>
          </a:xfrm>
          <a:prstGeom prst="rect">
            <a:avLst/>
          </a:prstGeom>
          <a:noFill/>
          <a:ln w="9525">
            <a:noFill/>
            <a:miter lim="800000"/>
            <a:headEnd/>
            <a:tailEnd/>
          </a:ln>
          <a:effectLst/>
        </p:spPr>
        <p:txBody>
          <a:bodyPr/>
          <a:lstStyle/>
          <a:p>
            <a:pPr marL="342900" indent="-342900" algn="ctr">
              <a:spcBef>
                <a:spcPct val="20000"/>
              </a:spcBef>
              <a:buClr>
                <a:schemeClr val="hlink"/>
              </a:buClr>
              <a:buSzPct val="65000"/>
              <a:defRPr/>
            </a:pPr>
            <a:r>
              <a:rPr lang="ru-RU" sz="3600" b="1" u="sng" kern="0" dirty="0">
                <a:solidFill>
                  <a:schemeClr val="accent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Чернобыль сегодня</a:t>
            </a:r>
          </a:p>
        </p:txBody>
      </p:sp>
      <p:pic>
        <p:nvPicPr>
          <p:cNvPr id="1029" name="Picture 17"/>
          <p:cNvPicPr>
            <a:picLocks noChangeAspect="1" noChangeArrowheads="1"/>
          </p:cNvPicPr>
          <p:nvPr/>
        </p:nvPicPr>
        <p:blipFill>
          <a:blip r:embed="rId7" cstate="print"/>
          <a:srcRect/>
          <a:stretch>
            <a:fillRect/>
          </a:stretch>
        </p:blipFill>
        <p:spPr bwMode="auto">
          <a:xfrm>
            <a:off x="714374" y="3804475"/>
            <a:ext cx="3785617" cy="2839213"/>
          </a:xfrm>
          <a:prstGeom prst="rect">
            <a:avLst/>
          </a:prstGeom>
          <a:noFill/>
          <a:ln w="9525">
            <a:noFill/>
            <a:miter lim="800000"/>
            <a:headEnd/>
            <a:tailEnd/>
          </a:ln>
        </p:spPr>
      </p:pic>
      <p:pic>
        <p:nvPicPr>
          <p:cNvPr id="1030" name="Picture 18"/>
          <p:cNvPicPr>
            <a:picLocks noChangeAspect="1" noChangeArrowheads="1"/>
          </p:cNvPicPr>
          <p:nvPr/>
        </p:nvPicPr>
        <p:blipFill>
          <a:blip r:embed="rId8" cstate="print"/>
          <a:srcRect/>
          <a:stretch>
            <a:fillRect/>
          </a:stretch>
        </p:blipFill>
        <p:spPr bwMode="auto">
          <a:xfrm>
            <a:off x="571499" y="836712"/>
            <a:ext cx="4088931" cy="2735163"/>
          </a:xfrm>
          <a:prstGeom prst="rect">
            <a:avLst/>
          </a:prstGeom>
          <a:noFill/>
          <a:ln w="9525">
            <a:noFill/>
            <a:miter lim="800000"/>
            <a:headEnd/>
            <a:tailEnd/>
          </a:ln>
        </p:spPr>
      </p:pic>
      <p:pic>
        <p:nvPicPr>
          <p:cNvPr id="1031" name="Picture 19"/>
          <p:cNvPicPr>
            <a:picLocks noChangeAspect="1" noChangeArrowheads="1"/>
          </p:cNvPicPr>
          <p:nvPr/>
        </p:nvPicPr>
        <p:blipFill>
          <a:blip r:embed="rId9" cstate="print"/>
          <a:srcRect/>
          <a:stretch>
            <a:fillRect/>
          </a:stretch>
        </p:blipFill>
        <p:spPr bwMode="auto">
          <a:xfrm>
            <a:off x="5004048" y="841895"/>
            <a:ext cx="3635127" cy="272680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4578" name="Picture 2" descr="C:\Users\Сергей\мнр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Click="0" advTm="8000">
    <p:strips dir="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5602" name="Picture 2" descr="C:\Users\Сергей\мы пом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Click="0" advTm="8000">
    <p:strips dir="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Сергей\фон2.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p:txBody>
          <a:bodyPr/>
          <a:lstStyle/>
          <a:p>
            <a:r>
              <a:rPr lang="ru-RU" dirty="0" smtClean="0"/>
              <a:t>Интернет ресурсы</a:t>
            </a:r>
            <a:endParaRPr lang="ru-RU" dirty="0"/>
          </a:p>
        </p:txBody>
      </p:sp>
      <p:sp>
        <p:nvSpPr>
          <p:cNvPr id="3" name="Содержимое 2"/>
          <p:cNvSpPr>
            <a:spLocks noGrp="1"/>
          </p:cNvSpPr>
          <p:nvPr>
            <p:ph idx="1"/>
          </p:nvPr>
        </p:nvSpPr>
        <p:spPr/>
        <p:txBody>
          <a:bodyPr/>
          <a:lstStyle/>
          <a:p>
            <a:r>
              <a:rPr lang="en-US" dirty="0" smtClean="0">
                <a:hlinkClick r:id="rId3"/>
              </a:rPr>
              <a:t>https://yandex.ru/images/search?text=%D1%88%D0%B0%D0%B1%D0%BB%D0%BE%D0%BD</a:t>
            </a:r>
            <a:endParaRPr lang="ru-RU" dirty="0" smtClean="0"/>
          </a:p>
          <a:p>
            <a:r>
              <a:rPr lang="en-US" dirty="0" smtClean="0">
                <a:hlinkClick r:id="rId4"/>
              </a:rPr>
              <a:t>https://www.pravmir.ru/38-kadrov-v-pamyat-o-chernobylskoj-katastrofe</a:t>
            </a:r>
            <a:endParaRPr lang="ru-RU" dirty="0" smtClean="0"/>
          </a:p>
          <a:p>
            <a:r>
              <a:rPr lang="en-US" dirty="0" smtClean="0">
                <a:hlinkClick r:id="rId5"/>
              </a:rPr>
              <a:t>https://www.ntv.ru/cards/3061/</a:t>
            </a:r>
            <a:endParaRPr lang="ru-RU" dirty="0"/>
          </a:p>
        </p:txBody>
      </p:sp>
    </p:spTree>
  </p:cSld>
  <p:clrMapOvr>
    <a:masterClrMapping/>
  </p:clrMapOvr>
  <p:transition spd="med" advClick="0" advTm="8000">
    <p:strips dir="ru"/>
  </p:transition>
</p:sld>
</file>

<file path=ppt/theme/theme1.xml><?xml version="1.0" encoding="utf-8"?>
<a:theme xmlns:a="http://schemas.openxmlformats.org/drawingml/2006/main" name="abstract(2)">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Документ" ma:contentTypeID="0x0101009F086744FC9700429908CBA34F1053FC" ma:contentTypeVersion="0" ma:contentTypeDescription="Создание документа." ma:contentTypeScope="" ma:versionID="974ff54d4b030fb73985680c4bcd2681">
  <xsd:schema xmlns:xsd="http://www.w3.org/2001/XMLSchema" xmlns:p="http://schemas.microsoft.com/office/2006/metadata/properties" targetNamespace="http://schemas.microsoft.com/office/2006/metadata/properties" ma:root="true" ma:fieldsID="53974d1da0c14f073d2cc649cae9f3e6">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Тип содержимого" ma:readOnly="true"/>
        <xsd:element ref="dc:title" minOccurs="0" maxOccurs="1" ma:index="4" ma:displayName="Название"/>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99AF6F-7EF8-48D6-8673-E6366B4957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F0BF06B0-F627-4BAE-A78D-BE5B3579E0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TS101982039</Template>
  <TotalTime>1376</TotalTime>
  <Words>904</Words>
  <Application>Microsoft Office PowerPoint</Application>
  <PresentationFormat>Экран (4:3)</PresentationFormat>
  <Paragraphs>88</Paragraphs>
  <Slides>39</Slides>
  <Notes>4</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39</vt:i4>
      </vt:variant>
    </vt:vector>
  </HeadingPairs>
  <TitlesOfParts>
    <vt:vector size="48" baseType="lpstr">
      <vt:lpstr>Arial</vt:lpstr>
      <vt:lpstr>Arial Black</vt:lpstr>
      <vt:lpstr>Calibri</vt:lpstr>
      <vt:lpstr>Comic Sans MS</vt:lpstr>
      <vt:lpstr>Gill Sans MT Condensed</vt:lpstr>
      <vt:lpstr>Times New Roman</vt:lpstr>
      <vt:lpstr>Wingdings</vt:lpstr>
      <vt:lpstr>abstract(2)</vt:lpstr>
      <vt:lpstr>Chart</vt:lpstr>
      <vt:lpstr>«Атомная трагедия 20 века»</vt:lpstr>
      <vt:lpstr>Презентация PowerPoint</vt:lpstr>
      <vt:lpstr>Презентация PowerPoint</vt:lpstr>
      <vt:lpstr>Презентация PowerPoint</vt:lpstr>
      <vt:lpstr>Рождение</vt:lpstr>
      <vt:lpstr>Зачем была построена Чернобыльская АЭС?</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Результат аварии</vt:lpstr>
      <vt:lpstr>Что произошло в ту ночь?</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Результат аварии</vt:lpstr>
      <vt:lpstr>Ранние последствия</vt:lpstr>
      <vt:lpstr>Отдаленные последствия</vt:lpstr>
      <vt:lpstr>Экологические последствия</vt:lpstr>
      <vt:lpstr>Презентация PowerPoint</vt:lpstr>
      <vt:lpstr>Строительство купола над ЧАЭС</vt:lpstr>
      <vt:lpstr>Презентация PowerPoint</vt:lpstr>
      <vt:lpstr>Презентация PowerPoint</vt:lpstr>
      <vt:lpstr>Заброшенный городок</vt:lpstr>
      <vt:lpstr>Презентация PowerPoint</vt:lpstr>
      <vt:lpstr>Презентация PowerPoint</vt:lpstr>
      <vt:lpstr>Презентация PowerPoint</vt:lpstr>
      <vt:lpstr>Презентация PowerPoint</vt:lpstr>
      <vt:lpstr>Презентация PowerPoint</vt:lpstr>
      <vt:lpstr>Интернет ресурсы</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Ирина</dc:creator>
  <cp:lastModifiedBy>Хозяин</cp:lastModifiedBy>
  <cp:revision>124</cp:revision>
  <dcterms:created xsi:type="dcterms:W3CDTF">2010-11-19T13:45:02Z</dcterms:created>
  <dcterms:modified xsi:type="dcterms:W3CDTF">2020-04-27T15:12:29Z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0x0101009F086744FC9700429908CBA34F1053FC</vt:lpwstr>
  </property>
</Properties>
</file>