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73" r:id="rId2"/>
    <p:sldId id="256" r:id="rId3"/>
    <p:sldId id="257" r:id="rId4"/>
    <p:sldId id="258" r:id="rId5"/>
    <p:sldId id="259" r:id="rId6"/>
    <p:sldId id="267" r:id="rId7"/>
    <p:sldId id="260" r:id="rId8"/>
    <p:sldId id="268" r:id="rId9"/>
    <p:sldId id="261" r:id="rId10"/>
    <p:sldId id="262" r:id="rId11"/>
    <p:sldId id="271" r:id="rId12"/>
    <p:sldId id="263" r:id="rId13"/>
    <p:sldId id="272" r:id="rId14"/>
    <p:sldId id="264" r:id="rId15"/>
    <p:sldId id="265" r:id="rId16"/>
    <p:sldId id="269" r:id="rId17"/>
    <p:sldId id="270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0094E-C6B4-40AA-AD9B-C400B7FF4937}" v="897" dt="2026-02-28T14:14:35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96" d="100"/>
          <a:sy n="96" d="100"/>
        </p:scale>
        <p:origin x="77" y="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7293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0735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983352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0238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27644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2966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3174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5466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2748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5772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950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6037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2172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67388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0996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6377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2BE1-279E-4118-9FE3-7952B079A510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1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971" y="600256"/>
            <a:ext cx="8911687" cy="1280890"/>
          </a:xfrm>
        </p:spPr>
        <p:txBody>
          <a:bodyPr/>
          <a:lstStyle/>
          <a:p>
            <a:pPr algn="ctr"/>
            <a:r>
              <a:rPr lang="ru-RU" b="1" u="sng" dirty="0" smtClean="0"/>
              <a:t>Размножение организмов</a:t>
            </a:r>
            <a:endParaRPr lang="ru-RU" b="1" u="sng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C1A-C92B-43FE-909D-8BC23D82315D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85653" y="1699921"/>
            <a:ext cx="9732397" cy="138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Изучим:</a:t>
            </a:r>
          </a:p>
          <a:p>
            <a:pPr marL="514350" indent="-514350" algn="just">
              <a:buFont typeface="Wingdings 3" charset="2"/>
              <a:buAutoNum type="arabicPeriod"/>
            </a:pPr>
            <a:r>
              <a:rPr lang="ru-RU" sz="2400" dirty="0"/>
              <a:t>Способность к самовоспроизведению – одна из основных особенностей живых организмов. Деление клетки – основа роста, развития и размножения организмов. </a:t>
            </a:r>
            <a:endParaRPr lang="ru-RU" sz="2400" dirty="0"/>
          </a:p>
          <a:p>
            <a:pPr marL="514350" indent="-514350" algn="just">
              <a:buFont typeface="Wingdings 3" charset="2"/>
              <a:buAutoNum type="arabicPeriod"/>
            </a:pPr>
            <a:r>
              <a:rPr lang="ru-RU" sz="2400" dirty="0"/>
              <a:t>Бесполое размножение. Половой процесс и половое размножение. Оплодотворение, его биологическое значение</a:t>
            </a:r>
            <a:r>
              <a:rPr lang="ru-RU" sz="2400" dirty="0" smtClean="0"/>
              <a:t>. Химическое строение клетки</a:t>
            </a:r>
          </a:p>
          <a:p>
            <a:pPr marL="514350" indent="-514350" algn="just">
              <a:buFont typeface="Wingdings 3" charset="2"/>
              <a:buAutoNum type="arabicPeriod"/>
            </a:pPr>
            <a:r>
              <a:rPr lang="ru-RU" sz="2400" dirty="0" smtClean="0"/>
              <a:t>Понятие </a:t>
            </a:r>
            <a:r>
              <a:rPr lang="ru-RU" sz="2400" dirty="0"/>
              <a:t>об индивидуальном (онтогенез), эмбриональном (эмбриогенез), и постэмбриональном развитии. Индивидуальное развитие человека и его возможные нарушения.</a:t>
            </a:r>
          </a:p>
          <a:p>
            <a:pPr marL="514350" indent="-514350" algn="just">
              <a:buFont typeface="Wingdings 3" charset="2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049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C48B305D-635B-8832-337A-5C0012324B57}"/>
              </a:ext>
            </a:extLst>
          </p:cNvPr>
          <p:cNvSpPr/>
          <p:nvPr/>
        </p:nvSpPr>
        <p:spPr>
          <a:xfrm>
            <a:off x="82880" y="1267938"/>
            <a:ext cx="2133847" cy="74344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5D83D-6CD2-77CE-800B-802B65C7B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80" y="1455216"/>
            <a:ext cx="2124375" cy="7405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Эмбриогенез: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234C6-34E1-82DA-F44C-54B3F96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59AD-3700-424F-A0D4-DC73DC69C133}" type="datetime1">
              <a:t>18.03.2026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BD2F4-6D32-CBA2-FDF9-383117CD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003F-D4D9-8F6D-6510-0B5F11CF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10</a:t>
            </a:fld>
            <a:endParaRPr lang="en-US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BC0D30CA-3F80-9DB2-3BE5-59FC8CF3E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289591"/>
              </p:ext>
            </p:extLst>
          </p:nvPr>
        </p:nvGraphicFramePr>
        <p:xfrm>
          <a:off x="2305878" y="103366"/>
          <a:ext cx="9886122" cy="66671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0991">
                  <a:extLst>
                    <a:ext uri="{9D8B030D-6E8A-4147-A177-3AD203B41FA5}">
                      <a16:colId xmlns:a16="http://schemas.microsoft.com/office/drawing/2014/main" val="3080351810"/>
                    </a:ext>
                  </a:extLst>
                </a:gridCol>
                <a:gridCol w="3008243">
                  <a:extLst>
                    <a:ext uri="{9D8B030D-6E8A-4147-A177-3AD203B41FA5}">
                      <a16:colId xmlns:a16="http://schemas.microsoft.com/office/drawing/2014/main" val="2957543959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240390287"/>
                    </a:ext>
                  </a:extLst>
                </a:gridCol>
                <a:gridCol w="3180523">
                  <a:extLst>
                    <a:ext uri="{9D8B030D-6E8A-4147-A177-3AD203B41FA5}">
                      <a16:colId xmlns:a16="http://schemas.microsoft.com/office/drawing/2014/main" val="1587105872"/>
                    </a:ext>
                  </a:extLst>
                </a:gridCol>
              </a:tblGrid>
              <a:tr h="360051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Этап</a:t>
                      </a:r>
                      <a:r>
                        <a:rPr lang="ru-RU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Сущность процесса</a:t>
                      </a:r>
                      <a:r>
                        <a:rPr lang="ru-RU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Что образуется</a:t>
                      </a:r>
                      <a:r>
                        <a:rPr lang="ru-RU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Значение</a:t>
                      </a:r>
                      <a:r>
                        <a:rPr lang="ru-RU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192534"/>
                  </a:ext>
                </a:extLst>
              </a:tr>
              <a:tr h="176301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Дробление</a:t>
                      </a:r>
                      <a:r>
                        <a:rPr lang="ru-RU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Многократное митотическое деление зиготы. Общая масса не увеличивается, клетки (бластомеры) становятся мельче. </a:t>
                      </a:r>
                      <a:endParaRPr lang="ru-RU" sz="1600" b="0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Морула (плотный шарик клеток, похожий на ягоду шелковицы) → Бластула (пузырёк с полостью – </a:t>
                      </a:r>
                      <a:r>
                        <a:rPr lang="ru-RU" sz="1600" b="0" i="0" err="1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бластоцелем</a:t>
                      </a: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).</a:t>
                      </a: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  <a:ea typeface="Gungsuh"/>
                        </a:rPr>
                        <a:t> </a:t>
                      </a:r>
                      <a:endParaRPr lang="ru-RU" sz="1600" b="0" i="0" dirty="0">
                        <a:effectLst/>
                        <a:latin typeface="+mn-lt"/>
                        <a:ea typeface="Gungsuh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Резкое увеличение числа клеток. Зародыш становится многоклеточным. </a:t>
                      </a:r>
                      <a:endParaRPr lang="ru-RU" sz="1600" b="0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948728"/>
                  </a:ext>
                </a:extLst>
              </a:tr>
              <a:tr h="278109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Гаструляция</a:t>
                      </a:r>
                      <a:r>
                        <a:rPr lang="ru-RU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Активное перемещение клеточных масс. Клетки бластулы впячиваются (инвагинация) или мигрируют, формируя зародышевые листки. </a:t>
                      </a:r>
                      <a:endParaRPr lang="ru-RU" sz="1600" b="0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Гаструла – зародыш с двумя (у кишечнополостных) или тремя (у всех высших животных) зародышевыми листками. </a:t>
                      </a:r>
                      <a:endParaRPr lang="ru-RU" sz="1600" b="0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3 зародышевых листка – основа всех будущих тканей и органов: </a:t>
                      </a:r>
                      <a:endParaRPr lang="ru-RU" sz="1600" b="0" i="0" dirty="0">
                        <a:effectLst/>
                        <a:latin typeface="+mn-lt"/>
                      </a:endParaRPr>
                    </a:p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• Эктодерма (наружная) → нервная система, органы чувств, эпидермис кожи.</a:t>
                      </a: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  <a:ea typeface="Gungsuh"/>
                        </a:rPr>
                        <a:t> </a:t>
                      </a:r>
                      <a:endParaRPr lang="ru-RU" sz="1600" b="0" i="0" dirty="0">
                        <a:effectLst/>
                        <a:latin typeface="+mn-lt"/>
                        <a:ea typeface="Gungsuh"/>
                      </a:endParaRPr>
                    </a:p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• Мезодерма (средняя) → мышцы, кости, кровь, почки, половая система.</a:t>
                      </a: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  <a:ea typeface="Gungsuh"/>
                        </a:rPr>
                        <a:t> </a:t>
                      </a:r>
                      <a:endParaRPr lang="ru-RU" sz="1600" b="0" i="0" dirty="0">
                        <a:effectLst/>
                        <a:latin typeface="+mn-lt"/>
                        <a:ea typeface="Gungsuh"/>
                      </a:endParaRPr>
                    </a:p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• Эндодерма (внутренняя) → эпителий кишечника и дыхательных путей, печень, поджелудочная железа.</a:t>
                      </a: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  <a:ea typeface="Gungsuh"/>
                        </a:rPr>
                        <a:t> </a:t>
                      </a:r>
                      <a:endParaRPr lang="ru-RU" sz="1600" b="0" i="0" dirty="0">
                        <a:effectLst/>
                        <a:latin typeface="+mn-lt"/>
                        <a:ea typeface="Gungsuh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87058"/>
                  </a:ext>
                </a:extLst>
              </a:tr>
              <a:tr h="176301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Органогенез</a:t>
                      </a:r>
                      <a:r>
                        <a:rPr lang="ru-RU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Дифференцировка клеток зародышевых листков в ткани и формирование из них органов. У хордовых закладывается осевой комплекс органов: нервная трубка, хорда, кишечная трубка. </a:t>
                      </a:r>
                      <a:endParaRPr lang="ru-RU" sz="1600" b="0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Формируются все системы органов: нервная, пищеварительная, кровеносная и т.д. Зародыш приобретает черты, характерные для своего вида. </a:t>
                      </a:r>
                      <a:endParaRPr lang="ru-RU" sz="1600" b="0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Формирование целостного организма. Начинается взаимодействие систем. </a:t>
                      </a:r>
                      <a:endParaRPr lang="ru-RU" sz="1600" b="0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565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32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 descr="35—1. Онтогенез человека. Эмбриональное развитие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04" y="0"/>
            <a:ext cx="10636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9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DC2996CA-8233-DA1C-E392-AD626265E79F}"/>
              </a:ext>
            </a:extLst>
          </p:cNvPr>
          <p:cNvSpPr/>
          <p:nvPr/>
        </p:nvSpPr>
        <p:spPr>
          <a:xfrm>
            <a:off x="-643185" y="4246794"/>
            <a:ext cx="8005948" cy="3701142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92CE8E50-6753-64DE-4E6B-CCDC02DAA2D5}"/>
              </a:ext>
            </a:extLst>
          </p:cNvPr>
          <p:cNvSpPr/>
          <p:nvPr/>
        </p:nvSpPr>
        <p:spPr>
          <a:xfrm>
            <a:off x="84117" y="1208598"/>
            <a:ext cx="2054784" cy="93030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A5A8D-8A59-DF7D-FEBB-B9F9BCC4B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42" y="1494845"/>
            <a:ext cx="2110118" cy="580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" sz="1600" err="1">
                <a:highlight>
                  <a:srgbClr val="FFFFFF"/>
                </a:highlight>
                <a:latin typeface="Times New Roman"/>
                <a:cs typeface="Times New Roman"/>
              </a:rPr>
              <a:t>Постэмбриогенез</a:t>
            </a:r>
            <a:r>
              <a:rPr lang="ru" sz="1600">
                <a:highlight>
                  <a:srgbClr val="FFFFFF"/>
                </a:highlight>
                <a:latin typeface="Times New Roman"/>
                <a:cs typeface="Times New Roman"/>
              </a:rPr>
              <a:t>:</a:t>
            </a:r>
            <a:endParaRPr lang="ru-RU" sz="1600">
              <a:highlight>
                <a:srgbClr val="FFFFFF"/>
              </a:highlight>
              <a:latin typeface="Times New Roman"/>
              <a:cs typeface="Times New Roman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2BD717-A1F0-5C27-FA43-FDEA5D17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DB6C-FDA6-47F5-A3B3-A9D71A08BFF5}" type="datetime1">
              <a:t>18.03.2026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43ECC6-BA07-DFB7-E891-FC085D43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E53055-DCF7-3E20-EBEA-41765476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12</a:t>
            </a:fld>
            <a:endParaRPr lang="en-US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D949EBC-BA35-8C24-A092-D24DAD01A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72519"/>
              </p:ext>
            </p:extLst>
          </p:nvPr>
        </p:nvGraphicFramePr>
        <p:xfrm>
          <a:off x="2194560" y="199158"/>
          <a:ext cx="9995636" cy="33097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18414">
                  <a:extLst>
                    <a:ext uri="{9D8B030D-6E8A-4147-A177-3AD203B41FA5}">
                      <a16:colId xmlns:a16="http://schemas.microsoft.com/office/drawing/2014/main" val="2248616366"/>
                    </a:ext>
                  </a:extLst>
                </a:gridCol>
                <a:gridCol w="3768918">
                  <a:extLst>
                    <a:ext uri="{9D8B030D-6E8A-4147-A177-3AD203B41FA5}">
                      <a16:colId xmlns:a16="http://schemas.microsoft.com/office/drawing/2014/main" val="3401165789"/>
                    </a:ext>
                  </a:extLst>
                </a:gridCol>
                <a:gridCol w="4008304">
                  <a:extLst>
                    <a:ext uri="{9D8B030D-6E8A-4147-A177-3AD203B41FA5}">
                      <a16:colId xmlns:a16="http://schemas.microsoft.com/office/drawing/2014/main" val="1176165143"/>
                    </a:ext>
                  </a:extLst>
                </a:gridCol>
              </a:tblGrid>
              <a:tr h="65958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Тип развития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Сущность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 Примеры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180756"/>
                  </a:ext>
                </a:extLst>
              </a:tr>
              <a:tr h="132509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Прямое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Из яйца или из тела матери появляется особь, в целом похожая на взрослую, но меньшего размера и с недоразвитыми половыми органами. 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Млекопитающие, птицы, пресмыкающиеся. Человек, щенок, птенец воробья. 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298921"/>
                  </a:ext>
                </a:extLst>
              </a:tr>
              <a:tr h="132509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Непрямое </a:t>
                      </a:r>
                      <a:endParaRPr lang="ru-RU" sz="1800" b="1" i="1" dirty="0" smtClean="0">
                        <a:effectLst/>
                        <a:latin typeface="+mn-lt"/>
                      </a:endParaRPr>
                    </a:p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800" b="1" i="1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b="1" i="1" dirty="0">
                          <a:effectLst/>
                          <a:latin typeface="+mn-lt"/>
                        </a:rPr>
                        <a:t>с метаморфозом)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Рождается личинка, резко отличающаяся от взрослой формы строением и образом жизни. Затем происходит сложная перестройка организма – метаморфоз. 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8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Насекомые (гусеница → куколка → бабочка), амфибии (головастик → лягушка). Эволюционное преимущество: личинка и взрослая особь не конкурируют за пищу и среду обитания.</a:t>
                      </a:r>
                      <a:r>
                        <a:rPr lang="ru-RU" sz="1800" dirty="0">
                          <a:solidFill>
                            <a:srgbClr val="0F1115"/>
                          </a:solidFill>
                          <a:effectLst/>
                          <a:latin typeface="+mn-lt"/>
                          <a:ea typeface="Gungsuh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Gungsuh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1504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A885A86-29F3-87DF-5DA2-A99FE0D2F68B}"/>
              </a:ext>
            </a:extLst>
          </p:cNvPr>
          <p:cNvSpPr txBox="1"/>
          <p:nvPr/>
        </p:nvSpPr>
        <p:spPr>
          <a:xfrm>
            <a:off x="921695" y="4885400"/>
            <a:ext cx="6096000" cy="18056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>
              <a:lnSpc>
                <a:spcPts val="1553"/>
              </a:lnSpc>
            </a:pPr>
            <a:r>
              <a:rPr lang="ru-RU" dirty="0"/>
              <a:t>Основные процессы </a:t>
            </a:r>
            <a:r>
              <a:rPr lang="ru-RU" dirty="0" err="1"/>
              <a:t>постэмбриогенеза</a:t>
            </a:r>
            <a:r>
              <a:rPr lang="ru-RU" dirty="0"/>
              <a:t>:</a:t>
            </a:r>
            <a:r>
              <a:rPr dirty="0"/>
              <a:t> </a:t>
            </a:r>
            <a:endParaRPr lang="ru-RU" dirty="0"/>
          </a:p>
          <a:p>
            <a:pPr algn="just">
              <a:lnSpc>
                <a:spcPts val="1553"/>
              </a:lnSpc>
            </a:pPr>
            <a:endParaRPr lang="ru-RU" sz="1600" dirty="0"/>
          </a:p>
          <a:p>
            <a:pPr marL="228600" indent="-228600" algn="just">
              <a:lnSpc>
                <a:spcPts val="1553"/>
              </a:lnSpc>
              <a:buFont typeface="Times New Roman"/>
              <a:buChar char="•"/>
            </a:pPr>
            <a:r>
              <a:rPr lang="ru-RU" sz="1400" dirty="0"/>
              <a:t>Рост (увеличение массы и линейных размеров). </a:t>
            </a:r>
          </a:p>
          <a:p>
            <a:pPr marL="228600" indent="-228600" algn="just">
              <a:lnSpc>
                <a:spcPts val="1553"/>
              </a:lnSpc>
              <a:buFont typeface="Times New Roman"/>
              <a:buChar char="•"/>
            </a:pPr>
            <a:r>
              <a:rPr lang="ru-RU" sz="1400" dirty="0"/>
              <a:t>Дифференцировка (специализация клеток). </a:t>
            </a:r>
          </a:p>
          <a:p>
            <a:pPr marL="228600" indent="-228600" algn="just">
              <a:lnSpc>
                <a:spcPts val="1553"/>
              </a:lnSpc>
              <a:buFont typeface="Times New Roman"/>
              <a:buChar char="•"/>
            </a:pPr>
            <a:r>
              <a:rPr lang="ru-RU" sz="1400" dirty="0"/>
              <a:t>Половое созревание (становление репродуктивной функции). </a:t>
            </a:r>
          </a:p>
          <a:p>
            <a:pPr marL="228600" indent="-228600" algn="just">
              <a:lnSpc>
                <a:spcPts val="1553"/>
              </a:lnSpc>
              <a:buFont typeface="Times New Roman"/>
              <a:buChar char="•"/>
            </a:pPr>
            <a:r>
              <a:rPr lang="ru-RU" sz="1400" dirty="0"/>
              <a:t>Старение (постепенное ослабление функций организма, ведущее к смерти).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15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1DDD-B816-4248-B401-C9E807F2438C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13</a:t>
            </a:fld>
            <a:endParaRPr lang="en-US" dirty="0"/>
          </a:p>
        </p:txBody>
      </p:sp>
      <p:pic>
        <p:nvPicPr>
          <p:cNvPr id="3074" name="Picture 2" descr="35—2. Постэмбриональное развитие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5" y="0"/>
            <a:ext cx="10483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6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сновные этапы индивидуального развития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7" y="-63610"/>
            <a:ext cx="8910428" cy="69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75421542-1B43-1BD1-138A-8FB58256DD62}"/>
              </a:ext>
            </a:extLst>
          </p:cNvPr>
          <p:cNvSpPr/>
          <p:nvPr/>
        </p:nvSpPr>
        <p:spPr>
          <a:xfrm>
            <a:off x="8110330" y="1713263"/>
            <a:ext cx="7399338" cy="2533402"/>
          </a:xfrm>
          <a:prstGeom prst="flowChartConnec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74029-D39E-EDB7-5897-ADAC2947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441" y="2498146"/>
            <a:ext cx="4263344" cy="6386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ru-RU" dirty="0"/>
              <a:t>Индивидуальное развитие человека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CED3D-3146-F677-3AE0-578BD081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1B68-30D0-4CE4-8A7F-46DFFFDAE59F}" type="datetime1">
              <a:t>18.03.2026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A2744-5240-C7BB-E460-7A390BBA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837057-6F4A-A414-0C23-8AD426EC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9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26D4E-0574-4772-967C-083819C7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-32554"/>
            <a:ext cx="10701418" cy="1132258"/>
          </a:xfrm>
        </p:spPr>
        <p:txBody>
          <a:bodyPr>
            <a:normAutofit fontScale="90000"/>
          </a:bodyPr>
          <a:lstStyle/>
          <a:p>
            <a:r>
              <a:rPr lang="ru" b="1" dirty="0"/>
              <a:t>Возможные нарушения индивидуального развития человека</a:t>
            </a:r>
            <a:endParaRPr lang="ru-RU" sz="2400" b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1F3C16-A651-276D-D620-1DBA61DE2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F043-F0D5-41BB-AD38-9D1049D0B32C}" type="datetime1">
              <a:t>18.03.2026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EEB96-D836-79A8-D077-DB38C74A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62EB91-5E3D-CF60-6889-2B674AB5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15</a:t>
            </a:fld>
            <a:endParaRPr lang="en-US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18BB114-B7CC-2942-576C-9311164E8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1243"/>
              </p:ext>
            </p:extLst>
          </p:nvPr>
        </p:nvGraphicFramePr>
        <p:xfrm>
          <a:off x="2029409" y="1101922"/>
          <a:ext cx="9934439" cy="57560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8606">
                  <a:extLst>
                    <a:ext uri="{9D8B030D-6E8A-4147-A177-3AD203B41FA5}">
                      <a16:colId xmlns:a16="http://schemas.microsoft.com/office/drawing/2014/main" val="1399016096"/>
                    </a:ext>
                  </a:extLst>
                </a:gridCol>
                <a:gridCol w="3904713">
                  <a:extLst>
                    <a:ext uri="{9D8B030D-6E8A-4147-A177-3AD203B41FA5}">
                      <a16:colId xmlns:a16="http://schemas.microsoft.com/office/drawing/2014/main" val="429249185"/>
                    </a:ext>
                  </a:extLst>
                </a:gridCol>
                <a:gridCol w="3971120">
                  <a:extLst>
                    <a:ext uri="{9D8B030D-6E8A-4147-A177-3AD203B41FA5}">
                      <a16:colId xmlns:a16="http://schemas.microsoft.com/office/drawing/2014/main" val="1474922466"/>
                    </a:ext>
                  </a:extLst>
                </a:gridCol>
              </a:tblGrid>
              <a:tr h="55990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Группа факторов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Конкретные примеры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Возможные последствия (нарушения развития)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602843"/>
                  </a:ext>
                </a:extLst>
              </a:tr>
              <a:tr h="587899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Физические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Ионизирующая радиация (рентген, радиация), высокие температуры. </a:t>
                      </a:r>
                      <a:endParaRPr lang="ru-RU" sz="160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Микроцефалия (уменьшение мозга), пороки скелета, гибель зародыша. </a:t>
                      </a:r>
                      <a:endParaRPr lang="ru-RU" sz="160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92658"/>
                  </a:ext>
                </a:extLst>
              </a:tr>
              <a:tr h="1726369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Химические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Алкоголь (Фетальный алкогольный синдром: задержка роста, умственная отсталость, лицевые аномалии), никотин, лекарства (талидомид в 1960-х → </a:t>
                      </a:r>
                      <a:r>
                        <a:rPr lang="ru-RU" sz="1600" err="1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фокомелия</a:t>
                      </a: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 – «</a:t>
                      </a:r>
                      <a:r>
                        <a:rPr lang="ru-RU" sz="1600" err="1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ластовидные</a:t>
                      </a: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» конечности), пестициды, соли тяжёлых металлов.</a:t>
                      </a: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  <a:ea typeface="Gungsuh"/>
                        </a:rPr>
                        <a:t> </a:t>
                      </a:r>
                      <a:endParaRPr lang="ru-RU" sz="160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Врождённые уродства, пороки сердца и ЦНС, задержка развития.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479639"/>
                  </a:ext>
                </a:extLst>
              </a:tr>
              <a:tr h="94250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Биологические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Вирусы: краснуха (катаракта, глухота, порок сердца), цитомегаловирус, герпес, ВИЧ. Бактерии: бледная трепонема (сифилис). Паразиты: токсоплазма.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Врождённые инфекции, поражение органов чувств, мозга, выкидыши.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79135"/>
                  </a:ext>
                </a:extLst>
              </a:tr>
              <a:tr h="94250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Генетические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Хромосомные болезни: синдром Дауна (</a:t>
                      </a:r>
                      <a:r>
                        <a:rPr lang="ru-RU" sz="1600" dirty="0" err="1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трисомия</a:t>
                      </a: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 21), синдромы Эдвардса (18), Патау (13), </a:t>
                      </a:r>
                      <a:r>
                        <a:rPr lang="ru-RU" sz="1600" dirty="0" err="1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Клайнфельтера</a:t>
                      </a: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af-ZA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XXY). </a:t>
                      </a: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Генные мутации: фенилкетонурия, муковисцидоз.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Умственная отсталость, множественные пороки развития, нарушения обмена веществ.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94378"/>
                  </a:ext>
                </a:extLst>
              </a:tr>
              <a:tr h="746539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1" dirty="0">
                          <a:effectLst/>
                          <a:latin typeface="+mn-lt"/>
                        </a:rPr>
                        <a:t>Социальные и психогенные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Хронический стресс матери, дефицит питания (белков, витаминов – особенно фолиевой кислоты), гипоксия.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Гипотрофия (низкий вес) плода, недоношенность, нарушения психического развития.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82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57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16</a:t>
            </a:fld>
            <a:endParaRPr lang="en-US" dirty="0"/>
          </a:p>
        </p:txBody>
      </p:sp>
      <p:pic>
        <p:nvPicPr>
          <p:cNvPr id="5122" name="Picture 2" descr="Микроцефалия это: смотрите и скачивайте изображения — Яндекс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69" y="0"/>
            <a:ext cx="10491221" cy="68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6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0C0C-4761-47C5-8E3D-946282A69C89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17</a:t>
            </a:fld>
            <a:endParaRPr lang="en-US" dirty="0"/>
          </a:p>
        </p:txBody>
      </p:sp>
      <p:pic>
        <p:nvPicPr>
          <p:cNvPr id="6146" name="Picture 2" descr="Шурышкарская централизованная библиотечная система | Алкоголь и беремен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5" y="0"/>
            <a:ext cx="10522226" cy="682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7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552F5A-4603-E91F-E257-ADA022B9E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421" y="0"/>
            <a:ext cx="10653579" cy="2836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00050" lvl="1" indent="0" algn="just">
              <a:buNone/>
            </a:pPr>
            <a:r>
              <a:rPr lang="ru" b="1" dirty="0"/>
              <a:t>Критические периоды онтогенеза человека (наиболее уязвимые):</a:t>
            </a:r>
            <a:endParaRPr lang="ru-RU" b="1" dirty="0"/>
          </a:p>
          <a:p>
            <a:pPr algn="just"/>
            <a:r>
              <a:rPr lang="ru" dirty="0"/>
              <a:t>Имплантация (первая неделя).</a:t>
            </a:r>
            <a:endParaRPr lang="ru-RU" dirty="0"/>
          </a:p>
          <a:p>
            <a:pPr algn="just"/>
            <a:r>
              <a:rPr lang="ru" dirty="0"/>
              <a:t>Плацентация и органогенез (3-8 неделя) – самый опасный период для возникновения грубых пороков.</a:t>
            </a:r>
            <a:endParaRPr lang="ru-RU" dirty="0"/>
          </a:p>
          <a:p>
            <a:pPr algn="just"/>
            <a:r>
              <a:rPr lang="ru" dirty="0"/>
              <a:t>Перинатальный период (роды и первые дни жизни).</a:t>
            </a:r>
            <a:endParaRPr lang="ru-RU" dirty="0"/>
          </a:p>
          <a:p>
            <a:pPr algn="just"/>
            <a:r>
              <a:rPr lang="ru" dirty="0"/>
              <a:t>Период полового созревания (гормональная перестройка).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7D31FA-62F9-DBAC-3B9E-3743A649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A08D-9377-4FB6-9877-2F1E059A8505}" type="datetime1">
              <a:t>18.03.2026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E46919-1D99-4626-A9A5-03C998E0B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791E3-3C44-F397-F1B3-3CC136B4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962F3-A3C5-F8AE-225A-6CE39BC83CFC}"/>
              </a:ext>
            </a:extLst>
          </p:cNvPr>
          <p:cNvSpPr txBox="1"/>
          <p:nvPr/>
        </p:nvSpPr>
        <p:spPr>
          <a:xfrm>
            <a:off x="4397071" y="3771026"/>
            <a:ext cx="7720702" cy="3200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1553"/>
              </a:lnSpc>
            </a:pPr>
            <a:r>
              <a:rPr lang="ru-RU" sz="2000" b="1" dirty="0">
                <a:latin typeface="Times New Roman"/>
                <a:cs typeface="Segoe UI"/>
              </a:rPr>
              <a:t>Профилактика нарушений:</a:t>
            </a:r>
            <a:endParaRPr lang="ru-RU" b="1" dirty="0"/>
          </a:p>
          <a:p>
            <a:pPr algn="just">
              <a:lnSpc>
                <a:spcPts val="1553"/>
              </a:lnSpc>
            </a:pPr>
            <a:endParaRPr lang="ru-RU" sz="2000" dirty="0">
              <a:latin typeface="Times New Roman"/>
              <a:cs typeface="Segoe UI"/>
            </a:endParaRPr>
          </a:p>
          <a:p>
            <a:pPr marL="285750" indent="-285750" algn="just">
              <a:buFont typeface="Times New Roman"/>
              <a:buChar char="•"/>
            </a:pPr>
            <a:r>
              <a:rPr lang="ru" dirty="0"/>
              <a:t>Медико-генетическое консультирование (особенно при наличии наследственных болезней в семье).</a:t>
            </a:r>
            <a:endParaRPr lang="ru-RU" dirty="0"/>
          </a:p>
          <a:p>
            <a:pPr marL="285750" indent="-285750" algn="just">
              <a:buFont typeface="Times New Roman"/>
              <a:buChar char="•"/>
            </a:pPr>
            <a:r>
              <a:rPr lang="ru" dirty="0"/>
              <a:t>Планирование беременности: отказ от вредных привычек за 3-6 месяцев, приём фолиевой кислоты.</a:t>
            </a:r>
            <a:endParaRPr lang="ru-RU" dirty="0"/>
          </a:p>
          <a:p>
            <a:pPr marL="285750" indent="-285750" algn="just">
              <a:buFont typeface="Times New Roman"/>
              <a:buChar char="•"/>
            </a:pPr>
            <a:r>
              <a:rPr lang="ru" dirty="0"/>
              <a:t>Здоровый образ жизни во время беременности: питание, режим, защита от инфекций.</a:t>
            </a:r>
            <a:endParaRPr lang="ru-RU" dirty="0"/>
          </a:p>
          <a:p>
            <a:pPr marL="285750" indent="-285750" algn="just">
              <a:buFont typeface="Times New Roman"/>
              <a:buChar char="•"/>
            </a:pPr>
            <a:r>
              <a:rPr lang="ru" dirty="0"/>
              <a:t>Пренатальная диагностика: УЗИ, биохимический скрининг, инвазивные методы (по показаниям) для выявления патологий на ранних сроках.</a:t>
            </a:r>
            <a:endParaRPr lang="ru-RU" dirty="0"/>
          </a:p>
          <a:p>
            <a:pPr algn="just">
              <a:lnSpc>
                <a:spcPts val="1553"/>
              </a:lnSpc>
            </a:pPr>
            <a:endParaRPr lang="ru-RU" dirty="0"/>
          </a:p>
        </p:txBody>
      </p:sp>
      <p:pic>
        <p:nvPicPr>
          <p:cNvPr id="7170" name="Picture 2" descr="Медицинская зме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4" y="2552369"/>
            <a:ext cx="4285236" cy="43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>
            <a:extLst>
              <a:ext uri="{FF2B5EF4-FFF2-40B4-BE49-F238E27FC236}">
                <a16:creationId xmlns:a16="http://schemas.microsoft.com/office/drawing/2014/main" id="{947C3FDD-16F6-1CC8-B06F-E1FE79254841}"/>
              </a:ext>
            </a:extLst>
          </p:cNvPr>
          <p:cNvSpPr/>
          <p:nvPr/>
        </p:nvSpPr>
        <p:spPr>
          <a:xfrm>
            <a:off x="487455" y="503462"/>
            <a:ext cx="8450035" cy="2800596"/>
          </a:xfrm>
          <a:prstGeom prst="cub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4013" y="503462"/>
            <a:ext cx="7588155" cy="7767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Размножение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684" y="1585098"/>
            <a:ext cx="7588155" cy="14140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Способность к самовоспроизведению (репродукция)  — это одно из ключевых, определяющих свойств </a:t>
            </a:r>
            <a:r>
              <a:rPr lang="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живого </a:t>
            </a:r>
            <a:r>
              <a:rPr lang="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наряду с обменом веществ, ростом, развитием и наследственностью. Без размножения невозможно существование жизни как явления во времени</a:t>
            </a:r>
            <a:r>
              <a:rPr lang="ru" b="1" i="1" dirty="0"/>
              <a:t>.</a:t>
            </a:r>
            <a:endParaRPr lang="ru-RU" sz="1400" b="1" i="1" dirty="0">
              <a:highlight>
                <a:srgbClr val="FFFFFF"/>
              </a:highlight>
              <a:latin typeface="Times New Roman"/>
              <a:cs typeface="Times New Roman"/>
            </a:endParaRPr>
          </a:p>
        </p:txBody>
      </p:sp>
      <p:pic>
        <p:nvPicPr>
          <p:cNvPr id="1026" name="Picture 2" descr="Как размножаются улитки | Как размножаются улитки 🚩 Животные 🚩 Другое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86" y="3336056"/>
            <a:ext cx="6117014" cy="35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5E2D93BB-554D-E459-A0F9-3C568A912D5F}"/>
              </a:ext>
            </a:extLst>
          </p:cNvPr>
          <p:cNvSpPr/>
          <p:nvPr/>
        </p:nvSpPr>
        <p:spPr>
          <a:xfrm rot="10800000">
            <a:off x="3998105" y="3570137"/>
            <a:ext cx="8193895" cy="3287863"/>
          </a:xfrm>
          <a:prstGeom prst="wedgeRoundRect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C80C5B10-4955-F9D6-484E-CC16D78E5ECA}"/>
              </a:ext>
            </a:extLst>
          </p:cNvPr>
          <p:cNvSpPr/>
          <p:nvPr/>
        </p:nvSpPr>
        <p:spPr>
          <a:xfrm>
            <a:off x="261256" y="305542"/>
            <a:ext cx="11930743" cy="2397474"/>
          </a:xfrm>
          <a:prstGeom prst="wedgeRoundRect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92121-C35A-F419-6236-E5028330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14" y="400531"/>
            <a:ext cx="11621891" cy="230248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-180000">
              <a:buNone/>
            </a:pPr>
            <a:r>
              <a:rPr lang="ru" sz="2900" b="1" dirty="0"/>
              <a:t>Биологическое значение размножения:</a:t>
            </a:r>
            <a:endParaRPr lang="ru-RU" sz="2900" b="1" dirty="0"/>
          </a:p>
          <a:p>
            <a:pPr indent="-180000"/>
            <a:r>
              <a:rPr lang="ru" sz="2900" dirty="0" smtClean="0"/>
              <a:t>1. Видовая</a:t>
            </a:r>
            <a:r>
              <a:rPr lang="ru" sz="2900" dirty="0"/>
              <a:t>: </a:t>
            </a:r>
            <a:r>
              <a:rPr lang="ru" sz="2900" dirty="0" smtClean="0"/>
              <a:t>обеспечение </a:t>
            </a:r>
            <a:r>
              <a:rPr lang="ru" sz="2900" dirty="0"/>
              <a:t>непрерывности и преемственности жизни.</a:t>
            </a:r>
            <a:endParaRPr lang="ru-RU" sz="2900" dirty="0"/>
          </a:p>
          <a:p>
            <a:pPr indent="-180000"/>
            <a:r>
              <a:rPr lang="ru" sz="2900" dirty="0" smtClean="0"/>
              <a:t>2. Внутривидовая</a:t>
            </a:r>
            <a:r>
              <a:rPr lang="ru" sz="2900" dirty="0"/>
              <a:t>: </a:t>
            </a:r>
            <a:r>
              <a:rPr lang="ru" sz="2900" dirty="0" smtClean="0"/>
              <a:t>увеличение </a:t>
            </a:r>
            <a:r>
              <a:rPr lang="ru" sz="2900" dirty="0"/>
              <a:t>численности особей вида и расселение его на новые территории.</a:t>
            </a:r>
            <a:endParaRPr lang="ru-RU" sz="2900" dirty="0"/>
          </a:p>
          <a:p>
            <a:pPr indent="-180000"/>
            <a:r>
              <a:rPr lang="ru" sz="2900" dirty="0" smtClean="0"/>
              <a:t>3. Эволюционная: создание </a:t>
            </a:r>
            <a:r>
              <a:rPr lang="ru" sz="2900" dirty="0"/>
              <a:t>генетического разнообразия, служащего материалом для естественного отбора</a:t>
            </a:r>
            <a:endParaRPr lang="ru-RU" sz="2500" dirty="0"/>
          </a:p>
          <a:p>
            <a:pPr indent="-180000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0F187-CD6E-ED9E-D0B7-D1C5C63753CC}"/>
              </a:ext>
            </a:extLst>
          </p:cNvPr>
          <p:cNvSpPr txBox="1"/>
          <p:nvPr/>
        </p:nvSpPr>
        <p:spPr>
          <a:xfrm>
            <a:off x="3998104" y="3649649"/>
            <a:ext cx="819389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" sz="2400" b="1" dirty="0"/>
              <a:t>Уровни </a:t>
            </a:r>
            <a:r>
              <a:rPr lang="ru" sz="2400" b="1" dirty="0" smtClean="0"/>
              <a:t>размножения</a:t>
            </a:r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" sz="2400" dirty="0"/>
              <a:t>Молекулярный: </a:t>
            </a:r>
            <a:r>
              <a:rPr lang="ru" sz="2400" dirty="0" smtClean="0"/>
              <a:t>репликация </a:t>
            </a:r>
            <a:r>
              <a:rPr lang="ru" sz="2400" dirty="0"/>
              <a:t>(самоудвоение) ДНК.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" sz="2400" dirty="0"/>
              <a:t>Клеточный: </a:t>
            </a:r>
            <a:r>
              <a:rPr lang="ru" sz="2400" dirty="0" smtClean="0"/>
              <a:t>деление </a:t>
            </a:r>
            <a:r>
              <a:rPr lang="ru" sz="2400" dirty="0"/>
              <a:t>клетки (митоз, мейоз).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" sz="2400" dirty="0"/>
              <a:t>Организменный: </a:t>
            </a:r>
            <a:r>
              <a:rPr lang="ru" sz="2400" dirty="0" smtClean="0"/>
              <a:t>собственно </a:t>
            </a:r>
            <a:r>
              <a:rPr lang="ru" sz="2400" dirty="0"/>
              <a:t>размножение </a:t>
            </a:r>
            <a:r>
              <a:rPr lang="ru" sz="2400" dirty="0" smtClean="0"/>
              <a:t>организма (</a:t>
            </a:r>
            <a:r>
              <a:rPr lang="ru" sz="2400" dirty="0"/>
              <a:t>бесполое и половое).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Ф</a:t>
            </a:r>
            <a:r>
              <a:rPr lang="ru" sz="2400" dirty="0" smtClean="0"/>
              <a:t>ормы </a:t>
            </a:r>
            <a:r>
              <a:rPr lang="ru" sz="2400" dirty="0"/>
              <a:t>размножения на организменном уровне сводятся к двум типам деления клеток: митозу и мейозу.</a:t>
            </a:r>
            <a:endParaRPr lang="ru-RU" dirty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46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30CC0B7-DB4E-F5AD-ADBA-5CE4BA5E89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315702"/>
              </p:ext>
            </p:extLst>
          </p:nvPr>
        </p:nvGraphicFramePr>
        <p:xfrm>
          <a:off x="195943" y="0"/>
          <a:ext cx="11996056" cy="68579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95767">
                  <a:extLst>
                    <a:ext uri="{9D8B030D-6E8A-4147-A177-3AD203B41FA5}">
                      <a16:colId xmlns:a16="http://schemas.microsoft.com/office/drawing/2014/main" val="3026231061"/>
                    </a:ext>
                  </a:extLst>
                </a:gridCol>
                <a:gridCol w="3982445">
                  <a:extLst>
                    <a:ext uri="{9D8B030D-6E8A-4147-A177-3AD203B41FA5}">
                      <a16:colId xmlns:a16="http://schemas.microsoft.com/office/drawing/2014/main" val="552863222"/>
                    </a:ext>
                  </a:extLst>
                </a:gridCol>
                <a:gridCol w="4017844">
                  <a:extLst>
                    <a:ext uri="{9D8B030D-6E8A-4147-A177-3AD203B41FA5}">
                      <a16:colId xmlns:a16="http://schemas.microsoft.com/office/drawing/2014/main" val="3755728739"/>
                    </a:ext>
                  </a:extLst>
                </a:gridCol>
              </a:tblGrid>
              <a:tr h="49106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0" i="0" dirty="0">
                          <a:effectLst/>
                          <a:latin typeface="Times New Roman"/>
                        </a:rPr>
                        <a:t>Критерий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0" i="0" dirty="0">
                          <a:effectLst/>
                          <a:latin typeface="Times New Roman"/>
                        </a:rPr>
                        <a:t> Митоз 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0" i="0" dirty="0">
                          <a:effectLst/>
                          <a:latin typeface="Times New Roman"/>
                        </a:rPr>
                        <a:t>Мейоз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46552"/>
                  </a:ext>
                </a:extLst>
              </a:tr>
              <a:tr h="143933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0" i="0" dirty="0">
                          <a:effectLst/>
                          <a:latin typeface="Times New Roman"/>
                        </a:rPr>
                        <a:t>Биологическая роль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Рост, регенерация, бесполое размножение. Обеспечивает постоянство генома в ряду поколений соматических клеток. </a:t>
                      </a:r>
                      <a:endParaRPr lang="ru-RU" sz="1400" b="0" i="0" dirty="0">
                        <a:effectLst/>
                        <a:latin typeface="Roboto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Образование гамет (половых клеток) для полового размножения. Обеспечивает комбинативную изменчивость и редукцию (уменьшение) числа хромосом вдвое. </a:t>
                      </a:r>
                      <a:endParaRPr lang="ru-RU" sz="1400" b="0" i="0">
                        <a:effectLst/>
                        <a:latin typeface="Roboto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1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432774"/>
                  </a:ext>
                </a:extLst>
              </a:tr>
              <a:tr h="94826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0" i="0" dirty="0">
                          <a:effectLst/>
                          <a:latin typeface="Times New Roman"/>
                        </a:rPr>
                        <a:t>Число делений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Одно деление. </a:t>
                      </a:r>
                      <a:endParaRPr lang="ru-RU" sz="1400" b="0" i="0">
                        <a:effectLst/>
                        <a:latin typeface="Roboto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1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Два последовательных деления (мейоз </a:t>
                      </a:r>
                      <a:r>
                        <a:rPr lang="af-ZA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I </a:t>
                      </a: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и мейоз </a:t>
                      </a:r>
                      <a:r>
                        <a:rPr lang="af-ZA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II). </a:t>
                      </a:r>
                      <a:endParaRPr lang="af-ZA" sz="1400" b="0" i="0">
                        <a:effectLst/>
                        <a:latin typeface="Roboto"/>
                      </a:endParaRPr>
                    </a:p>
                  </a:txBody>
                  <a:tcPr marL="142875" marT="95250" marB="95250">
                    <a:lnL w="9525" cap="flat" cmpd="sng" algn="ctr">
                      <a:solidFill>
                        <a:srgbClr val="0F1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1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39770"/>
                  </a:ext>
                </a:extLst>
              </a:tr>
              <a:tr h="8127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0" i="0" dirty="0">
                          <a:effectLst/>
                          <a:latin typeface="Times New Roman"/>
                        </a:rPr>
                        <a:t>Число дочерних клеток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2 диплоидные (2</a:t>
                      </a:r>
                      <a:r>
                        <a:rPr lang="af-ZA" sz="1400" b="0" i="0" err="1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n</a:t>
                      </a:r>
                      <a:r>
                        <a:rPr lang="af-ZA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) </a:t>
                      </a: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клетки (идентичные материнской). </a:t>
                      </a:r>
                      <a:endParaRPr lang="ru-RU" sz="1400" b="0" i="0">
                        <a:effectLst/>
                        <a:latin typeface="Roboto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4 гаплоидные (</a:t>
                      </a:r>
                      <a:r>
                        <a:rPr lang="af-ZA" sz="1400" b="0" i="0" err="1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n</a:t>
                      </a:r>
                      <a:r>
                        <a:rPr lang="af-ZA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) </a:t>
                      </a: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клетки (генетически разные). </a:t>
                      </a:r>
                      <a:endParaRPr lang="ru-RU" sz="1400" b="0" i="0">
                        <a:effectLst/>
                        <a:latin typeface="Roboto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370649"/>
                  </a:ext>
                </a:extLst>
              </a:tr>
              <a:tr h="204893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0" i="0" dirty="0">
                          <a:effectLst/>
                          <a:latin typeface="Times New Roman"/>
                        </a:rPr>
                        <a:t>Основные процессы, обеспечивающие изменчивость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Редкие случайные мутации. </a:t>
                      </a:r>
                      <a:endParaRPr lang="ru-RU" sz="1400" b="0" i="0">
                        <a:effectLst/>
                        <a:latin typeface="Roboto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1. Кроссинговер в профазе </a:t>
                      </a:r>
                      <a:r>
                        <a:rPr lang="af-ZA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I (</a:t>
                      </a: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обмен участками гомологичных хромосом). </a:t>
                      </a:r>
                      <a:endParaRPr lang="ru-RU" sz="1400" b="0" i="0">
                        <a:effectLst/>
                        <a:latin typeface="Roboto"/>
                      </a:endParaRPr>
                    </a:p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2. Независимое расхождение гомологичных хромосом в анафазе </a:t>
                      </a:r>
                      <a:r>
                        <a:rPr lang="af-ZA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I. </a:t>
                      </a:r>
                      <a:endParaRPr lang="af-ZA" sz="1400" b="0" i="0">
                        <a:effectLst/>
                        <a:latin typeface="Roboto"/>
                      </a:endParaRPr>
                    </a:p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af-ZA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3. </a:t>
                      </a: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Случайное комбинирование гамет при оплодотворении. </a:t>
                      </a:r>
                      <a:endParaRPr lang="ru-RU" sz="1400" b="0" i="0">
                        <a:effectLst/>
                        <a:latin typeface="Roboto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93297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0" i="0" dirty="0">
                          <a:effectLst/>
                          <a:latin typeface="Times New Roman"/>
                        </a:rPr>
                        <a:t>Где происходит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В соматических клетках (тела), в клетках зародышевой линии для бесполого размножения. </a:t>
                      </a:r>
                      <a:endParaRPr lang="ru-RU" sz="1400" b="0" i="0" dirty="0">
                        <a:effectLst/>
                        <a:latin typeface="Roboto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0" i="0" dirty="0">
                          <a:solidFill>
                            <a:srgbClr val="0F1115"/>
                          </a:solidFill>
                          <a:effectLst/>
                          <a:latin typeface="Roboto"/>
                        </a:rPr>
                        <a:t>Только в половых железах (семенники, яичники, антеридии, архегонии) для образования гамет. </a:t>
                      </a:r>
                      <a:endParaRPr lang="ru-RU" sz="1400" b="0" i="0" dirty="0">
                        <a:effectLst/>
                        <a:latin typeface="Roboto"/>
                      </a:endParaRP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371644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B5385-0257-86D9-A55F-608CD77A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C2B98-BFD4-E152-7310-871C3EF9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AF1AE-F1D8-CAB7-B74C-FB099CDE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245" y="261660"/>
            <a:ext cx="6662105" cy="526122"/>
          </a:xfrm>
        </p:spPr>
        <p:txBody>
          <a:bodyPr>
            <a:noAutofit/>
          </a:bodyPr>
          <a:lstStyle/>
          <a:p>
            <a:r>
              <a:rPr lang="ru-RU" sz="4000" b="1" dirty="0"/>
              <a:t>Бесполое размножение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0FDA5-3F8E-0DFD-11B7-46182DBE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927837"/>
            <a:ext cx="11433976" cy="44129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ru" dirty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algn="just"/>
            <a:r>
              <a:rPr lang="ru" sz="2000" dirty="0"/>
              <a:t>Это процесс, в котором участвует один родитель, а потомки генетически идентичны ему (являются клонами), если не произошло мутации.</a:t>
            </a:r>
            <a:endParaRPr lang="ru-RU" sz="2000" dirty="0"/>
          </a:p>
          <a:p>
            <a:pPr marL="400050" lvl="1" indent="0" algn="just">
              <a:buNone/>
            </a:pPr>
            <a:r>
              <a:rPr lang="ru" sz="1800" b="1" dirty="0"/>
              <a:t>Характеристики:</a:t>
            </a:r>
            <a:endParaRPr lang="ru-RU" sz="1800" b="1" dirty="0"/>
          </a:p>
          <a:p>
            <a:pPr algn="just"/>
            <a:r>
              <a:rPr lang="ru" sz="2000" dirty="0"/>
              <a:t>Клеточная основа: </a:t>
            </a:r>
            <a:r>
              <a:rPr lang="ru" sz="2000" dirty="0" smtClean="0"/>
              <a:t>митоз</a:t>
            </a:r>
            <a:r>
              <a:rPr lang="ru" sz="2000" dirty="0"/>
              <a:t>.</a:t>
            </a:r>
            <a:endParaRPr lang="ru-RU" sz="2000" dirty="0"/>
          </a:p>
          <a:p>
            <a:pPr algn="just"/>
            <a:r>
              <a:rPr lang="ru" sz="2000" dirty="0"/>
              <a:t>Генетический результат: </a:t>
            </a:r>
            <a:r>
              <a:rPr lang="ru" sz="2000" dirty="0" smtClean="0"/>
              <a:t>потомки </a:t>
            </a:r>
            <a:r>
              <a:rPr lang="ru" sz="2000" dirty="0"/>
              <a:t>генетически идентичны родителю.</a:t>
            </a:r>
            <a:endParaRPr lang="ru-RU" sz="2000" dirty="0"/>
          </a:p>
          <a:p>
            <a:pPr algn="just"/>
            <a:r>
              <a:rPr lang="ru" sz="2000" dirty="0"/>
              <a:t>Эволюционная роль: </a:t>
            </a:r>
            <a:r>
              <a:rPr lang="ru" sz="2000" dirty="0" smtClean="0"/>
              <a:t>позволяет </a:t>
            </a:r>
            <a:r>
              <a:rPr lang="ru" sz="2000" dirty="0"/>
              <a:t>быстро увеличить численность в стабильных условиях. Низкое генетическое разнообразие делает популяцию уязвимой к изменениям среды</a:t>
            </a:r>
            <a:r>
              <a:rPr lang="ru" sz="2000" dirty="0" smtClean="0"/>
              <a:t>.</a:t>
            </a: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C0F01E-0ED7-38CD-D3FF-310CFDC0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7F28-0500-4838-B648-0429F27E55EC}" type="datetime1">
              <a:t>18.03.2026</a:t>
            </a:fld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549B3-0016-DB2F-97C5-44EDA798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5</a:t>
            </a:fld>
            <a:endParaRPr lang="en-US" dirty="0"/>
          </a:p>
        </p:txBody>
      </p:sp>
      <p:pic>
        <p:nvPicPr>
          <p:cNvPr id="2050" name="Picture 2" descr="Snails in Lo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t="22583" r="4977" b="7718"/>
          <a:stretch/>
        </p:blipFill>
        <p:spPr bwMode="auto">
          <a:xfrm>
            <a:off x="5375083" y="4149020"/>
            <a:ext cx="6164242" cy="27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D6C-7B4C-490A-8A81-91A9730A63FA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0741" y="0"/>
            <a:ext cx="6761258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" sz="2000" dirty="0" smtClean="0"/>
              <a:t>1.</a:t>
            </a:r>
            <a:r>
              <a:rPr lang="ru" sz="2000" dirty="0"/>
              <a:t> </a:t>
            </a:r>
            <a:r>
              <a:rPr lang="ru" sz="2000" b="1" dirty="0" smtClean="0"/>
              <a:t>Деление</a:t>
            </a:r>
            <a:r>
              <a:rPr lang="ru" sz="2000" dirty="0" smtClean="0"/>
              <a:t> </a:t>
            </a:r>
            <a:r>
              <a:rPr lang="ru" sz="2000" dirty="0"/>
              <a:t>(у одноклеточных: амёба — простое, эвглена — продольное, инфузория — поперечное</a:t>
            </a:r>
            <a:r>
              <a:rPr lang="ru" sz="2000" dirty="0" smtClean="0"/>
              <a:t>).</a:t>
            </a:r>
            <a:endParaRPr lang="ru-RU" sz="2000" dirty="0"/>
          </a:p>
          <a:p>
            <a:pPr indent="360000" algn="just"/>
            <a:r>
              <a:rPr lang="ru" sz="2000" dirty="0"/>
              <a:t>2.  </a:t>
            </a:r>
            <a:r>
              <a:rPr lang="ru" sz="2000" b="1" dirty="0" smtClean="0"/>
              <a:t>Спорообразование</a:t>
            </a:r>
            <a:r>
              <a:rPr lang="ru" sz="2000" dirty="0" smtClean="0"/>
              <a:t> (у </a:t>
            </a:r>
            <a:r>
              <a:rPr lang="ru" sz="2000" dirty="0"/>
              <a:t>грибов, водорослей, мхов, папоротников</a:t>
            </a:r>
            <a:r>
              <a:rPr lang="ru" sz="2000" dirty="0" smtClean="0"/>
              <a:t>.)</a:t>
            </a:r>
            <a:endParaRPr lang="ru-RU" sz="2000" dirty="0"/>
          </a:p>
          <a:p>
            <a:pPr indent="360000" algn="just"/>
            <a:r>
              <a:rPr lang="ru" sz="2000" dirty="0"/>
              <a:t>    Спора — специальная гаплоидная (n) клетка, покрытая защитной оболочкой, служащая для размножения и расселения.</a:t>
            </a:r>
            <a:endParaRPr lang="ru-RU" sz="2000" dirty="0"/>
          </a:p>
          <a:p>
            <a:pPr indent="360000" algn="just"/>
            <a:r>
              <a:rPr lang="ru" sz="2000" dirty="0"/>
              <a:t>3.  </a:t>
            </a:r>
            <a:r>
              <a:rPr lang="ru" sz="2000" b="1" dirty="0" smtClean="0"/>
              <a:t>Почкование</a:t>
            </a:r>
          </a:p>
          <a:p>
            <a:pPr indent="360000" algn="just"/>
            <a:r>
              <a:rPr lang="ru" sz="2000" dirty="0" smtClean="0"/>
              <a:t>На </a:t>
            </a:r>
            <a:r>
              <a:rPr lang="ru" sz="2000" dirty="0"/>
              <a:t>материнской особи образуется вырост (почка), который превращается в новую особь (гидра, дрожжи). Может не отделяться (колонии).</a:t>
            </a:r>
            <a:endParaRPr lang="ru-RU" sz="2000" dirty="0"/>
          </a:p>
          <a:p>
            <a:pPr indent="360000" algn="just"/>
            <a:r>
              <a:rPr lang="ru" sz="2000" dirty="0"/>
              <a:t>4.  </a:t>
            </a:r>
            <a:r>
              <a:rPr lang="ru" sz="2000" b="1" dirty="0" smtClean="0"/>
              <a:t>Фрагментация</a:t>
            </a:r>
            <a:endParaRPr lang="ru" sz="2000" dirty="0"/>
          </a:p>
          <a:p>
            <a:pPr indent="360000" algn="just"/>
            <a:r>
              <a:rPr lang="ru" sz="2000" dirty="0" smtClean="0"/>
              <a:t>Тело </a:t>
            </a:r>
            <a:r>
              <a:rPr lang="ru" sz="2000" dirty="0"/>
              <a:t>родителя распадается на части, каждая дорастает до целого организма (плоские черви, морские звёзды, спирогира).</a:t>
            </a:r>
            <a:endParaRPr lang="ru-RU" sz="2000" dirty="0"/>
          </a:p>
          <a:p>
            <a:pPr indent="360000" algn="just"/>
            <a:r>
              <a:rPr lang="ru" sz="2000" dirty="0"/>
              <a:t>5.  </a:t>
            </a:r>
            <a:r>
              <a:rPr lang="ru" sz="2000" b="1" dirty="0"/>
              <a:t>Вегетативное размножение </a:t>
            </a:r>
            <a:r>
              <a:rPr lang="ru" sz="2000" dirty="0"/>
              <a:t>(у растений):</a:t>
            </a:r>
            <a:endParaRPr lang="ru-RU" sz="2000" dirty="0"/>
          </a:p>
          <a:p>
            <a:pPr indent="360000"/>
            <a:r>
              <a:rPr lang="ru" sz="2000" dirty="0"/>
              <a:t> </a:t>
            </a:r>
            <a:r>
              <a:rPr lang="ru" sz="2000" dirty="0" smtClean="0"/>
              <a:t> </a:t>
            </a:r>
            <a:r>
              <a:rPr lang="ru" sz="2000" i="1" dirty="0" smtClean="0"/>
              <a:t>Естественное</a:t>
            </a:r>
            <a:r>
              <a:rPr lang="ru" sz="2000" dirty="0" smtClean="0"/>
              <a:t>: усами </a:t>
            </a:r>
            <a:r>
              <a:rPr lang="ru" sz="2000" dirty="0"/>
              <a:t>(земляника), корневищами (пырей), луковицами (тюльпан), клубнями (картофель).</a:t>
            </a:r>
            <a:endParaRPr lang="ru-RU" sz="2000" dirty="0"/>
          </a:p>
          <a:p>
            <a:pPr indent="360000"/>
            <a:r>
              <a:rPr lang="ru" sz="2000" dirty="0"/>
              <a:t> </a:t>
            </a:r>
            <a:r>
              <a:rPr lang="ru" sz="2000" dirty="0" smtClean="0"/>
              <a:t> </a:t>
            </a:r>
            <a:r>
              <a:rPr lang="ru" sz="2000" i="1" dirty="0" smtClean="0"/>
              <a:t>Искусственное</a:t>
            </a:r>
            <a:r>
              <a:rPr lang="ru" sz="2000" dirty="0"/>
              <a:t>: черенками, прививкой, отводками (в сельском хозяйстве).</a:t>
            </a:r>
            <a:endParaRPr lang="ru-RU" sz="2000" dirty="0"/>
          </a:p>
          <a:p>
            <a:pPr indent="360000"/>
            <a:endParaRPr lang="ru-RU" dirty="0"/>
          </a:p>
        </p:txBody>
      </p:sp>
      <p:pic>
        <p:nvPicPr>
          <p:cNvPr id="1026" name="Picture 2" descr="Бесполое размножение организмов - примеры и способы | Формы и тип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7" y="338572"/>
            <a:ext cx="5223913" cy="61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78EA6-C56F-143F-82FF-5076ACB8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06" y="3117"/>
            <a:ext cx="10511625" cy="4894886"/>
          </a:xfrm>
        </p:spPr>
        <p:txBody>
          <a:bodyPr>
            <a:normAutofit/>
          </a:bodyPr>
          <a:lstStyle/>
          <a:p>
            <a:pPr algn="ctr"/>
            <a:r>
              <a:rPr lang="ru" sz="1800" b="1" dirty="0"/>
              <a:t>Половой процесс и половое размножение</a:t>
            </a:r>
            <a:endParaRPr lang="ru-RU" sz="1800" b="1" dirty="0"/>
          </a:p>
          <a:p>
            <a:pPr algn="just"/>
            <a:r>
              <a:rPr lang="ru" sz="1800" b="1" dirty="0" smtClean="0"/>
              <a:t>  Важно </a:t>
            </a:r>
            <a:r>
              <a:rPr lang="ru" sz="1800" b="1" dirty="0"/>
              <a:t>разделить эти два понятия:</a:t>
            </a:r>
            <a:endParaRPr lang="ru-RU" sz="1800" b="1" dirty="0"/>
          </a:p>
          <a:p>
            <a:pPr algn="just"/>
            <a:r>
              <a:rPr lang="ru" sz="2000" b="1" dirty="0"/>
              <a:t>Половой процесс </a:t>
            </a:r>
            <a:r>
              <a:rPr lang="ru" sz="1800" dirty="0"/>
              <a:t>— это </a:t>
            </a:r>
            <a:r>
              <a:rPr lang="ru" sz="1800" u="sng" dirty="0"/>
              <a:t>обмен генетическим материалом между особями</a:t>
            </a:r>
            <a:r>
              <a:rPr lang="ru" sz="1800" dirty="0"/>
              <a:t>. Он не всегда приводит к размножению.</a:t>
            </a:r>
            <a:endParaRPr lang="ru-RU" sz="1800" dirty="0"/>
          </a:p>
          <a:p>
            <a:pPr algn="just"/>
            <a:r>
              <a:rPr lang="ru" sz="2000" b="1" dirty="0"/>
              <a:t>Половое размножение </a:t>
            </a:r>
            <a:r>
              <a:rPr lang="ru" sz="1800" dirty="0"/>
              <a:t>— это </a:t>
            </a:r>
            <a:r>
              <a:rPr lang="ru" sz="1800" u="sng" dirty="0"/>
              <a:t>размножение с участием половых клеток (гамет)</a:t>
            </a:r>
            <a:r>
              <a:rPr lang="ru" sz="1800" dirty="0"/>
              <a:t>, которое почти всегда (кроме партеногенеза) включает половой процесс.</a:t>
            </a:r>
            <a:endParaRPr lang="ru-RU" sz="1800" dirty="0"/>
          </a:p>
          <a:p>
            <a:pPr algn="just"/>
            <a:endParaRPr lang="ru-RU" sz="1200" dirty="0"/>
          </a:p>
          <a:p>
            <a:pPr algn="just"/>
            <a:r>
              <a:rPr lang="ru" sz="1800" b="1" dirty="0" smtClean="0"/>
              <a:t>  Этапы </a:t>
            </a:r>
            <a:r>
              <a:rPr lang="ru" sz="1800" b="1" dirty="0"/>
              <a:t>полового размножения:</a:t>
            </a:r>
            <a:endParaRPr lang="ru-RU" sz="1800" b="1" dirty="0"/>
          </a:p>
          <a:p>
            <a:pPr algn="just"/>
            <a:r>
              <a:rPr lang="ru" sz="1800" dirty="0"/>
              <a:t>1. </a:t>
            </a:r>
            <a:r>
              <a:rPr lang="ru" sz="1800" b="1" dirty="0"/>
              <a:t> Гаметогенез </a:t>
            </a:r>
            <a:r>
              <a:rPr lang="ru" sz="1800" dirty="0"/>
              <a:t>— образование гамет (сперматозоидов и яйцеклеток) путем мейоза.</a:t>
            </a:r>
            <a:endParaRPr lang="ru-RU" sz="1800" dirty="0"/>
          </a:p>
          <a:p>
            <a:pPr algn="just"/>
            <a:r>
              <a:rPr lang="ru" sz="1800" dirty="0"/>
              <a:t>2.  </a:t>
            </a:r>
            <a:r>
              <a:rPr lang="ru" sz="1800" b="1" dirty="0"/>
              <a:t>Оплодотворение</a:t>
            </a:r>
            <a:r>
              <a:rPr lang="ru" sz="1800" dirty="0"/>
              <a:t> — слияние гамет с образованием зиготы.</a:t>
            </a:r>
            <a:endParaRPr lang="ru-RU" sz="1800" dirty="0"/>
          </a:p>
          <a:p>
            <a:pPr algn="just"/>
            <a:r>
              <a:rPr lang="ru" sz="1800" dirty="0"/>
              <a:t>3.  </a:t>
            </a:r>
            <a:r>
              <a:rPr lang="ru" sz="1800" b="1" dirty="0"/>
              <a:t>Эмбриогенез</a:t>
            </a:r>
            <a:r>
              <a:rPr lang="ru" sz="1800" dirty="0"/>
              <a:t> — развитие зародыша из зиготы (через митозы).</a:t>
            </a:r>
            <a:endParaRPr lang="ru-RU" sz="1800" dirty="0"/>
          </a:p>
          <a:p>
            <a:endParaRPr lang="ru-RU" sz="14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B2B42-9ED3-7B53-DB88-3D41A2CC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5660D-60B8-A0B7-A86E-548827C2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7</a:t>
            </a:fld>
            <a:endParaRPr lang="en-US" dirty="0"/>
          </a:p>
        </p:txBody>
      </p:sp>
      <p:pic>
        <p:nvPicPr>
          <p:cNvPr id="3076" name="Picture 4" descr="Московские мартовские коты начали кричать раньше времени / РП-собрание /  Русский пион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69" y="3149450"/>
            <a:ext cx="7339055" cy="3780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8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C323-76CB-403A-B285-DE0E0E499B70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55A7B-3490-09E2-2A70-A7E734E2A9D2}"/>
              </a:ext>
            </a:extLst>
          </p:cNvPr>
          <p:cNvSpPr txBox="1"/>
          <p:nvPr/>
        </p:nvSpPr>
        <p:spPr>
          <a:xfrm>
            <a:off x="1645920" y="4185195"/>
            <a:ext cx="1031192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just"/>
            <a:r>
              <a:rPr lang="ru" dirty="0"/>
              <a:t>Биологическое значение оплодотворения колоссально:</a:t>
            </a:r>
            <a:endParaRPr lang="ru-RU" dirty="0"/>
          </a:p>
          <a:p>
            <a:pPr indent="-180000" algn="just"/>
            <a:r>
              <a:rPr lang="ru" dirty="0"/>
              <a:t>1.  Восстановление диплоидного набора хромосом (2n). Гаплоидные гаметы (n) сливаются, давая начало диплоидному организму (2n). Это сохраняет постоянство числа хромосом у вида из поколения в поколение.</a:t>
            </a:r>
            <a:endParaRPr lang="ru-RU" dirty="0"/>
          </a:p>
          <a:p>
            <a:pPr indent="-180000" algn="just"/>
            <a:r>
              <a:rPr lang="ru" dirty="0"/>
              <a:t>2.  Активация яйцеклетки к развитию. Слияние со сперматозоидом запускает сложные биохимические реакции в яйцеклетке, инициирующие дробление и эмбриогенез.</a:t>
            </a:r>
            <a:endParaRPr lang="ru-RU" dirty="0"/>
          </a:p>
          <a:p>
            <a:pPr indent="-180000" algn="just"/>
            <a:r>
              <a:rPr lang="ru" dirty="0"/>
              <a:t>3.  Генетическая уникальность потомства (комбинативная изменчивость). Это главное эволюционное значение полового размножения и оплодотворения. </a:t>
            </a: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2BFFF76-1E6A-D296-0150-266FB2BA2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421" y="289034"/>
            <a:ext cx="10653579" cy="27927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" sz="1600" b="1" dirty="0"/>
              <a:t>Оплодотворение, его биологическое значение</a:t>
            </a:r>
            <a:endParaRPr lang="ru-RU" sz="1600" b="1" dirty="0"/>
          </a:p>
          <a:p>
            <a:pPr algn="just"/>
            <a:r>
              <a:rPr lang="ru" sz="1600" b="1" dirty="0"/>
              <a:t>Оплодотворение — это процесс слияния мужской (n) и женской (n) половых клеток, приводящий к образованию зиготы (2n) — первой клетки нового организма.</a:t>
            </a:r>
            <a:endParaRPr lang="ru-RU" sz="1600" b="1" dirty="0"/>
          </a:p>
          <a:p>
            <a:pPr marL="400050" lvl="1" indent="0" algn="just">
              <a:buNone/>
            </a:pPr>
            <a:r>
              <a:rPr lang="ru" b="1" dirty="0"/>
              <a:t>Типы оплодотворения:</a:t>
            </a:r>
            <a:endParaRPr lang="ru-RU" b="1" dirty="0"/>
          </a:p>
          <a:p>
            <a:pPr algn="just"/>
            <a:r>
              <a:rPr lang="ru" sz="1600" b="1" dirty="0"/>
              <a:t>Наружное: </a:t>
            </a:r>
            <a:r>
              <a:rPr lang="ru" sz="1600" b="1" dirty="0" smtClean="0"/>
              <a:t>происходит </a:t>
            </a:r>
            <a:r>
              <a:rPr lang="ru" sz="1600" b="1" dirty="0"/>
              <a:t>во внешней среде (воде). Характерно для рыб, амфибий, многих беспозвоночных. Особенности: требуется огромное количество гамет, высокая смертность, нет прямой связи между партнёрами.</a:t>
            </a:r>
            <a:endParaRPr lang="ru-RU" sz="1600" b="1" dirty="0"/>
          </a:p>
          <a:p>
            <a:pPr algn="just"/>
            <a:r>
              <a:rPr lang="ru" sz="1600" b="1" dirty="0"/>
              <a:t>Внутреннее: </a:t>
            </a:r>
            <a:r>
              <a:rPr lang="ru" sz="1600" b="1" dirty="0" smtClean="0"/>
              <a:t>происходит </a:t>
            </a:r>
            <a:r>
              <a:rPr lang="ru" sz="1600" b="1" dirty="0"/>
              <a:t>в половых путях самки. Характерно для наземных животных (пресмыкающиеся, птицы, млекопитающие), а также некоторых высших растений (после опыления). </a:t>
            </a:r>
            <a:r>
              <a:rPr lang="ru" sz="1600" b="1" dirty="0" smtClean="0"/>
              <a:t>Особенности</a:t>
            </a:r>
            <a:r>
              <a:rPr lang="ru" sz="1600" b="1" dirty="0"/>
              <a:t>: меньшее число гамет, высокая выживаемость зигот, сложное поведение, гарантия встречи гамет.</a:t>
            </a:r>
          </a:p>
          <a:p>
            <a:pPr marL="0" indent="0" algn="just">
              <a:buNone/>
            </a:pPr>
            <a:endParaRPr lang="ru" sz="1600" b="1" dirty="0"/>
          </a:p>
        </p:txBody>
      </p:sp>
    </p:spTree>
    <p:extLst>
      <p:ext uri="{BB962C8B-B14F-4D97-AF65-F5344CB8AC3E}">
        <p14:creationId xmlns:p14="http://schemas.microsoft.com/office/powerpoint/2010/main" val="278463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A319283-B133-093B-D8A8-E1CE763887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804434"/>
              </p:ext>
            </p:extLst>
          </p:nvPr>
        </p:nvGraphicFramePr>
        <p:xfrm>
          <a:off x="1701579" y="3178424"/>
          <a:ext cx="10402957" cy="367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68391">
                  <a:extLst>
                    <a:ext uri="{9D8B030D-6E8A-4147-A177-3AD203B41FA5}">
                      <a16:colId xmlns:a16="http://schemas.microsoft.com/office/drawing/2014/main" val="3306493818"/>
                    </a:ext>
                  </a:extLst>
                </a:gridCol>
                <a:gridCol w="3343563">
                  <a:extLst>
                    <a:ext uri="{9D8B030D-6E8A-4147-A177-3AD203B41FA5}">
                      <a16:colId xmlns:a16="http://schemas.microsoft.com/office/drawing/2014/main" val="3160205531"/>
                    </a:ext>
                  </a:extLst>
                </a:gridCol>
                <a:gridCol w="3491003">
                  <a:extLst>
                    <a:ext uri="{9D8B030D-6E8A-4147-A177-3AD203B41FA5}">
                      <a16:colId xmlns:a16="http://schemas.microsoft.com/office/drawing/2014/main" val="1415629809"/>
                    </a:ext>
                  </a:extLst>
                </a:gridCol>
              </a:tblGrid>
              <a:tr h="410406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0" dirty="0">
                          <a:effectLst/>
                          <a:latin typeface="+mn-lt"/>
                        </a:rPr>
                        <a:t>Критерий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0" dirty="0">
                          <a:effectLst/>
                          <a:latin typeface="+mn-lt"/>
                        </a:rPr>
                        <a:t>Бесполое размножение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600" b="1" i="0" dirty="0">
                          <a:effectLst/>
                          <a:latin typeface="+mn-lt"/>
                        </a:rPr>
                        <a:t>Половое размножение </a:t>
                      </a:r>
                    </a:p>
                  </a:txBody>
                  <a:tcPr marL="57150" marR="57150" marT="57150" marB="571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295158"/>
                  </a:ext>
                </a:extLst>
              </a:tr>
              <a:tr h="41040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400" b="1" i="0" dirty="0">
                          <a:effectLst/>
                          <a:latin typeface="+mn-lt"/>
                        </a:rPr>
                        <a:t>Число родителей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400" b="1" i="0" dirty="0">
                          <a:effectLst/>
                          <a:latin typeface="+mn-lt"/>
                        </a:rPr>
                        <a:t>1 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400" b="1" i="0" dirty="0">
                          <a:effectLst/>
                          <a:latin typeface="+mn-lt"/>
                        </a:rPr>
                        <a:t>2 (обычно)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166244"/>
                  </a:ext>
                </a:extLst>
              </a:tr>
              <a:tr h="52861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400" b="1" i="0" dirty="0">
                          <a:effectLst/>
                          <a:latin typeface="+mn-lt"/>
                        </a:rPr>
                        <a:t>Генетический материал потомков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1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Идентичен родителю (клон) </a:t>
                      </a:r>
                      <a:endParaRPr lang="ru-RU" sz="1400" b="1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1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Уникальная комбинация генов обоих родителей </a:t>
                      </a:r>
                      <a:endParaRPr lang="ru-RU" sz="1400" b="1" i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824054"/>
                  </a:ext>
                </a:extLst>
              </a:tr>
              <a:tr h="44418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400" b="1" i="0" dirty="0">
                          <a:effectLst/>
                          <a:latin typeface="+mn-lt"/>
                        </a:rPr>
                        <a:t>Клеточная основа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1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Митоз </a:t>
                      </a:r>
                      <a:endParaRPr lang="ru-RU" sz="1400" b="1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1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Мейоз (гаметогенез) + оплодотворение </a:t>
                      </a:r>
                      <a:endParaRPr lang="ru-RU" sz="1400" b="1" i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883116"/>
                  </a:ext>
                </a:extLst>
              </a:tr>
              <a:tr h="4245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400" b="1" i="0" dirty="0">
                          <a:effectLst/>
                          <a:latin typeface="+mn-lt"/>
                        </a:rPr>
                        <a:t>Скорость увеличения численности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1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Высокая (быстро) </a:t>
                      </a:r>
                      <a:endParaRPr lang="ru-RU" sz="1400" b="1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1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Низкая (медленно) </a:t>
                      </a:r>
                      <a:endParaRPr lang="ru-RU" sz="1400" b="1" i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573164"/>
                  </a:ext>
                </a:extLst>
              </a:tr>
              <a:tr h="70706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400" b="1" i="0" dirty="0">
                          <a:effectLst/>
                          <a:latin typeface="+mn-lt"/>
                        </a:rPr>
                        <a:t>Эволюционное значение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1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Эффективно в стабильных условиях. Сохраняет полезные признаки. </a:t>
                      </a:r>
                      <a:endParaRPr lang="ru-RU" sz="1400" b="1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1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Ключевое для эволюции. Дает материал для отбора в меняющихся условиях. </a:t>
                      </a:r>
                      <a:endParaRPr lang="ru-RU" sz="1400" b="1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553544"/>
                  </a:ext>
                </a:extLst>
              </a:tr>
              <a:tr h="72862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ru-RU" sz="1400" b="1" i="0" dirty="0">
                          <a:effectLst/>
                          <a:latin typeface="+mn-lt"/>
                        </a:rPr>
                        <a:t>Примеры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1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Бактерии, простейшие, грибы, многие растения, некоторые животные (гидра, черви). </a:t>
                      </a:r>
                      <a:endParaRPr lang="ru-RU" sz="1400" b="1" i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ru-RU" sz="1400" b="1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Подавляющее большинство животных, высшие растения. </a:t>
                      </a:r>
                      <a:endParaRPr lang="ru-RU" sz="1400" b="1" i="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412300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EF8BE-E4D5-1C55-DFC7-A7EC494A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B6292D-0E7E-4DCC-B582-625CFAE6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9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3F358A-7227-6752-7127-DB942D7640E4}"/>
              </a:ext>
            </a:extLst>
          </p:cNvPr>
          <p:cNvSpPr txBox="1"/>
          <p:nvPr/>
        </p:nvSpPr>
        <p:spPr>
          <a:xfrm>
            <a:off x="1499302" y="-25909"/>
            <a:ext cx="10692698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" sz="2000" b="1" dirty="0"/>
              <a:t>Индивидуальное развитие организмов (онтогенез)</a:t>
            </a:r>
            <a:endParaRPr lang="ru-RU" sz="2000" b="1" dirty="0"/>
          </a:p>
          <a:p>
            <a:pPr indent="216000"/>
            <a:r>
              <a:rPr lang="ru" b="1" dirty="0"/>
              <a:t>Онтогенез</a:t>
            </a:r>
            <a:r>
              <a:rPr lang="ru" dirty="0"/>
              <a:t> (от греч. ontos — сущее, genesis — рождение) — это индивидуальное </a:t>
            </a:r>
            <a:r>
              <a:rPr lang="ru" dirty="0" smtClean="0"/>
              <a:t>развитие организма </a:t>
            </a:r>
            <a:r>
              <a:rPr lang="ru" dirty="0"/>
              <a:t>от момента образования зиготы (оплодотворённой яйцеклетки) до смерти. </a:t>
            </a:r>
            <a:r>
              <a:rPr lang="ru" dirty="0" smtClean="0"/>
              <a:t>Это </a:t>
            </a:r>
            <a:r>
              <a:rPr lang="ru" dirty="0"/>
              <a:t>процесс реализации наследственной программы в определённых условиях среды</a:t>
            </a:r>
            <a:r>
              <a:rPr lang="ru" dirty="0" smtClean="0"/>
              <a:t>.</a:t>
            </a:r>
          </a:p>
          <a:p>
            <a:pPr indent="216000" algn="ctr"/>
            <a:endParaRPr lang="ru-RU" sz="1200" dirty="0"/>
          </a:p>
          <a:p>
            <a:pPr indent="216000" algn="ctr"/>
            <a:r>
              <a:rPr lang="ru" b="1" dirty="0"/>
              <a:t>Два основных периода </a:t>
            </a:r>
            <a:r>
              <a:rPr lang="ru" b="1" dirty="0" smtClean="0"/>
              <a:t>онтогенеза:</a:t>
            </a:r>
            <a:endParaRPr lang="ru-RU" b="1" dirty="0"/>
          </a:p>
          <a:p>
            <a:pPr indent="216000"/>
            <a:r>
              <a:rPr lang="ru" b="1" dirty="0" smtClean="0"/>
              <a:t>Эмбриогенез</a:t>
            </a:r>
            <a:r>
              <a:rPr lang="ru" dirty="0"/>
              <a:t> (зародышевый период) — развитие от зиготы до рождения или выхода из яйцевых оболочек.</a:t>
            </a:r>
            <a:endParaRPr lang="ru-RU" dirty="0"/>
          </a:p>
          <a:p>
            <a:pPr indent="216000"/>
            <a:r>
              <a:rPr lang="ru" b="1" dirty="0"/>
              <a:t>Постэмбриогенез</a:t>
            </a:r>
            <a:r>
              <a:rPr lang="ru" dirty="0"/>
              <a:t> (послезародышевый период) — развитие от рождения/вылупления до смерти.</a:t>
            </a:r>
            <a:endParaRPr lang="ru-RU" dirty="0"/>
          </a:p>
          <a:p>
            <a:pPr indent="360000"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253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</TotalTime>
  <Words>1247</Words>
  <Application>Microsoft Office PowerPoint</Application>
  <PresentationFormat>Широкоэкранный</PresentationFormat>
  <Paragraphs>207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Century Gothic</vt:lpstr>
      <vt:lpstr>Gungsuh</vt:lpstr>
      <vt:lpstr>Roboto</vt:lpstr>
      <vt:lpstr>Segoe UI</vt:lpstr>
      <vt:lpstr>Times New Roman</vt:lpstr>
      <vt:lpstr>Wingdings</vt:lpstr>
      <vt:lpstr>Wingdings 3</vt:lpstr>
      <vt:lpstr>Легкий дым</vt:lpstr>
      <vt:lpstr>Размножение организмов</vt:lpstr>
      <vt:lpstr>Размножение</vt:lpstr>
      <vt:lpstr>Презентация PowerPoint</vt:lpstr>
      <vt:lpstr>Презентация PowerPoint</vt:lpstr>
      <vt:lpstr>Бесполое размножение</vt:lpstr>
      <vt:lpstr>Презентация PowerPoint</vt:lpstr>
      <vt:lpstr>Половой процесс и половое размножение   Важно разделить эти два понятия: Половой процесс — это обмен генетическим материалом между особями. Он не всегда приводит к размножению. Половое размножение — это размножение с участием половых клеток (гамет), которое почти всегда (кроме партеногенеза) включает половой процесс.    Этапы полового размножения: 1.  Гаметогенез — образование гамет (сперматозоидов и яйцеклеток) путем мейоза. 2.  Оплодотворение — слияние гамет с образованием зиготы. 3.  Эмбриогенез — развитие зародыша из зиготы (через митозы).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Индивидуальное развитие человека</vt:lpstr>
      <vt:lpstr>Возможные нарушения индивидуального развития человека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Размножение</dc:title>
  <dc:creator/>
  <cp:lastModifiedBy>Пользователь</cp:lastModifiedBy>
  <cp:revision>327</cp:revision>
  <dcterms:created xsi:type="dcterms:W3CDTF">2026-02-28T13:25:52Z</dcterms:created>
  <dcterms:modified xsi:type="dcterms:W3CDTF">2026-03-18T18:51:57Z</dcterms:modified>
  <cp:contentStatus/>
</cp:coreProperties>
</file>