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73" r:id="rId4"/>
    <p:sldId id="279" r:id="rId5"/>
    <p:sldId id="274" r:id="rId6"/>
    <p:sldId id="275" r:id="rId7"/>
    <p:sldId id="276" r:id="rId8"/>
    <p:sldId id="277" r:id="rId9"/>
    <p:sldId id="278" r:id="rId10"/>
    <p:sldId id="280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70" d="100"/>
          <a:sy n="70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75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52"/>
            <a:ext cx="7772400" cy="1470025"/>
          </a:xfrm>
        </p:spPr>
        <p:txBody>
          <a:bodyPr/>
          <a:lstStyle/>
          <a:p>
            <a:r>
              <a:rPr lang="ru-RU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Занимательная математика</a:t>
            </a: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428736"/>
            <a:ext cx="7000924" cy="3286148"/>
          </a:xfrm>
        </p:spPr>
        <p:txBody>
          <a:bodyPr>
            <a:normAutofit/>
          </a:bodyPr>
          <a:lstStyle/>
          <a:p>
            <a:r>
              <a:rPr lang="ru-RU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Алгебра и начала математического анализа, 11 класс.</a:t>
            </a:r>
          </a:p>
          <a:p>
            <a:endParaRPr lang="ru-RU" sz="1600" b="1" cap="all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357694"/>
            <a:ext cx="50006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Урок на тему: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Определенный интеграл.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Формула 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Ньютона - лейбница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4286256"/>
            <a:ext cx="1857388" cy="1716677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071546"/>
            <a:ext cx="90011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Вычислить площадь фигуры, ограниченной линиями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Давайте построим требуемую фигуру на координатной плоскости.</a:t>
            </a:r>
          </a:p>
          <a:p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428736"/>
            <a:ext cx="2809895" cy="428628"/>
          </a:xfrm>
          <a:prstGeom prst="rect">
            <a:avLst/>
          </a:prstGeom>
          <a:noFill/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5" name="Рисунок 104" descr="C:\Users\апачай\Desktop\Презентации\11 класс\Первообразная\458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357430"/>
            <a:ext cx="450059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" name="TextBox 105"/>
          <p:cNvSpPr txBox="1"/>
          <p:nvPr/>
        </p:nvSpPr>
        <p:spPr>
          <a:xfrm>
            <a:off x="0" y="528638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Вычислим площадь нашей фигуры с помощью определенного интеграла.</a:t>
            </a:r>
          </a:p>
          <a:p>
            <a:endParaRPr lang="ru-RU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Ответ: </a:t>
            </a:r>
            <a:r>
              <a:rPr lang="en-US" smtClean="0">
                <a:latin typeface="Arial" pitchFamily="34" charset="0"/>
                <a:cs typeface="Arial" pitchFamily="34" charset="0"/>
              </a:rPr>
              <a:t>S=25.6</a:t>
            </a:r>
            <a:endParaRPr lang="ru-RU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572140"/>
            <a:ext cx="7455871" cy="857256"/>
          </a:xfrm>
          <a:prstGeom prst="rect">
            <a:avLst/>
          </a:prstGeom>
          <a:noFill/>
        </p:spPr>
      </p:pic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-269875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785926"/>
            <a:ext cx="90011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Задачи для самостоятельного решения.</a:t>
            </a:r>
          </a:p>
          <a:p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1.Вычислить определенный интеграл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2. Вычислить площадь фигуры, ограниченной функцией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sin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 отрезке [2 π;3π].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3. Вычислить площадь фигуры, ограниченной линиями </a:t>
            </a:r>
          </a:p>
          <a:p>
            <a:pPr algn="just"/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428868"/>
            <a:ext cx="1214446" cy="1036722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4572008"/>
            <a:ext cx="3929090" cy="459006"/>
          </a:xfrm>
          <a:prstGeom prst="rect">
            <a:avLst/>
          </a:prstGeom>
          <a:noFill/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Ребята, на этом уроке мы займемся математическим описанием того способа, что применяли на прошлом уроке. Как же разбиение отрезка и суммирование его частей описать одним термином?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Пусть нам дана непрерывная функция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 отрезке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1) Разобьем отрезок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 на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n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равных частей.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2) Составим сумму 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3) Вычислим предел 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214686"/>
            <a:ext cx="7749594" cy="285752"/>
          </a:xfrm>
          <a:prstGeom prst="rect">
            <a:avLst/>
          </a:prstGeom>
          <a:noFill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571876"/>
            <a:ext cx="2671781" cy="35719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4000504"/>
            <a:ext cx="1885963" cy="357190"/>
          </a:xfrm>
          <a:prstGeom prst="rect">
            <a:avLst/>
          </a:prstGeom>
          <a:noFill/>
        </p:spPr>
      </p:pic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4357694"/>
            <a:ext cx="3500462" cy="357190"/>
          </a:xfrm>
          <a:prstGeom prst="rect">
            <a:avLst/>
          </a:prstGeom>
          <a:noFill/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4857760"/>
            <a:ext cx="1390809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Используя геометрические методы, мы можем лишь найти приблизительное значение площади нашей фигуры. 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Давайте разобьем наш отрезок на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n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равных частей, отметим внутри отрезка [а;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 точки  			и через каждую точку проведем прямую параллельную оси ординат. Тогда наша фигура разобьется на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n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столбиков. Площадь трапеции будет равна сумме площадей столбиков.</a:t>
            </a:r>
          </a:p>
          <a:p>
            <a:pPr algn="just"/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143116"/>
            <a:ext cx="1965974" cy="285752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" name="Рисунок 47" descr="1245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1785918" y="3571876"/>
            <a:ext cx="5572164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Такой предел на самом деле существует, и для него было введено специальное обозначение и название – определенный интеграл. Важно! Определенный интеграл существует только в случае непрерывной или кусочно-непрерывной функции.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Определенный интеграл от непрерывной функции 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  на отрезке [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] обозначается как </a:t>
            </a: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Читается как определенный интеграл от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до бэ эф от икс дэ икс.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– пределы интегрирования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 (Нижний и верхний пределы).</a:t>
            </a: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3500438"/>
            <a:ext cx="1143008" cy="1053942"/>
          </a:xfrm>
          <a:prstGeom prst="rect">
            <a:avLst/>
          </a:prstGeom>
          <a:noFill/>
        </p:spPr>
      </p:pic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0" y="1214422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/>
              <a:t>	</a:t>
            </a:r>
            <a:r>
              <a:rPr lang="ru-RU" sz="2000" b="1" i="1" smtClean="0">
                <a:latin typeface="Arial" pitchFamily="34" charset="0"/>
                <a:cs typeface="Arial" pitchFamily="34" charset="0"/>
              </a:rPr>
              <a:t>Геометрический смысл определенного интеграла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:	Площадь криволинейной трапеции вычисляет по формуле: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endParaRPr lang="ru-RU" sz="2000" b="1" i="1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i="1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i="1" smtClean="0">
                <a:latin typeface="Arial" pitchFamily="34" charset="0"/>
                <a:cs typeface="Arial" pitchFamily="34" charset="0"/>
              </a:rPr>
              <a:t>	Физический смысл определенного интеграла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: масса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m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неоднородного стержня, плотностью ρ=ρ(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находящегося на отрезке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 вычисляется по формуле: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endParaRPr lang="ru-RU" sz="2000" b="1" i="1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i="1" smtClean="0">
                <a:latin typeface="Arial" pitchFamily="34" charset="0"/>
                <a:cs typeface="Arial" pitchFamily="34" charset="0"/>
              </a:rPr>
              <a:t>	Перемещение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b="1" i="1" smtClean="0">
                <a:latin typeface="Arial" pitchFamily="34" charset="0"/>
                <a:cs typeface="Arial" pitchFamily="34" charset="0"/>
              </a:rPr>
              <a:t> материальной точки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движущейся по прямой со скоростью 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000" i="1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000" i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i="1" smtClean="0">
                <a:latin typeface="Arial" pitchFamily="34" charset="0"/>
                <a:cs typeface="Arial" pitchFamily="34" charset="0"/>
              </a:rPr>
              <a:t>),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за промежуток времени от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до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, вычисляется по формуле: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Определенный интеграл имеет множество других смыслов, и если хорошо понимать, что это такое, то он нам встречается на каждом шагу.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1928802"/>
            <a:ext cx="1357322" cy="868197"/>
          </a:xfrm>
          <a:prstGeom prst="rect">
            <a:avLst/>
          </a:prstGeom>
          <a:noFill/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429000"/>
            <a:ext cx="1428760" cy="867025"/>
          </a:xfrm>
          <a:prstGeom prst="rect">
            <a:avLst/>
          </a:prstGeom>
          <a:noFill/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929198"/>
            <a:ext cx="1285884" cy="853250"/>
          </a:xfrm>
          <a:prstGeom prst="rect">
            <a:avLst/>
          </a:prstGeom>
          <a:noFill/>
        </p:spPr>
      </p:pic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357298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	В начале прошлого урока мы упомянули, что все рассматриваемые задачи решаются с помощью первообразных, но она нам, ни где не встретилась и пока даже намека на ее применения не было.</a:t>
            </a: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	Ребята, а вы помните, как мы начали изучать первообразную? Какую задачу мы рассматривали? Правильно, зависимость пройденного пути от скорости. Схожую задачу мы рассмотрели и сейчас. Координата движущейся точки есть первообразная от скорости материального тела.</a:t>
            </a: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	Путь пройденный по прямой телом можно описать вот так:</a:t>
            </a: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	где </a:t>
            </a:r>
            <a:r>
              <a:rPr lang="en-US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mtClean="0">
                <a:latin typeface="Arial" pitchFamily="34" charset="0"/>
                <a:cs typeface="Arial" pitchFamily="34" charset="0"/>
              </a:rPr>
              <a:t> – первообразная для </a:t>
            </a:r>
            <a:r>
              <a:rPr lang="en-US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	В курсе математического анализа доказана следующая теорема, которую принято называть формулой Ньютона – Лейбница. В честь двух знаменитых ученых, которым удалось получить это формулу почти одновременно, независимо друг от друга.</a:t>
            </a:r>
            <a:endParaRPr lang="ru-RU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714752"/>
            <a:ext cx="2704582" cy="857256"/>
          </a:xfrm>
          <a:prstGeom prst="rect">
            <a:avLst/>
          </a:prstGeom>
          <a:noFill/>
        </p:spPr>
      </p:pic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142984"/>
            <a:ext cx="90011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Теорема. Формула Ньютона – Лейбница.</a:t>
            </a:r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Если функция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непрерывна на отрезке [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], то справедлива формула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– первообразная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Чаще всего встречается вот такая форма записи формулы: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Из теоремы следуют два важных свойства.</a:t>
            </a:r>
          </a:p>
          <a:p>
            <a:pPr algn="just"/>
            <a:endParaRPr lang="ru-RU" sz="2000" b="1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smtClean="0">
                <a:latin typeface="Arial" pitchFamily="34" charset="0"/>
                <a:cs typeface="Arial" pitchFamily="34" charset="0"/>
              </a:rPr>
              <a:t>	Свойство1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 Интеграл от суммы функции равен сумме интегралов функций.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latin typeface="Arial" pitchFamily="34" charset="0"/>
                <a:cs typeface="Arial" pitchFamily="34" charset="0"/>
              </a:rPr>
              <a:t>	Свойство2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 Постоянный множитель можно вынести за знак интеграла.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785926"/>
            <a:ext cx="2817273" cy="1000132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643314"/>
            <a:ext cx="3880947" cy="1000132"/>
          </a:xfrm>
          <a:prstGeom prst="rect">
            <a:avLst/>
          </a:prstGeom>
          <a:noFill/>
        </p:spPr>
      </p:pic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857760"/>
            <a:ext cx="3873751" cy="785818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6000768"/>
            <a:ext cx="2716580" cy="857232"/>
          </a:xfrm>
          <a:prstGeom prst="rect">
            <a:avLst/>
          </a:prstGeom>
          <a:noFill/>
        </p:spPr>
      </p:pic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Вычислить определенный интеграл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 Первообразной для  	служит 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Воспользуемся формулой Ньютона – Лейбница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31/5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2705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0" y="3019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1" name="Picture 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71612"/>
            <a:ext cx="785818" cy="932326"/>
          </a:xfrm>
          <a:prstGeom prst="rect">
            <a:avLst/>
          </a:prstGeom>
          <a:noFill/>
        </p:spPr>
      </p:pic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4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428868"/>
            <a:ext cx="285752" cy="375989"/>
          </a:xfrm>
          <a:prstGeom prst="rect">
            <a:avLst/>
          </a:prstGeom>
          <a:noFill/>
        </p:spPr>
      </p:pic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6" name="Picture 2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214554"/>
            <a:ext cx="285752" cy="721900"/>
          </a:xfrm>
          <a:prstGeom prst="rect">
            <a:avLst/>
          </a:prstGeom>
          <a:noFill/>
        </p:spPr>
      </p:pic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18" name="Picture 2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571876"/>
            <a:ext cx="4672045" cy="1000132"/>
          </a:xfrm>
          <a:prstGeom prst="rect">
            <a:avLst/>
          </a:prstGeom>
          <a:noFill/>
        </p:spPr>
      </p:pic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Определенный интеграл.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Вычислить площадь фигуры, ограниченной функцией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 отрезке [0;π/2].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Давайте построим график косинуса на нашем отрезке</a:t>
            </a:r>
          </a:p>
          <a:p>
            <a:pPr algn="just"/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203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3209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6" name="Рисунок 95" descr="456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2714612" y="2500306"/>
            <a:ext cx="3286148" cy="2357454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571472" y="4857760"/>
            <a:ext cx="835824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mtClean="0">
                <a:latin typeface="Arial" pitchFamily="34" charset="0"/>
                <a:cs typeface="Arial" pitchFamily="34" charset="0"/>
              </a:rPr>
              <a:t>Площадь полученной фигуры вычисляется с помощью определенного интеграла, гда </a:t>
            </a:r>
            <a:r>
              <a:rPr lang="en-US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mtClean="0">
                <a:latin typeface="Arial" pitchFamily="34" charset="0"/>
                <a:cs typeface="Arial" pitchFamily="34" charset="0"/>
              </a:rPr>
              <a:t>=0, </a:t>
            </a:r>
            <a:r>
              <a:rPr lang="en-US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mtClean="0">
                <a:latin typeface="Arial" pitchFamily="34" charset="0"/>
                <a:cs typeface="Arial" pitchFamily="34" charset="0"/>
              </a:rPr>
              <a:t>= π/2, </a:t>
            </a:r>
            <a:r>
              <a:rPr lang="en-US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mtClean="0">
                <a:latin typeface="Arial" pitchFamily="34" charset="0"/>
                <a:cs typeface="Arial" pitchFamily="34" charset="0"/>
              </a:rPr>
              <a:t>)=</a:t>
            </a:r>
            <a:r>
              <a:rPr lang="en-US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mtClean="0">
              <a:latin typeface="Arial" pitchFamily="34" charset="0"/>
              <a:cs typeface="Arial" pitchFamily="34" charset="0"/>
            </a:endParaRPr>
          </a:p>
          <a:p>
            <a:endParaRPr lang="ru-RU" smtClean="0"/>
          </a:p>
          <a:p>
            <a:r>
              <a:rPr lang="ru-RU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1</a:t>
            </a:r>
            <a:endParaRPr lang="ru-RU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500702"/>
            <a:ext cx="5097058" cy="1000132"/>
          </a:xfrm>
          <a:prstGeom prst="rect">
            <a:avLst/>
          </a:prstGeom>
          <a:noFill/>
        </p:spPr>
      </p:pic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110</Words>
  <Application>Microsoft Office PowerPoint</Application>
  <PresentationFormat>Экран (4:3)</PresentationFormat>
  <Paragraphs>140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Занимательная математика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  <vt:lpstr>Определенный интеграл.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Dina</cp:lastModifiedBy>
  <cp:revision>216</cp:revision>
  <dcterms:created xsi:type="dcterms:W3CDTF">2014-11-11T08:01:01Z</dcterms:created>
  <dcterms:modified xsi:type="dcterms:W3CDTF">2015-10-11T07:35:51Z</dcterms:modified>
</cp:coreProperties>
</file>