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77" r:id="rId4"/>
    <p:sldId id="279" r:id="rId5"/>
    <p:sldId id="281" r:id="rId6"/>
    <p:sldId id="283" r:id="rId7"/>
    <p:sldId id="285" r:id="rId8"/>
    <p:sldId id="287" r:id="rId9"/>
    <p:sldId id="266" r:id="rId10"/>
    <p:sldId id="267" r:id="rId11"/>
    <p:sldId id="289" r:id="rId12"/>
    <p:sldId id="291" r:id="rId13"/>
    <p:sldId id="269" r:id="rId14"/>
    <p:sldId id="268" r:id="rId15"/>
    <p:sldId id="271" r:id="rId16"/>
    <p:sldId id="272" r:id="rId17"/>
    <p:sldId id="273" r:id="rId18"/>
    <p:sldId id="295" r:id="rId19"/>
    <p:sldId id="293" r:id="rId20"/>
    <p:sldId id="297" r:id="rId21"/>
    <p:sldId id="299" r:id="rId22"/>
    <p:sldId id="300" r:id="rId23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3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11" autoAdjust="0"/>
  </p:normalViewPr>
  <p:slideViewPr>
    <p:cSldViewPr snapToGrid="0">
      <p:cViewPr varScale="1">
        <p:scale>
          <a:sx n="107" d="100"/>
          <a:sy n="107" d="100"/>
        </p:scale>
        <p:origin x="-6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8C11A33-BFCB-491F-A28B-C3F8EB729A30}" type="datetimeFigureOut">
              <a:rPr lang="ru-RU"/>
              <a:pPr>
                <a:defRPr/>
              </a:pPr>
              <a:t>24.02.2020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E0941F-2ADE-4422-A832-64989080B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2044-C834-4EBA-870B-0F2EC9090A1C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0724-6F08-4676-A977-F586B049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055D-39CC-41C8-8EFF-273350E6FD9A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BD6D-3898-4098-B937-E8A0ADD89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ED53-C0E3-4033-A0D1-591CCBEAE50F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2AC58-8DAE-4E32-BDB9-03F16CEBA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F7D7-6E6A-4945-9426-34FB4FF749B3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B5EC-B3E1-4EB1-B0E1-AC0CB55EE6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7E247-3078-481F-8085-B2F58F69A5A4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B5699-79CA-428D-919F-7D1C08FAC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4170B-6ACC-4C88-80E3-22D619BEFDE8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FFC6-55E3-4FC8-A655-0E76E3BC7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2A8A0-0C8C-42E3-A60D-446F26A3B956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E3F4-F022-4106-A561-3DED0966B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57479-102B-4719-8EB6-841EDAFDCED9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98540-2203-422B-AA5F-C2E95F5B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77863" y="2160588"/>
            <a:ext cx="4221162" cy="38814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5051425" y="2160588"/>
            <a:ext cx="4222750" cy="3881437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FFFB8-BE19-4845-B55E-E93E26AFCC19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F262-ECA9-493E-9767-0DD5DA077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8169-CCC1-4471-9659-8A6B3BE8E832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202-63A4-459A-991D-F6384973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09CE-B736-4354-90CA-F6B756B68FC8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F34C5-BCF3-48A6-8E9A-B59B882C9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67978-EA2A-429B-B6F4-9119D095D08B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89DE-D023-441A-9884-15D54D516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FC62C-96D9-4025-9229-7323FFF52ACE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1A99-417B-4283-919B-AC50C65EC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3D356-D42E-4270-A7B9-FFC6B0E6411D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130F-FF3F-4C8E-A1D5-4BD4A6CF6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67FD-B40D-4096-A6DD-A05F3CEBF9BA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94894-ED43-4302-9577-C6A6F8C7B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C8ABC-071E-4515-B3AE-22159186E28E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D079-AF57-4278-80D7-9F102B267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4327-B534-4DB8-996E-9A9EC6B26CE2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06B3-AD7D-408C-8332-6D086E516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BE45EE-BE2E-4AA3-95D2-7B1AACD5A36D}" type="datetimeFigureOut">
              <a:rPr lang="en-US"/>
              <a:pPr>
                <a:defRPr/>
              </a:pPr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B37D8-F731-4938-893A-EC2E8C851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67" r:id="rId11"/>
    <p:sldLayoutId id="2147483655" r:id="rId12"/>
    <p:sldLayoutId id="2147483668" r:id="rId13"/>
    <p:sldLayoutId id="2147483654" r:id="rId14"/>
    <p:sldLayoutId id="2147483653" r:id="rId15"/>
    <p:sldLayoutId id="2147483652" r:id="rId16"/>
    <p:sldLayoutId id="2147483665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&#1088;&#1072;&#1079;&#1084;&#1085;&#1086;&#1078;&#1077;&#1085;&#1080;&#1077;%20&#1078;&#1080;&#1074;&#1086;&#1090;&#1085;&#1099;&#1093;/&#1056;&#1072;&#1079;&#1074;&#1080;&#1090;&#1080;&#1077;%20&#1085;&#1072;&#1089;&#1077;&#1082;&#1086;&#1084;&#1099;&#1093;%20&#1089;%20&#1085;&#1077;&#1087;&#1086;&#1083;&#1085;&#1099;&#1084;%20&#1087;&#1088;&#1077;&#1074;&#1088;&#1072;&#1097;&#1077;&#1085;&#1080;&#1077;&#1084;.swf" TargetMode="External"/><Relationship Id="rId3" Type="http://schemas.openxmlformats.org/officeDocument/2006/relationships/hyperlink" Target="&#1088;&#1072;&#1079;&#1084;&#1085;&#1086;&#1078;&#1077;&#1085;&#1080;&#1077;%20&#1078;&#1080;&#1074;&#1086;&#1090;&#1085;&#1099;&#1093;/&#1056;&#1072;&#1079;&#1074;&#1080;&#1090;&#1080;&#1077;%20&#1085;&#1072;&#1089;&#1077;&#1082;&#1086;&#1084;&#1099;&#1093;%20&#1089;%20&#1087;&#1086;&#1083;&#1085;&#1099;&#1084;%20&#1087;&#1088;&#1077;&#1074;&#1088;&#1072;&#1097;&#1077;&#1085;&#1080;&#1077;&#1084;.swf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hyperlink" Target="&#1088;&#1072;&#1079;&#1084;&#1085;&#1086;&#1078;&#1077;&#1085;&#1080;&#1077;%20&#1078;&#1080;&#1074;&#1086;&#1090;&#1085;&#1099;&#1093;/&#1055;&#1086;&#1089;&#1090;&#1101;&#1084;&#1073;&#1088;&#1080;&#1086;&#1085;&#1072;&#1083;&#1100;&#1085;&#1086;&#1077;%20&#1088;&#1072;&#1079;&#1074;&#1080;&#1090;&#1080;&#1077;%20&#1091;%20&#1078;&#1080;&#1074;&#1086;&#1090;&#1085;&#1099;&#1093;.swf" TargetMode="External"/><Relationship Id="rId15" Type="http://schemas.openxmlformats.org/officeDocument/2006/relationships/hyperlink" Target="&#1088;&#1072;&#1079;&#1084;&#1085;&#1086;&#1078;&#1077;&#1085;&#1080;&#1077;%20&#1078;&#1080;&#1074;&#1086;&#1090;&#1085;&#1099;&#1093;/&#1047;&#1072;&#1073;&#1086;&#1090;&#1072;%20&#1086;%20&#1087;&#1086;&#1090;&#1086;&#1084;&#1089;&#1090;&#1074;&#1077;%20&#1091;%20&#1082;&#1088;&#1086;&#1082;&#1086;&#1076;&#1080;&#1083;&#1086;&#1074;.wmv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&#1069;&#1090;&#1072;&#1087;&#1099;%20&#1086;&#1087;&#1083;&#1086;&#1076;&#1086;&#1090;&#1074;&#1086;&#1088;&#1077;&#1085;&#1080;&#1103;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ideo" Target="file:///E:\&#1044;&#1086;&#1082;&#1091;&#1084;&#1077;&#1085;&#1090;&#1099;%20-%20&#1052;&#1040;&#1052;&#1054;&#1063;&#1063;&#1063;&#1050;&#1040;\&#1084;&#1077;&#1081;&#1086;&#1079;%20&#1075;&#1072;&#1084;&#1077;&#1090;&#1086;&#1075;&#1077;&#1085;&#1077;&#1079;%209%20&#1082;&#1083;\&#1103;&#1081;&#1094;&#1077;&#1082;&#1083;&#1077;&#1090;&#1082;&#1080;.avi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025" y="1773238"/>
            <a:ext cx="9899650" cy="1625600"/>
          </a:xfrm>
        </p:spPr>
        <p:txBody>
          <a:bodyPr/>
          <a:lstStyle/>
          <a:p>
            <a:pPr algn="ctr"/>
            <a:r>
              <a:rPr lang="ru-RU" sz="8800" b="1" i="1" smtClean="0">
                <a:solidFill>
                  <a:srgbClr val="1742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Оплодотворение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88" y="214313"/>
            <a:ext cx="8596312" cy="1320800"/>
          </a:xfrm>
        </p:spPr>
        <p:txBody>
          <a:bodyPr>
            <a:noAutofit/>
          </a:bodyPr>
          <a:lstStyle/>
          <a:p>
            <a:pPr algn="ctr"/>
            <a:r>
              <a:rPr lang="ru-RU" sz="48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цветковых растений опыление предшествует процессу оплодотворения</a:t>
            </a:r>
          </a:p>
        </p:txBody>
      </p:sp>
      <p:pic>
        <p:nvPicPr>
          <p:cNvPr id="29698" name="Picture 2" descr="http://maxigreen.ru/image/data/%D0%A1%D1%82%D0%B0%D1%82%D1%8C%D0%B8/%D0%A2%D0%B5%D0%BE%D1%80%D0%B8%D1%8F/%D0%9F%D0%B5%D1%80%D0%B5%D0%BA%D1%80%D0%B5%D1%81%D1%82%D0%BD%D0%BE%D0%B5%20%D0%BE%D0%BF%D1%8B%D0%BB%D0%B5%D0%BD%D0%B8%D0%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350" y="2700338"/>
            <a:ext cx="56578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>
          <a:xfrm>
            <a:off x="3040063" y="901700"/>
            <a:ext cx="3751262" cy="522288"/>
          </a:xfrm>
        </p:spPr>
        <p:txBody>
          <a:bodyPr/>
          <a:lstStyle/>
          <a:p>
            <a:r>
              <a:rPr lang="ru-RU" sz="2800" b="1" smtClean="0">
                <a:solidFill>
                  <a:schemeClr val="tx1"/>
                </a:solidFill>
                <a:latin typeface="Comic Sans MS" pitchFamily="66" charset="0"/>
              </a:rPr>
              <a:t>Микроспорогенез</a:t>
            </a:r>
            <a:r>
              <a:rPr lang="ru-RU" sz="3200" smtClean="0"/>
              <a:t> </a:t>
            </a:r>
          </a:p>
        </p:txBody>
      </p:sp>
      <p:sp>
        <p:nvSpPr>
          <p:cNvPr id="68616" name="Rectangle 8"/>
          <p:cNvSpPr>
            <a:spLocks noGrp="1"/>
          </p:cNvSpPr>
          <p:nvPr>
            <p:ph type="body" idx="1"/>
          </p:nvPr>
        </p:nvSpPr>
        <p:spPr>
          <a:xfrm>
            <a:off x="542925" y="4911725"/>
            <a:ext cx="7123113" cy="1414463"/>
          </a:xfrm>
        </p:spPr>
        <p:txBody>
          <a:bodyPr/>
          <a:lstStyle/>
          <a:p>
            <a:pPr algn="just">
              <a:buFont typeface="Wingdings 3" pitchFamily="18" charset="2"/>
              <a:buNone/>
            </a:pPr>
            <a:r>
              <a:rPr lang="ru-RU" sz="2800" smtClean="0">
                <a:solidFill>
                  <a:schemeClr val="tx1"/>
                </a:solidFill>
                <a:latin typeface="Arial" charset="0"/>
              </a:rPr>
              <a:t>Микрогаметогенез – это процесс превращения микроспор в мужские гаметофиты.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38" y="2246313"/>
            <a:ext cx="1148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8740775" y="5230813"/>
            <a:ext cx="21336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 defTabSz="914400">
              <a:spcBef>
                <a:spcPct val="50000"/>
              </a:spcBef>
            </a:pPr>
            <a:r>
              <a:rPr lang="ru-RU" b="1" i="1">
                <a:latin typeface="Bookman Old Style" pitchFamily="18" charset="0"/>
              </a:rPr>
              <a:t>Пыльцевое</a:t>
            </a:r>
          </a:p>
          <a:p>
            <a:pPr marL="342900" indent="-342900" algn="ctr" defTabSz="914400">
              <a:spcBef>
                <a:spcPct val="50000"/>
              </a:spcBef>
            </a:pPr>
            <a:r>
              <a:rPr lang="ru-RU" b="1" i="1">
                <a:latin typeface="Bookman Old Style" pitchFamily="18" charset="0"/>
              </a:rPr>
              <a:t>зерно</a:t>
            </a:r>
          </a:p>
        </p:txBody>
      </p:sp>
      <p:sp>
        <p:nvSpPr>
          <p:cNvPr id="68613" name="AutoShape 5"/>
          <p:cNvSpPr>
            <a:spLocks/>
          </p:cNvSpPr>
          <p:nvPr/>
        </p:nvSpPr>
        <p:spPr bwMode="auto">
          <a:xfrm rot="-5400000">
            <a:off x="9629775" y="4194175"/>
            <a:ext cx="304800" cy="11176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76238" y="168275"/>
            <a:ext cx="9004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Trebuchet MS" pitchFamily="34" charset="0"/>
              </a:rPr>
              <a:t>Образование мужского гаметофита</a:t>
            </a:r>
          </a:p>
        </p:txBody>
      </p:sp>
      <p:sp>
        <p:nvSpPr>
          <p:cNvPr id="68615" name="AutoShape 7"/>
          <p:cNvSpPr>
            <a:spLocks/>
          </p:cNvSpPr>
          <p:nvPr/>
        </p:nvSpPr>
        <p:spPr bwMode="auto">
          <a:xfrm rot="5400000">
            <a:off x="4310857" y="688181"/>
            <a:ext cx="825500" cy="2424113"/>
          </a:xfrm>
          <a:prstGeom prst="leftBrace">
            <a:avLst>
              <a:gd name="adj1" fmla="val 244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2252663"/>
            <a:ext cx="120904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809625" y="198438"/>
            <a:ext cx="944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Trebuchet MS" pitchFamily="34" charset="0"/>
                <a:cs typeface="Tahoma" pitchFamily="34" charset="0"/>
              </a:rPr>
              <a:t>Образование женского гаметофита</a:t>
            </a:r>
          </a:p>
        </p:txBody>
      </p:sp>
      <p:sp>
        <p:nvSpPr>
          <p:cNvPr id="73733" name="AutoShape 5"/>
          <p:cNvSpPr>
            <a:spLocks/>
          </p:cNvSpPr>
          <p:nvPr/>
        </p:nvSpPr>
        <p:spPr bwMode="auto">
          <a:xfrm rot="5400000">
            <a:off x="3889376" y="498475"/>
            <a:ext cx="647700" cy="3108325"/>
          </a:xfrm>
          <a:prstGeom prst="leftBrace">
            <a:avLst>
              <a:gd name="adj1" fmla="val 399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4" name="Rectangle 6"/>
          <p:cNvSpPr>
            <a:spLocks/>
          </p:cNvSpPr>
          <p:nvPr/>
        </p:nvSpPr>
        <p:spPr bwMode="auto">
          <a:xfrm>
            <a:off x="2854325" y="1044575"/>
            <a:ext cx="3289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latin typeface="Comic Sans MS" pitchFamily="66" charset="0"/>
              </a:rPr>
              <a:t>Мегаспорогенез</a:t>
            </a:r>
            <a:r>
              <a:rPr lang="ru-RU" sz="3200">
                <a:solidFill>
                  <a:schemeClr val="accent1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73735" name="AutoShape 7"/>
          <p:cNvSpPr>
            <a:spLocks/>
          </p:cNvSpPr>
          <p:nvPr/>
        </p:nvSpPr>
        <p:spPr bwMode="auto">
          <a:xfrm rot="5400000">
            <a:off x="8715375" y="-674687"/>
            <a:ext cx="630237" cy="5335588"/>
          </a:xfrm>
          <a:prstGeom prst="leftBrace">
            <a:avLst>
              <a:gd name="adj1" fmla="val 705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3736" name="Rectangle 8"/>
          <p:cNvSpPr>
            <a:spLocks/>
          </p:cNvSpPr>
          <p:nvPr/>
        </p:nvSpPr>
        <p:spPr bwMode="auto">
          <a:xfrm>
            <a:off x="7429500" y="1065213"/>
            <a:ext cx="3289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>
                <a:latin typeface="Comic Sans MS" pitchFamily="66" charset="0"/>
              </a:rPr>
              <a:t>Мегагаметогенез</a:t>
            </a:r>
            <a:endParaRPr lang="ru-RU" sz="3200">
              <a:solidFill>
                <a:schemeClr val="accent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88" y="214313"/>
            <a:ext cx="9490075" cy="1320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Внутри каждого семязачатка содержится зародышевый мешок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http://5-bal.ru/pars_docs/refs/108/107360/107360_html_m5eb8cec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1325" y="2832100"/>
            <a:ext cx="8961438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388" y="214313"/>
            <a:ext cx="5995987" cy="1320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Пыльцевое зерно попав на рыльце пестика начинает прорастать, образуя пыльцевую трубку</a:t>
            </a:r>
            <a:endParaRPr lang="ru-RU" sz="4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uzluga.ru/potrd/%D0%9F%D1%80%D0%B5%D0%B4%D1%81%D1%82%D0%B0%D0%B2%D0%BB%D1%8F%D0%B5%D1%82+%D1%81%D0%BE%D0%B1%D0%BE%D0%B9+%D0%B2%D0%B8%D0%B4%D0%BE%D0%B8%D0%B7%D0%BC%D0%B5%D0%BD%D0%B5%D0%BD%D0%BD%D1%8B%D0%B9+%D1%83%D0%BA%D0%BE%D1%80%D0%BE%D1%87%D0%B5%D0%BD%D0%BD%D1%8B%D0%B9+%D0%BF%D0%BE%D0%B1%D0%B5%D0%B3%2C+%D0%BF%D1%80%D0%B8%D1%81%D0%BF%D0%BE%D1%81%D0%BE%D0%B1%D0%BB%D0%B5%D0%BD%D0%BD%D1%8B%D0%B9+%D0%B4%D0%BB%D1%8F+%D0%BE%D0%B1%D1%80%D0%B0%D0%B7%D0%BE%D0%B2%D0%B0%D0%BD%D0%B8%D1%8F+%D1%81%D0%BF%D0%BE%D1%80%2C+%D0%BF%D0%BE%D0%BB%D0%BE%D0%B2%D1%8B%D1%85+%D0%BA%D0%BB%D0%B5%D1%82%D0%BE%D0%BA+%28%D0%B3%D0%B0%D0%BC%D0%B5%D1%82%29+%D0%B8+%D0%BF%D0%B5%D1%80%D0%B5%D0%BA%D1%80%D0%B5%D1%81%D1%82%D0%BD%D0%BE%D0%B3%D0%BE+%D0%BE%D0%BF%D1%8B%D0%BB%D0%B5%D0%BD%D0%B8%D1%8F.+%D0%9F%D0%BE%D1%81%D0%BB%D0%B5+%D0%BE%D0%BF%D1%8B%D0%BB%D0%B5%D0%BD%D0%B8%D1%8F+%D0%B8d/35077_html_m48a8f402.jpg"/>
          <p:cNvPicPr>
            <a:picLocks noChangeAspect="1" noChangeArrowheads="1"/>
          </p:cNvPicPr>
          <p:nvPr/>
        </p:nvPicPr>
        <p:blipFill>
          <a:blip r:embed="rId2"/>
          <a:srcRect r="43031"/>
          <a:stretch>
            <a:fillRect/>
          </a:stretch>
        </p:blipFill>
        <p:spPr bwMode="auto">
          <a:xfrm>
            <a:off x="7239000" y="382588"/>
            <a:ext cx="4267200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375" y="388938"/>
            <a:ext cx="5708650" cy="5626100"/>
          </a:xfrm>
        </p:spPr>
        <p:txBody>
          <a:bodyPr>
            <a:noAutofit/>
          </a:bodyPr>
          <a:lstStyle/>
          <a:p>
            <a:pPr algn="ctr"/>
            <a:r>
              <a:rPr lang="ru-RU" sz="32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входе в зародышевый мешок конец пыльцевой трубки лопается, из нее выходят 2 спермия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l="48077" t="30644" r="44791" b="52565"/>
          <a:stretch>
            <a:fillRect/>
          </a:stretch>
        </p:blipFill>
        <p:spPr bwMode="auto">
          <a:xfrm>
            <a:off x="6804025" y="300038"/>
            <a:ext cx="429895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787400"/>
            <a:ext cx="11141075" cy="1320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спермиев сливается с яйцеклеткой – образуется зигота</a:t>
            </a:r>
            <a:endParaRPr lang="ru-RU" sz="6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800" y="787400"/>
            <a:ext cx="11141075" cy="132080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из спермий сливается с центральной клеткой зародышевого мешка – развивается эндосперм</a:t>
            </a:r>
            <a:endParaRPr lang="ru-RU" sz="6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547813" y="2179638"/>
            <a:ext cx="8567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6600"/>
                </a:solidFill>
                <a:latin typeface="Trebuchet MS" pitchFamily="34" charset="0"/>
              </a:rPr>
              <a:t>Эндосперм</a:t>
            </a:r>
            <a:r>
              <a:rPr lang="ru-RU" sz="3200" b="1" i="1">
                <a:latin typeface="Trebuchet MS" pitchFamily="34" charset="0"/>
              </a:rPr>
              <a:t> – питательная ткань семени</a:t>
            </a:r>
            <a:r>
              <a:rPr lang="ru-RU" sz="2800" b="1" i="1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2543175" y="133350"/>
            <a:ext cx="6494463" cy="903288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  <a:latin typeface="Comic Sans MS" pitchFamily="66" charset="0"/>
              </a:rPr>
              <a:t>Двойное оплодотворение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2032000" y="3276600"/>
            <a:ext cx="28448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latin typeface="Comic Sans MS" pitchFamily="66" charset="0"/>
              </a:rPr>
              <a:t>Яйцеклетка</a:t>
            </a:r>
            <a:r>
              <a:rPr lang="ru-RU"/>
              <a:t>  </a:t>
            </a:r>
            <a:r>
              <a:rPr lang="ru-RU" sz="2400" b="1" i="1">
                <a:latin typeface="Comic Sans MS" pitchFamily="66" charset="0"/>
              </a:rPr>
              <a:t>Центральная клетка</a:t>
            </a:r>
            <a:endParaRPr lang="ru-RU"/>
          </a:p>
          <a:p>
            <a:pPr algn="ctr">
              <a:spcBef>
                <a:spcPct val="50000"/>
              </a:spcBef>
            </a:pPr>
            <a:endParaRPr lang="ru-RU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chemeClr val="folHlink"/>
              </a:solidFill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336800" y="1371600"/>
            <a:ext cx="294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Comic Sans MS" pitchFamily="66" charset="0"/>
              </a:rPr>
              <a:t>Семяпочка</a:t>
            </a:r>
            <a:r>
              <a:rPr lang="ru-RU" sz="2400" b="1" i="1">
                <a:solidFill>
                  <a:schemeClr val="folHlink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7213600" y="1371600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Comic Sans MS" pitchFamily="66" charset="0"/>
              </a:rPr>
              <a:t>Пыльник</a:t>
            </a:r>
            <a:r>
              <a:rPr lang="ru-RU" i="1"/>
              <a:t> 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705600" y="2133600"/>
            <a:ext cx="314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latin typeface="Comic Sans MS" pitchFamily="66" charset="0"/>
              </a:rPr>
              <a:t>Пыльцевое зерно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7112000" y="3276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/>
              <a:t>2 спермия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930400" y="2133600"/>
            <a:ext cx="3251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latin typeface="Comic Sans MS" pitchFamily="66" charset="0"/>
              </a:rPr>
              <a:t>Зародышевый мешок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04800" y="4495800"/>
            <a:ext cx="11379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/>
              <a:t>Яйцеклетка (</a:t>
            </a:r>
            <a:r>
              <a:rPr lang="en-US" sz="2400" b="1" i="1"/>
              <a:t>n) </a:t>
            </a:r>
            <a:r>
              <a:rPr lang="ru-RU" sz="2400" b="1" i="1"/>
              <a:t>+ 1-й спермий </a:t>
            </a:r>
            <a:r>
              <a:rPr lang="en-US" sz="2400" b="1" i="1"/>
              <a:t>(n) </a:t>
            </a:r>
            <a:r>
              <a:rPr lang="ru-RU" sz="2400" b="1" i="1"/>
              <a:t>= </a:t>
            </a:r>
            <a:endParaRPr lang="en-US" sz="2400" b="1" i="1"/>
          </a:p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</a:rPr>
              <a:t>зигота</a:t>
            </a:r>
            <a:r>
              <a:rPr lang="en-US" sz="2400" b="1" i="1">
                <a:solidFill>
                  <a:schemeClr val="hlink"/>
                </a:solidFill>
              </a:rPr>
              <a:t> </a:t>
            </a:r>
            <a:r>
              <a:rPr lang="en-US" sz="2400" b="1" i="1"/>
              <a:t>(2n)</a:t>
            </a:r>
            <a:endParaRPr lang="ru-RU" sz="2400" b="1" i="1"/>
          </a:p>
          <a:p>
            <a:pPr algn="ctr">
              <a:spcBef>
                <a:spcPct val="50000"/>
              </a:spcBef>
            </a:pPr>
            <a:r>
              <a:rPr lang="ru-RU" sz="2400" b="1" i="1"/>
              <a:t>Центральная клетка</a:t>
            </a:r>
            <a:r>
              <a:rPr lang="en-US" sz="2400" b="1" i="1"/>
              <a:t> (2n)</a:t>
            </a:r>
            <a:r>
              <a:rPr lang="ru-RU" sz="2400" b="1" i="1"/>
              <a:t> + 2-й спермий </a:t>
            </a:r>
            <a:r>
              <a:rPr lang="en-US" sz="2400" b="1" i="1"/>
              <a:t>(n) </a:t>
            </a:r>
            <a:r>
              <a:rPr lang="ru-RU" sz="2400" b="1" i="1"/>
              <a:t>=</a:t>
            </a:r>
            <a:endParaRPr lang="en-US" sz="2400" b="1" i="1"/>
          </a:p>
          <a:p>
            <a:pPr algn="ctr">
              <a:spcBef>
                <a:spcPct val="50000"/>
              </a:spcBef>
            </a:pPr>
            <a:r>
              <a:rPr lang="ru-RU" sz="2400" b="1" i="1"/>
              <a:t> </a:t>
            </a:r>
            <a:r>
              <a:rPr lang="ru-RU" sz="2400" b="1" i="1">
                <a:hlinkClick r:id="rId3" action="ppaction://hlinksldjump"/>
              </a:rPr>
              <a:t>эндосперм</a:t>
            </a:r>
            <a:r>
              <a:rPr lang="en-US" sz="2400" b="1" i="1"/>
              <a:t> (3n)</a:t>
            </a:r>
            <a:endParaRPr lang="ru-RU" sz="2400" b="1" i="1"/>
          </a:p>
        </p:txBody>
      </p:sp>
      <p:sp>
        <p:nvSpPr>
          <p:cNvPr id="76810" name="Line 10"/>
          <p:cNvSpPr>
            <a:spLocks noChangeShapeType="1"/>
          </p:cNvSpPr>
          <p:nvPr/>
        </p:nvSpPr>
        <p:spPr bwMode="auto">
          <a:xfrm>
            <a:off x="3454400" y="1752600"/>
            <a:ext cx="0" cy="533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3454400" y="2895600"/>
            <a:ext cx="0" cy="533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>
            <a:off x="8054975" y="2752725"/>
            <a:ext cx="0" cy="533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6813" name="Line 13"/>
          <p:cNvSpPr>
            <a:spLocks noChangeShapeType="1"/>
          </p:cNvSpPr>
          <p:nvPr/>
        </p:nvSpPr>
        <p:spPr bwMode="auto">
          <a:xfrm>
            <a:off x="8101013" y="1716088"/>
            <a:ext cx="0" cy="533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8" y="-109538"/>
            <a:ext cx="12184062" cy="1320801"/>
          </a:xfrm>
        </p:spPr>
        <p:txBody>
          <a:bodyPr>
            <a:noAutofit/>
          </a:bodyPr>
          <a:lstStyle/>
          <a:p>
            <a:r>
              <a:rPr lang="ru-RU" sz="6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Оплодотворение </a:t>
            </a:r>
            <a:r>
              <a:rPr lang="ru-RU" sz="6600" b="1" i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u-RU" sz="66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процесс слияния гамет.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2425" y="4589463"/>
            <a:ext cx="12182475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4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2" descr="http://images.alarabiya.net/78/88/436x328_95940_141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3600" y="2546350"/>
            <a:ext cx="41529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>
          <a:xfrm>
            <a:off x="3376613" y="369888"/>
            <a:ext cx="3973512" cy="1338262"/>
          </a:xfrm>
        </p:spPr>
        <p:txBody>
          <a:bodyPr/>
          <a:lstStyle/>
          <a:p>
            <a:r>
              <a:rPr lang="ru-RU" sz="5200" b="1" smtClean="0">
                <a:solidFill>
                  <a:schemeClr val="tx1"/>
                </a:solidFill>
              </a:rPr>
              <a:t>Онтогенез</a:t>
            </a:r>
          </a:p>
        </p:txBody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>
          <a:xfrm>
            <a:off x="677863" y="2160588"/>
            <a:ext cx="8597900" cy="3881437"/>
          </a:xfrm>
        </p:spPr>
        <p:txBody>
          <a:bodyPr/>
          <a:lstStyle/>
          <a:p>
            <a:r>
              <a:rPr lang="ru-RU" smtClean="0"/>
              <a:t>Процесс индивидуального развития особи от момента ее образования до конца жизни</a:t>
            </a:r>
          </a:p>
          <a:p>
            <a:r>
              <a:rPr lang="ru-RU" smtClean="0"/>
              <a:t>От греч.</a:t>
            </a:r>
            <a:r>
              <a:rPr lang="en-US" smtClean="0"/>
              <a:t> </a:t>
            </a:r>
            <a:r>
              <a:rPr lang="en-US" b="1" i="1" smtClean="0">
                <a:solidFill>
                  <a:srgbClr val="FF0000"/>
                </a:solidFill>
              </a:rPr>
              <a:t>ontos</a:t>
            </a:r>
            <a:r>
              <a:rPr lang="en-US" smtClean="0"/>
              <a:t> – </a:t>
            </a:r>
            <a:r>
              <a:rPr lang="ru-RU" smtClean="0"/>
              <a:t>сущее и </a:t>
            </a:r>
            <a:r>
              <a:rPr lang="en-US" b="1" i="1" smtClean="0">
                <a:solidFill>
                  <a:srgbClr val="FF0000"/>
                </a:solidFill>
              </a:rPr>
              <a:t>genesis</a:t>
            </a:r>
            <a:r>
              <a:rPr lang="ru-RU" smtClean="0"/>
              <a:t> – </a:t>
            </a:r>
            <a:r>
              <a:rPr lang="en-US" smtClean="0"/>
              <a:t> </a:t>
            </a:r>
            <a:r>
              <a:rPr lang="ru-RU" smtClean="0"/>
              <a:t>происхождение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3243263" y="246063"/>
            <a:ext cx="5056187" cy="795337"/>
          </a:xfrm>
        </p:spPr>
        <p:txBody>
          <a:bodyPr/>
          <a:lstStyle/>
          <a:p>
            <a:r>
              <a:rPr lang="ru-RU" sz="4200" b="1" smtClean="0">
                <a:solidFill>
                  <a:schemeClr val="tx1"/>
                </a:solidFill>
              </a:rPr>
              <a:t>Типы онтогенеза</a:t>
            </a: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914400" y="1447800"/>
            <a:ext cx="3556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FF6600"/>
                </a:solidFill>
              </a:rPr>
              <a:t>личиночный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7620000" y="1447800"/>
            <a:ext cx="3556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FF6600"/>
                </a:solidFill>
              </a:rPr>
              <a:t>яйцекладный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3759200" y="4038600"/>
            <a:ext cx="4470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FF6600"/>
                </a:solidFill>
              </a:rPr>
              <a:t>внутриутробный</a:t>
            </a:r>
          </a:p>
        </p:txBody>
      </p:sp>
      <p:pic>
        <p:nvPicPr>
          <p:cNvPr id="86022" name="Picture 6" descr="slaid1-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667000"/>
            <a:ext cx="1524000" cy="1100138"/>
          </a:xfrm>
          <a:prstGeom prst="rect">
            <a:avLst/>
          </a:prstGeom>
          <a:noFill/>
        </p:spPr>
      </p:pic>
      <p:pic>
        <p:nvPicPr>
          <p:cNvPr id="86023" name="Picture 7" descr="r00014[1]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30400" y="2667000"/>
            <a:ext cx="1930400" cy="1085850"/>
          </a:xfrm>
          <a:prstGeom prst="rect">
            <a:avLst/>
          </a:prstGeom>
          <a:noFill/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62400" y="2667000"/>
            <a:ext cx="1277938" cy="10668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9913" y="2667000"/>
            <a:ext cx="1371600" cy="1143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8602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566400" y="2667000"/>
            <a:ext cx="1370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432800" y="2667000"/>
            <a:ext cx="2032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028" name="Picture 12" descr="118[1]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51200" y="5181600"/>
            <a:ext cx="2738438" cy="1539875"/>
          </a:xfrm>
          <a:prstGeom prst="rect">
            <a:avLst/>
          </a:prstGeom>
          <a:noFill/>
        </p:spPr>
      </p:pic>
      <p:pic>
        <p:nvPicPr>
          <p:cNvPr id="86029" name="Picture 13" descr="34[1]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0" y="5181600"/>
            <a:ext cx="2641600" cy="1485900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</p:pic>
      <p:pic>
        <p:nvPicPr>
          <p:cNvPr id="86030" name="Picture 14">
            <a:hlinkClick r:id="rId13" action="ppaction://hlinkfile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4267200"/>
            <a:ext cx="1828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609600" y="3657600"/>
            <a:ext cx="2560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1400" i="1"/>
              <a:t>развитие с полным превращением</a:t>
            </a:r>
          </a:p>
        </p:txBody>
      </p:sp>
      <p:sp>
        <p:nvSpPr>
          <p:cNvPr id="86032" name="Rectangle 16"/>
          <p:cNvSpPr>
            <a:spLocks noChangeArrowheads="1"/>
          </p:cNvSpPr>
          <p:nvPr/>
        </p:nvSpPr>
        <p:spPr bwMode="auto">
          <a:xfrm>
            <a:off x="203200" y="5410200"/>
            <a:ext cx="2032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i="1"/>
              <a:t>развитие с неполным превращением</a:t>
            </a:r>
          </a:p>
        </p:txBody>
      </p:sp>
      <p:pic>
        <p:nvPicPr>
          <p:cNvPr id="86033" name="Picture 17">
            <a:hlinkClick r:id="rId15" action="ppaction://hlinkfile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261600" y="3962400"/>
            <a:ext cx="16256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35" name="Line 19"/>
          <p:cNvSpPr>
            <a:spLocks noChangeShapeType="1"/>
          </p:cNvSpPr>
          <p:nvPr/>
        </p:nvSpPr>
        <p:spPr bwMode="auto">
          <a:xfrm flipH="1">
            <a:off x="3516313" y="1109663"/>
            <a:ext cx="655637" cy="319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36" name="Line 20"/>
          <p:cNvSpPr>
            <a:spLocks noChangeShapeType="1"/>
          </p:cNvSpPr>
          <p:nvPr/>
        </p:nvSpPr>
        <p:spPr bwMode="auto">
          <a:xfrm>
            <a:off x="7377113" y="869950"/>
            <a:ext cx="1225550" cy="541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6037" name="Line 21"/>
          <p:cNvSpPr>
            <a:spLocks noChangeShapeType="1"/>
          </p:cNvSpPr>
          <p:nvPr/>
        </p:nvSpPr>
        <p:spPr bwMode="auto">
          <a:xfrm>
            <a:off x="5911850" y="852488"/>
            <a:ext cx="0" cy="307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slide-5"/>
          <p:cNvPicPr>
            <a:picLocks noChangeAspect="1" noChangeArrowheads="1"/>
          </p:cNvPicPr>
          <p:nvPr/>
        </p:nvPicPr>
        <p:blipFill>
          <a:blip r:embed="rId2"/>
          <a:srcRect l="11241" t="33820" r="4399" b="2852"/>
          <a:stretch>
            <a:fillRect/>
          </a:stretch>
        </p:blipFill>
        <p:spPr bwMode="auto">
          <a:xfrm>
            <a:off x="0" y="152400"/>
            <a:ext cx="12192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>
          <a:xfrm>
            <a:off x="609600" y="0"/>
            <a:ext cx="5780088" cy="990600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Этапы оплодотворения</a:t>
            </a:r>
            <a:r>
              <a:rPr lang="ru-RU" smtClean="0"/>
              <a:t> </a:t>
            </a:r>
          </a:p>
        </p:txBody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>
          <a:xfrm>
            <a:off x="203200" y="914400"/>
            <a:ext cx="6604000" cy="52578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2800" b="1" i="1" smtClean="0">
                <a:solidFill>
                  <a:srgbClr val="FF0000"/>
                </a:solidFill>
              </a:rPr>
              <a:t>Оплодотворение </a:t>
            </a:r>
            <a:r>
              <a:rPr lang="ru-RU" sz="2800" smtClean="0">
                <a:solidFill>
                  <a:srgbClr val="FF0000"/>
                </a:solidFill>
              </a:rPr>
              <a:t>-</a:t>
            </a:r>
            <a:r>
              <a:rPr lang="ru-RU" sz="2800" smtClean="0"/>
              <a:t> процесс слияния яйцеклетки со сперматозоидом</a:t>
            </a:r>
          </a:p>
          <a:p>
            <a:pPr>
              <a:buFont typeface="Wingdings 3" pitchFamily="18" charset="2"/>
              <a:buNone/>
            </a:pPr>
            <a:endParaRPr lang="ru-RU" sz="2800" smtClean="0"/>
          </a:p>
          <a:p>
            <a:pPr>
              <a:buFont typeface="Wingdings 3" pitchFamily="18" charset="2"/>
              <a:buNone/>
            </a:pPr>
            <a:r>
              <a:rPr lang="ru-RU" sz="3200" b="1" i="1" smtClean="0">
                <a:solidFill>
                  <a:srgbClr val="FF0000"/>
                </a:solidFill>
              </a:rPr>
              <a:t>Этапы оплодотворения</a:t>
            </a:r>
          </a:p>
          <a:p>
            <a:r>
              <a:rPr lang="ru-RU" sz="3200" smtClean="0"/>
              <a:t>Проникновение сперматозоида в клетку</a:t>
            </a:r>
          </a:p>
          <a:p>
            <a:r>
              <a:rPr lang="ru-RU" sz="3200" smtClean="0"/>
              <a:t>Слияние гаплоидных ядер</a:t>
            </a:r>
          </a:p>
          <a:p>
            <a:r>
              <a:rPr lang="ru-RU" sz="3200" smtClean="0"/>
              <a:t>Активация зиготы к делению</a:t>
            </a:r>
          </a:p>
        </p:txBody>
      </p:sp>
      <p:pic>
        <p:nvPicPr>
          <p:cNvPr id="50180" name="Picture 4" descr="мужские и женские гаме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7688" y="4064000"/>
            <a:ext cx="2946400" cy="18938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0181" name="Picture 5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69088" y="320675"/>
            <a:ext cx="5181600" cy="29606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>
          <a:xfrm>
            <a:off x="3722688" y="120650"/>
            <a:ext cx="4602162" cy="1231900"/>
          </a:xfrm>
        </p:spPr>
        <p:txBody>
          <a:bodyPr/>
          <a:lstStyle/>
          <a:p>
            <a:r>
              <a:rPr lang="ru-RU" sz="3800" smtClean="0"/>
              <a:t>Оплодотворение 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sz="half" idx="1"/>
          </p:nvPr>
        </p:nvSpPr>
        <p:spPr>
          <a:xfrm>
            <a:off x="609600" y="3886200"/>
            <a:ext cx="10668000" cy="2544763"/>
          </a:xfrm>
        </p:spPr>
        <p:txBody>
          <a:bodyPr/>
          <a:lstStyle/>
          <a:p>
            <a:r>
              <a:rPr lang="ru-RU" sz="2400" smtClean="0"/>
              <a:t>В результате оплодотворения образуется </a:t>
            </a:r>
            <a:r>
              <a:rPr lang="ru-RU" sz="2400" b="1" i="1" smtClean="0">
                <a:solidFill>
                  <a:srgbClr val="FF0000"/>
                </a:solidFill>
              </a:rPr>
              <a:t>зигота – </a:t>
            </a:r>
            <a:r>
              <a:rPr lang="ru-RU" sz="2400" smtClean="0">
                <a:solidFill>
                  <a:schemeClr val="tx2"/>
                </a:solidFill>
              </a:rPr>
              <a:t>диплоидная клетка, покрытая защитной оболочкой</a:t>
            </a:r>
          </a:p>
          <a:p>
            <a:r>
              <a:rPr lang="ru-RU" sz="2400" smtClean="0">
                <a:solidFill>
                  <a:schemeClr val="tx2"/>
                </a:solidFill>
              </a:rPr>
              <a:t>Благодаря оплодотворению в зиготе восстанавливается диплоидный набор хромосом и объединяется генетическая информация отцовского и материнского организмов</a:t>
            </a:r>
            <a:endParaRPr lang="ru-RU" sz="2400" smtClean="0">
              <a:solidFill>
                <a:srgbClr val="FF0000"/>
              </a:solidFill>
            </a:endParaRPr>
          </a:p>
        </p:txBody>
      </p:sp>
      <p:pic>
        <p:nvPicPr>
          <p:cNvPr id="53252" name="яйцеклетки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4173538" y="1371600"/>
            <a:ext cx="4064000" cy="228600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3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5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325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2598738" y="0"/>
            <a:ext cx="7262812" cy="990600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Оплодотворение у животных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812800" y="1295400"/>
            <a:ext cx="4572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FF6600"/>
                </a:solidFill>
              </a:rPr>
              <a:t>Внешнее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705600" y="1295400"/>
            <a:ext cx="4572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rgbClr val="FF6600"/>
                </a:solidFill>
              </a:rPr>
              <a:t>Внутреннее 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812800" y="27432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Рыбы, земноводные, большинство моллюсков, некоторые черви</a:t>
            </a:r>
          </a:p>
        </p:txBody>
      </p:sp>
      <p:pic>
        <p:nvPicPr>
          <p:cNvPr id="56326" name="Picture 6" descr="внешнее оплодотвор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4495800"/>
            <a:ext cx="4775200" cy="1770063"/>
          </a:xfrm>
          <a:prstGeom prst="rect">
            <a:avLst/>
          </a:prstGeom>
          <a:noFill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705600" y="2743200"/>
            <a:ext cx="4572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Пауки, насекомые, Пресмыкающиеся, птицы, млекопитающие</a:t>
            </a:r>
          </a:p>
        </p:txBody>
      </p:sp>
      <p:pic>
        <p:nvPicPr>
          <p:cNvPr id="56328" name="Picture 8" descr="внутреннее  оплодотворн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495800"/>
            <a:ext cx="4673600" cy="1752600"/>
          </a:xfrm>
          <a:prstGeom prst="rect">
            <a:avLst/>
          </a:prstGeom>
          <a:noFill/>
        </p:spPr>
      </p:pic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3338513" y="541338"/>
            <a:ext cx="1809750" cy="71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7288213" y="496888"/>
            <a:ext cx="1447800" cy="76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358775" y="0"/>
            <a:ext cx="8597900" cy="1320800"/>
          </a:xfrm>
        </p:spPr>
        <p:txBody>
          <a:bodyPr/>
          <a:lstStyle/>
          <a:p>
            <a:r>
              <a:rPr lang="ru-RU" sz="4200" b="1" smtClean="0">
                <a:solidFill>
                  <a:schemeClr val="tx1"/>
                </a:solidFill>
              </a:rPr>
              <a:t>Внешнее оплодотворение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>
          <a:xfrm>
            <a:off x="3384550" y="1512888"/>
            <a:ext cx="6334125" cy="4529137"/>
          </a:xfrm>
        </p:spPr>
        <p:txBody>
          <a:bodyPr/>
          <a:lstStyle/>
          <a:p>
            <a:r>
              <a:rPr lang="ru-RU" sz="3200" smtClean="0"/>
              <a:t>Сперматозоиды и яйцеклетка выводятся в воду (окружающую среду)</a:t>
            </a:r>
            <a:endParaRPr lang="ru-RU" sz="3200" smtClean="0">
              <a:latin typeface="Arial" charset="0"/>
            </a:endParaRPr>
          </a:p>
          <a:p>
            <a:r>
              <a:rPr lang="ru-RU" sz="3200" smtClean="0"/>
              <a:t>Происходит вне организма самки, обычно в водной среде</a:t>
            </a:r>
          </a:p>
          <a:p>
            <a:pPr>
              <a:spcBef>
                <a:spcPct val="50000"/>
              </a:spcBef>
            </a:pPr>
            <a:r>
              <a:rPr lang="ru-RU" sz="3200" smtClean="0"/>
              <a:t>При внешнем оплодотворении много половых клеток гибнет</a:t>
            </a:r>
          </a:p>
          <a:p>
            <a:endParaRPr lang="ru-RU" sz="3200" smtClean="0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825" y="1512888"/>
            <a:ext cx="3049588" cy="38830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>
          <a:xfrm>
            <a:off x="457200" y="219075"/>
            <a:ext cx="8597900" cy="650875"/>
          </a:xfrm>
        </p:spPr>
        <p:txBody>
          <a:bodyPr/>
          <a:lstStyle/>
          <a:p>
            <a:r>
              <a:rPr lang="ru-RU" sz="4200" b="1" smtClean="0">
                <a:solidFill>
                  <a:schemeClr val="tx1"/>
                </a:solidFill>
              </a:rPr>
              <a:t>Внутреннее оплодотворение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477838" y="1200150"/>
            <a:ext cx="6354762" cy="42799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3200" smtClean="0"/>
              <a:t>Происходит в материнском организме</a:t>
            </a:r>
            <a:endParaRPr lang="ru-RU" sz="32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3200" smtClean="0"/>
              <a:t>Сперматозоиды вводятся в половые пути самки</a:t>
            </a:r>
            <a:endParaRPr lang="ru-RU" sz="320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3200" smtClean="0"/>
              <a:t>Зигота защищена материнским организмом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3200" smtClean="0"/>
              <a:t>Уменьшается вероятность гибели клеток в окружающей среде</a:t>
            </a:r>
          </a:p>
          <a:p>
            <a:pPr>
              <a:lnSpc>
                <a:spcPct val="80000"/>
              </a:lnSpc>
            </a:pPr>
            <a:endParaRPr lang="ru-RU" sz="32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32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1113" y="1100138"/>
            <a:ext cx="3760787" cy="2159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6808788" y="3467100"/>
            <a:ext cx="599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Развитие зародыша млекопитающего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606425" y="147638"/>
            <a:ext cx="9796463" cy="1081087"/>
          </a:xfrm>
        </p:spPr>
        <p:txBody>
          <a:bodyPr/>
          <a:lstStyle/>
          <a:p>
            <a:r>
              <a:rPr lang="ru-RU" sz="4000" b="1" smtClean="0">
                <a:solidFill>
                  <a:schemeClr val="tx1"/>
                </a:solidFill>
                <a:latin typeface="Comic Sans MS" pitchFamily="66" charset="0"/>
              </a:rPr>
              <a:t>Двойное оплодотворение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61963" y="1111250"/>
            <a:ext cx="9010650" cy="4813300"/>
          </a:xfrm>
        </p:spPr>
        <p:txBody>
          <a:bodyPr/>
          <a:lstStyle/>
          <a:p>
            <a:r>
              <a:rPr lang="ru-RU" sz="3600" i="1" smtClean="0">
                <a:latin typeface="Georgia" pitchFamily="18" charset="0"/>
              </a:rPr>
              <a:t>Открыто в 1898 </a:t>
            </a:r>
            <a:r>
              <a:rPr lang="ru-RU" sz="3600" b="1" i="1" smtClean="0">
                <a:solidFill>
                  <a:srgbClr val="FF6600"/>
                </a:solidFill>
                <a:latin typeface="Georgia" pitchFamily="18" charset="0"/>
              </a:rPr>
              <a:t>С.Г.Навашиным</a:t>
            </a:r>
            <a:endParaRPr lang="ru-RU" sz="3600" b="1" i="1" smtClean="0">
              <a:solidFill>
                <a:srgbClr val="FF6600"/>
              </a:solidFill>
              <a:latin typeface="Arial" charset="0"/>
            </a:endParaRPr>
          </a:p>
          <a:p>
            <a:pPr>
              <a:buFont typeface="Wingdings 3" pitchFamily="18" charset="2"/>
              <a:buNone/>
            </a:pPr>
            <a:endParaRPr lang="ru-RU" sz="3600" b="1" i="1" smtClean="0">
              <a:solidFill>
                <a:srgbClr val="FF6600"/>
              </a:solidFill>
              <a:latin typeface="Arial" charset="0"/>
            </a:endParaRPr>
          </a:p>
          <a:p>
            <a:r>
              <a:rPr lang="ru-RU" sz="3600" i="1" smtClean="0">
                <a:latin typeface="Georgia" pitchFamily="18" charset="0"/>
              </a:rPr>
              <a:t>Оплодотворению предшествует опыление</a:t>
            </a:r>
            <a:endParaRPr lang="ru-RU" sz="3600" i="1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endParaRPr lang="ru-RU" sz="3600" i="1" smtClean="0">
              <a:latin typeface="Arial" charset="0"/>
            </a:endParaRPr>
          </a:p>
          <a:p>
            <a:r>
              <a:rPr lang="ru-RU" sz="3600" i="1" smtClean="0">
                <a:latin typeface="Georgia" pitchFamily="18" charset="0"/>
              </a:rPr>
              <a:t>Происходит у покрытосеменных растений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" y="0"/>
            <a:ext cx="11514138" cy="1320800"/>
          </a:xfrm>
        </p:spPr>
        <p:txBody>
          <a:bodyPr>
            <a:noAutofit/>
          </a:bodyPr>
          <a:lstStyle/>
          <a:p>
            <a:pPr algn="ctr"/>
            <a:r>
              <a:rPr lang="ru-RU" sz="80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Особенности оплодотворения цветковых растений</a:t>
            </a:r>
          </a:p>
        </p:txBody>
      </p:sp>
      <p:pic>
        <p:nvPicPr>
          <p:cNvPr id="28674" name="Picture 2" descr="http://5-bal.ru/pars_docs/refs/108/107360/107360_html_m5eb8cec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0938" y="3765550"/>
            <a:ext cx="68865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948</TotalTime>
  <Words>278</Words>
  <Application>Microsoft Office PowerPoint</Application>
  <PresentationFormat>Произвольный</PresentationFormat>
  <Paragraphs>70</Paragraphs>
  <Slides>22</Slides>
  <Notes>12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Trebuchet MS</vt:lpstr>
      <vt:lpstr>Arial</vt:lpstr>
      <vt:lpstr>Wingdings 3</vt:lpstr>
      <vt:lpstr>Calibri</vt:lpstr>
      <vt:lpstr>Comic Sans MS</vt:lpstr>
      <vt:lpstr>Georgia</vt:lpstr>
      <vt:lpstr>Bookman Old Style</vt:lpstr>
      <vt:lpstr>Tahoma</vt:lpstr>
      <vt:lpstr>Грань</vt:lpstr>
      <vt:lpstr>Грань</vt:lpstr>
      <vt:lpstr>Грань</vt:lpstr>
      <vt:lpstr>Грань</vt:lpstr>
      <vt:lpstr>Оплодотворение</vt:lpstr>
      <vt:lpstr> Оплодотворение – это процесс слияния гамет.</vt:lpstr>
      <vt:lpstr>Этапы оплодотворения </vt:lpstr>
      <vt:lpstr>Оплодотворение </vt:lpstr>
      <vt:lpstr>Оплодотворение у животных</vt:lpstr>
      <vt:lpstr>Внешнее оплодотворение</vt:lpstr>
      <vt:lpstr>Внутреннее оплодотворение</vt:lpstr>
      <vt:lpstr>Двойное оплодотворение</vt:lpstr>
      <vt:lpstr>Особенности оплодотворения цветковых растений</vt:lpstr>
      <vt:lpstr>У цветковых растений опыление предшествует процессу оплодотворения</vt:lpstr>
      <vt:lpstr>Микроспорогенез </vt:lpstr>
      <vt:lpstr>Слайд 12</vt:lpstr>
      <vt:lpstr>Внутри каждого семязачатка содержится зародышевый мешок</vt:lpstr>
      <vt:lpstr>Пыльцевое зерно попав на рыльце пестика начинает прорастать, образуя пыльцевую трубку</vt:lpstr>
      <vt:lpstr>При входе в зародышевый мешок конец пыльцевой трубки лопается, из нее выходят 2 спермия</vt:lpstr>
      <vt:lpstr>Один из спермиев сливается с яйцеклеткой – образуется зигота</vt:lpstr>
      <vt:lpstr>Второй из спермий сливается с центральной клеткой зародышевого мешка – развивается эндосперм</vt:lpstr>
      <vt:lpstr>Слайд 18</vt:lpstr>
      <vt:lpstr>Двойное оплодотворение</vt:lpstr>
      <vt:lpstr>Онтогенез</vt:lpstr>
      <vt:lpstr>Типы онтогенеза</vt:lpstr>
      <vt:lpstr>Слайд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</dc:title>
  <dc:creator>Саша_Таня</dc:creator>
  <cp:lastModifiedBy>Ильнур</cp:lastModifiedBy>
  <cp:revision>88</cp:revision>
  <dcterms:created xsi:type="dcterms:W3CDTF">2015-06-17T18:25:53Z</dcterms:created>
  <dcterms:modified xsi:type="dcterms:W3CDTF">2020-02-24T20:56:47Z</dcterms:modified>
</cp:coreProperties>
</file>